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7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3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1ECA60-5A75-46CB-B673-6FFCCA722D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82CA548-F238-40DE-879A-58DA86933A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AD3820A-E074-4256-8AB0-115852FF7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2B33-4283-4A28-91DA-7020F6EAFEA6}" type="datetimeFigureOut">
              <a:rPr lang="es-ES" smtClean="0"/>
              <a:t>04/07/2018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6960C43-3F73-41CC-95F5-2553B9BB6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78E86C3-E7A6-4FA0-9A6E-392E1DF41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E57DA-77A4-46D0-AA5B-9CCEC8F89CB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37425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172B74-C902-4233-9705-9174F6D51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3AA0092-A529-462C-B225-AE19D84162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90A57ED-BC08-45F8-A87A-E3F2A8DB4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2B33-4283-4A28-91DA-7020F6EAFEA6}" type="datetimeFigureOut">
              <a:rPr lang="es-ES" smtClean="0"/>
              <a:t>04/07/2018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51B4246-30B9-44F1-BF2A-76FFF4EF0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0808917-F71E-41A9-8B10-56EC9C0FC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E57DA-77A4-46D0-AA5B-9CCEC8F89CB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28372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B650629-7AF8-4218-B3B4-061EBC8294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01B1386-A3F2-4AD2-8C9D-6FEC4033F9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CB392EC-F451-4C90-8319-59F82C89F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2B33-4283-4A28-91DA-7020F6EAFEA6}" type="datetimeFigureOut">
              <a:rPr lang="es-ES" smtClean="0"/>
              <a:t>04/07/2018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E6C1225-1B98-4B7C-9892-C430142E0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723CD1E-E6D1-44C4-81C9-6C05883FE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E57DA-77A4-46D0-AA5B-9CCEC8F89CB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2585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E9CE9E-CF3D-4ABC-896E-BFE9819F6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D08554B-5FD6-4ADD-B51C-0477EA0B17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DD0A2A8-2650-435A-AB16-12CCCE76A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2B33-4283-4A28-91DA-7020F6EAFEA6}" type="datetimeFigureOut">
              <a:rPr lang="es-ES" smtClean="0"/>
              <a:t>04/07/2018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694D8CF-2D69-47B2-8B38-C5185EE14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44B3100-0891-44E4-9C1B-FA7EED5D6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E57DA-77A4-46D0-AA5B-9CCEC8F89CB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39640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0A2040-28F0-4FC3-A94B-3C6CCF321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64D6454-85B2-446E-9876-BB583617A9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90A91D9-9E94-409B-AE87-96DDBB4A4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2B33-4283-4A28-91DA-7020F6EAFEA6}" type="datetimeFigureOut">
              <a:rPr lang="es-ES" smtClean="0"/>
              <a:t>04/07/2018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8FF3594-9ED0-45B3-BE0E-B4F106C6C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B139B6D-6CE6-4F86-8628-5FD9A54ED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E57DA-77A4-46D0-AA5B-9CCEC8F89CB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39122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3561D3-49EA-4247-872F-0250BFE3A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7431BFE-E7E7-4EA2-B782-BF63EC53E2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B585EC0-34B3-417A-8127-A45C46A1B4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40F8DB0-852B-49D2-B09D-D9D2DB0F1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2B33-4283-4A28-91DA-7020F6EAFEA6}" type="datetimeFigureOut">
              <a:rPr lang="es-ES" smtClean="0"/>
              <a:t>04/07/2018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A3CD11F-FD16-4991-A014-B32A0DC3F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FB72B3A-A652-42AD-B32F-172465ECD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E57DA-77A4-46D0-AA5B-9CCEC8F89CB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5928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4EFB43-E22A-4752-9FEC-4B005B40C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9D7351E-5196-4C1F-91F9-709429C6EB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EA9F132-CEEC-478F-AEBA-4346EB13BC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C19F716-8FB4-474B-8C88-A0AF94D556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CE029A8-3D62-44E5-9401-0833D2EC5E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6A06242-8FB3-4A7A-B792-CC528B353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2B33-4283-4A28-91DA-7020F6EAFEA6}" type="datetimeFigureOut">
              <a:rPr lang="es-ES" smtClean="0"/>
              <a:t>04/07/2018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AAF1514-33BB-474F-A2AB-640E6F7D7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2F05494-B645-4E91-ADD6-B3F6E1254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E57DA-77A4-46D0-AA5B-9CCEC8F89CB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32548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8E94F1-C307-4F0C-A6B1-2F7551289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DD4BB40-72EF-42A3-AB49-C67AF77C1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2B33-4283-4A28-91DA-7020F6EAFEA6}" type="datetimeFigureOut">
              <a:rPr lang="es-ES" smtClean="0"/>
              <a:t>04/07/2018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3D96CD1-5B9D-492A-B09C-78E3D03CC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0740217-B6C7-4BCB-845D-D355E76AF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E57DA-77A4-46D0-AA5B-9CCEC8F89CB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79808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F85290B-1DE9-445B-BE58-8C80B33C7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2B33-4283-4A28-91DA-7020F6EAFEA6}" type="datetimeFigureOut">
              <a:rPr lang="es-ES" smtClean="0"/>
              <a:t>04/07/2018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075C792-A555-433D-A71F-782BBE406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DCD561A-3A3D-484A-BC0B-90DBFBE75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E57DA-77A4-46D0-AA5B-9CCEC8F89CB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60206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DB610E-DA47-4498-94FA-649B921F4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4809F7E-88C0-41C7-95D9-4E475B18C4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EAFF00E-F7FA-4712-96CF-F3AF95CA65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413E72C-D831-4AEB-9945-B92D987C3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2B33-4283-4A28-91DA-7020F6EAFEA6}" type="datetimeFigureOut">
              <a:rPr lang="es-ES" smtClean="0"/>
              <a:t>04/07/2018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B7E87F1-F163-436B-8EB3-381D692B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AEEAE0A-711B-4D29-9CB5-5C2F12483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E57DA-77A4-46D0-AA5B-9CCEC8F89CB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42436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A7EE8A-B0AD-4F84-9433-3C8CE2B0E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E7B3CC8-C24A-430F-A64D-DB8BC31386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FB66640-A8FC-4911-BE19-8986A7CC73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F02A839-A6C9-4635-A999-CC16EA3A0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2B33-4283-4A28-91DA-7020F6EAFEA6}" type="datetimeFigureOut">
              <a:rPr lang="es-ES" smtClean="0"/>
              <a:t>04/07/2018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02DABC0-E7E5-4B95-A8B8-708567C62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533B9F0-3E36-4032-81E0-7E8ED2686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E57DA-77A4-46D0-AA5B-9CCEC8F89CB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60461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5ACA7D3-D6A5-45B6-B69A-7A5FDD047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6A97B8A-5E27-4ACA-90D1-93C68B5008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ED6B5DF-51C9-4981-9EEB-6CFEE035C4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852B33-4283-4A28-91DA-7020F6EAFEA6}" type="datetimeFigureOut">
              <a:rPr lang="es-ES" smtClean="0"/>
              <a:t>04/07/2018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0E92962-79BB-4578-8117-EB3F3B1FE8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7993C60-68FF-43AC-BAE6-18365D7D8A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EE57DA-77A4-46D0-AA5B-9CCEC8F89CB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7363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1E571BA5-BD0F-4BD2-B96C-1DDC0FC0D56A}"/>
              </a:ext>
            </a:extLst>
          </p:cNvPr>
          <p:cNvSpPr/>
          <p:nvPr/>
        </p:nvSpPr>
        <p:spPr>
          <a:xfrm>
            <a:off x="2066690" y="1282165"/>
            <a:ext cx="3030413" cy="434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dirty="0"/>
              <a:t>Origen </a:t>
            </a:r>
            <a:endParaRPr lang="es-ES" sz="2400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6551B4DA-8D67-4139-826D-B69A1E5B3E5D}"/>
              </a:ext>
            </a:extLst>
          </p:cNvPr>
          <p:cNvSpPr/>
          <p:nvPr/>
        </p:nvSpPr>
        <p:spPr>
          <a:xfrm>
            <a:off x="4117519" y="2280480"/>
            <a:ext cx="3030413" cy="434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dirty="0"/>
              <a:t>Entrada</a:t>
            </a:r>
            <a:endParaRPr lang="es-ES" sz="2400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B0C23140-6812-4299-9A4A-E527295B5F22}"/>
              </a:ext>
            </a:extLst>
          </p:cNvPr>
          <p:cNvSpPr/>
          <p:nvPr/>
        </p:nvSpPr>
        <p:spPr>
          <a:xfrm>
            <a:off x="4117519" y="5773519"/>
            <a:ext cx="3030413" cy="434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dirty="0"/>
              <a:t>Distribución</a:t>
            </a:r>
            <a:endParaRPr lang="es-ES" sz="2400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7D10A823-7299-4987-AB56-EED993FF5172}"/>
              </a:ext>
            </a:extLst>
          </p:cNvPr>
          <p:cNvSpPr/>
          <p:nvPr/>
        </p:nvSpPr>
        <p:spPr>
          <a:xfrm>
            <a:off x="4117519" y="3333497"/>
            <a:ext cx="3030413" cy="4348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dirty="0"/>
              <a:t>Proceso</a:t>
            </a:r>
            <a:endParaRPr lang="es-ES" sz="2400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FB9BE65F-31E3-43FB-9C0F-CCDB2BA51231}"/>
              </a:ext>
            </a:extLst>
          </p:cNvPr>
          <p:cNvSpPr/>
          <p:nvPr/>
        </p:nvSpPr>
        <p:spPr>
          <a:xfrm>
            <a:off x="4117519" y="4602593"/>
            <a:ext cx="3030413" cy="434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dirty="0"/>
              <a:t>Salida</a:t>
            </a:r>
            <a:endParaRPr lang="es-ES" sz="2400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66527381-AFCA-4D6B-981F-3BE36F799B06}"/>
              </a:ext>
            </a:extLst>
          </p:cNvPr>
          <p:cNvSpPr/>
          <p:nvPr/>
        </p:nvSpPr>
        <p:spPr>
          <a:xfrm>
            <a:off x="8854075" y="3309822"/>
            <a:ext cx="2478284" cy="434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dirty="0"/>
              <a:t>Almacenamiento</a:t>
            </a:r>
            <a:endParaRPr lang="es-ES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433F028E-5AC4-448A-ACB1-8EE2D336A1A8}"/>
              </a:ext>
            </a:extLst>
          </p:cNvPr>
          <p:cNvSpPr/>
          <p:nvPr/>
        </p:nvSpPr>
        <p:spPr>
          <a:xfrm>
            <a:off x="623720" y="1246444"/>
            <a:ext cx="159140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400" dirty="0">
                <a:solidFill>
                  <a:srgbClr val="000000"/>
                </a:solidFill>
                <a:latin typeface="Century Gothic" panose="020B0502020202020204" pitchFamily="34" charset="0"/>
              </a:rPr>
              <a:t>Consiste en recoger los datos iniciales</a:t>
            </a:r>
            <a:endParaRPr lang="es-ES" sz="1400" dirty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D4A2B725-DFD2-4515-80D5-A4A1C3B24506}"/>
              </a:ext>
            </a:extLst>
          </p:cNvPr>
          <p:cNvSpPr/>
          <p:nvPr/>
        </p:nvSpPr>
        <p:spPr>
          <a:xfrm>
            <a:off x="161691" y="2307288"/>
            <a:ext cx="361764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sz="1400" dirty="0">
                <a:solidFill>
                  <a:srgbClr val="000000"/>
                </a:solidFill>
                <a:latin typeface="Century Gothic" panose="020B0502020202020204" pitchFamily="34" charset="0"/>
              </a:rPr>
              <a:t>Aquí los datos se clasifican en forma conveniente para su procesamiento.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03058336-2633-4AEF-9661-34E866417A54}"/>
              </a:ext>
            </a:extLst>
          </p:cNvPr>
          <p:cNvSpPr/>
          <p:nvPr/>
        </p:nvSpPr>
        <p:spPr>
          <a:xfrm>
            <a:off x="161691" y="3282283"/>
            <a:ext cx="358512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sz="1400" dirty="0">
                <a:solidFill>
                  <a:srgbClr val="000000"/>
                </a:solidFill>
                <a:latin typeface="Century Gothic" panose="020B0502020202020204" pitchFamily="34" charset="0"/>
              </a:rPr>
              <a:t>Se ejecutan las operaciones necesarias para convertir los datos en información significativa.</a:t>
            </a:r>
            <a:endParaRPr lang="es-ES" sz="1400" dirty="0">
              <a:solidFill>
                <a:srgbClr val="00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AFB52A58-E55C-4655-BAC9-C73B3935D2C1}"/>
              </a:ext>
            </a:extLst>
          </p:cNvPr>
          <p:cNvSpPr/>
          <p:nvPr/>
        </p:nvSpPr>
        <p:spPr>
          <a:xfrm>
            <a:off x="129164" y="4627088"/>
            <a:ext cx="387505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sz="1400" dirty="0">
                <a:solidFill>
                  <a:srgbClr val="000000"/>
                </a:solidFill>
                <a:latin typeface="Century Gothic" panose="020B0502020202020204" pitchFamily="34" charset="0"/>
              </a:rPr>
              <a:t>Se recopila los resultados obtenidos en el proceso</a:t>
            </a:r>
            <a:endParaRPr lang="es-ES" sz="1400" dirty="0">
              <a:solidFill>
                <a:srgbClr val="00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1337156D-D376-4F4D-B51F-EA177B51AAFA}"/>
              </a:ext>
            </a:extLst>
          </p:cNvPr>
          <p:cNvSpPr/>
          <p:nvPr/>
        </p:nvSpPr>
        <p:spPr>
          <a:xfrm>
            <a:off x="100359" y="5717447"/>
            <a:ext cx="379141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1400" dirty="0">
                <a:solidFill>
                  <a:srgbClr val="000000"/>
                </a:solidFill>
                <a:latin typeface="Century Gothic" panose="020B0502020202020204" pitchFamily="34" charset="0"/>
              </a:rPr>
              <a:t>Los registros de los datos de salida se denominan "Documentos de informe o reporte".</a:t>
            </a:r>
          </a:p>
        </p:txBody>
      </p:sp>
      <p:cxnSp>
        <p:nvCxnSpPr>
          <p:cNvPr id="18" name="Conector: angular 17">
            <a:extLst>
              <a:ext uri="{FF2B5EF4-FFF2-40B4-BE49-F238E27FC236}">
                <a16:creationId xmlns:a16="http://schemas.microsoft.com/office/drawing/2014/main" id="{622318BB-1BE5-45DA-8744-632DBEFD958B}"/>
              </a:ext>
            </a:extLst>
          </p:cNvPr>
          <p:cNvCxnSpPr>
            <a:cxnSpLocks/>
            <a:stCxn id="5" idx="3"/>
            <a:endCxn id="6" idx="0"/>
          </p:cNvCxnSpPr>
          <p:nvPr/>
        </p:nvCxnSpPr>
        <p:spPr>
          <a:xfrm>
            <a:off x="5097103" y="1499614"/>
            <a:ext cx="535623" cy="780866"/>
          </a:xfrm>
          <a:prstGeom prst="bentConnector2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7828AF31-46A0-4245-822D-DC50B7C18562}"/>
              </a:ext>
            </a:extLst>
          </p:cNvPr>
          <p:cNvCxnSpPr>
            <a:cxnSpLocks/>
          </p:cNvCxnSpPr>
          <p:nvPr/>
        </p:nvCxnSpPr>
        <p:spPr>
          <a:xfrm>
            <a:off x="7518640" y="3527272"/>
            <a:ext cx="1101252" cy="0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C51C8CEA-09FA-48B5-98E3-615DE7963DC6}"/>
              </a:ext>
            </a:extLst>
          </p:cNvPr>
          <p:cNvCxnSpPr>
            <a:cxnSpLocks/>
          </p:cNvCxnSpPr>
          <p:nvPr/>
        </p:nvCxnSpPr>
        <p:spPr>
          <a:xfrm>
            <a:off x="5612463" y="2779498"/>
            <a:ext cx="0" cy="502785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D8AE7D65-1C18-41A9-8AED-03E353D33888}"/>
              </a:ext>
            </a:extLst>
          </p:cNvPr>
          <p:cNvCxnSpPr>
            <a:cxnSpLocks/>
          </p:cNvCxnSpPr>
          <p:nvPr/>
        </p:nvCxnSpPr>
        <p:spPr>
          <a:xfrm>
            <a:off x="5632726" y="3880615"/>
            <a:ext cx="0" cy="635619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Conector recto de flecha 40">
            <a:extLst>
              <a:ext uri="{FF2B5EF4-FFF2-40B4-BE49-F238E27FC236}">
                <a16:creationId xmlns:a16="http://schemas.microsoft.com/office/drawing/2014/main" id="{1902A246-5E1B-43DB-8944-EDD0BFECA4FE}"/>
              </a:ext>
            </a:extLst>
          </p:cNvPr>
          <p:cNvCxnSpPr>
            <a:cxnSpLocks/>
          </p:cNvCxnSpPr>
          <p:nvPr/>
        </p:nvCxnSpPr>
        <p:spPr>
          <a:xfrm>
            <a:off x="5632725" y="5150308"/>
            <a:ext cx="0" cy="567139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2" name="Rectángulo 41">
            <a:extLst>
              <a:ext uri="{FF2B5EF4-FFF2-40B4-BE49-F238E27FC236}">
                <a16:creationId xmlns:a16="http://schemas.microsoft.com/office/drawing/2014/main" id="{D2C10BC2-CAA4-4D8F-8269-12AF1BAE00C1}"/>
              </a:ext>
            </a:extLst>
          </p:cNvPr>
          <p:cNvSpPr/>
          <p:nvPr/>
        </p:nvSpPr>
        <p:spPr>
          <a:xfrm>
            <a:off x="8854075" y="3993568"/>
            <a:ext cx="301825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400" dirty="0">
                <a:solidFill>
                  <a:srgbClr val="000000"/>
                </a:solidFill>
                <a:latin typeface="Century Gothic" panose="020B0502020202020204" pitchFamily="34" charset="0"/>
              </a:rPr>
              <a:t>Los resultados del proceso se almacenan para utilizarlos posteriormente como datos de entrada. Un conjunto unificado de datos en almacenamiento se denomina "archivo".</a:t>
            </a:r>
            <a:endParaRPr lang="es-ES" sz="1400" dirty="0">
              <a:solidFill>
                <a:srgbClr val="00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0A6504E0-6AF8-4DEC-96D5-43B329B782CD}"/>
              </a:ext>
            </a:extLst>
          </p:cNvPr>
          <p:cNvSpPr/>
          <p:nvPr/>
        </p:nvSpPr>
        <p:spPr>
          <a:xfrm>
            <a:off x="2907146" y="286144"/>
            <a:ext cx="637770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Ciclo del Procesamiento de datos</a:t>
            </a:r>
          </a:p>
        </p:txBody>
      </p:sp>
    </p:spTree>
    <p:extLst>
      <p:ext uri="{BB962C8B-B14F-4D97-AF65-F5344CB8AC3E}">
        <p14:creationId xmlns:p14="http://schemas.microsoft.com/office/powerpoint/2010/main" val="3739185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1E571BA5-BD0F-4BD2-B96C-1DDC0FC0D56A}"/>
              </a:ext>
            </a:extLst>
          </p:cNvPr>
          <p:cNvSpPr/>
          <p:nvPr/>
        </p:nvSpPr>
        <p:spPr>
          <a:xfrm>
            <a:off x="2155898" y="1315626"/>
            <a:ext cx="3030413" cy="434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dirty="0"/>
              <a:t> </a:t>
            </a:r>
            <a:endParaRPr lang="es-ES" sz="2400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6551B4DA-8D67-4139-826D-B69A1E5B3E5D}"/>
              </a:ext>
            </a:extLst>
          </p:cNvPr>
          <p:cNvSpPr/>
          <p:nvPr/>
        </p:nvSpPr>
        <p:spPr>
          <a:xfrm>
            <a:off x="4206727" y="2313941"/>
            <a:ext cx="3030413" cy="434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dirty="0"/>
              <a:t>Entrada</a:t>
            </a:r>
            <a:endParaRPr lang="es-ES" sz="2400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B0C23140-6812-4299-9A4A-E527295B5F22}"/>
              </a:ext>
            </a:extLst>
          </p:cNvPr>
          <p:cNvSpPr/>
          <p:nvPr/>
        </p:nvSpPr>
        <p:spPr>
          <a:xfrm>
            <a:off x="4206727" y="5806980"/>
            <a:ext cx="3030413" cy="434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7D10A823-7299-4987-AB56-EED993FF5172}"/>
              </a:ext>
            </a:extLst>
          </p:cNvPr>
          <p:cNvSpPr/>
          <p:nvPr/>
        </p:nvSpPr>
        <p:spPr>
          <a:xfrm>
            <a:off x="4206727" y="3366958"/>
            <a:ext cx="3030413" cy="4348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FB9BE65F-31E3-43FB-9C0F-CCDB2BA51231}"/>
              </a:ext>
            </a:extLst>
          </p:cNvPr>
          <p:cNvSpPr/>
          <p:nvPr/>
        </p:nvSpPr>
        <p:spPr>
          <a:xfrm>
            <a:off x="4206727" y="4636054"/>
            <a:ext cx="3030413" cy="434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dirty="0"/>
              <a:t>Salida</a:t>
            </a:r>
            <a:endParaRPr lang="es-ES" sz="2400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66527381-AFCA-4D6B-981F-3BE36F799B06}"/>
              </a:ext>
            </a:extLst>
          </p:cNvPr>
          <p:cNvSpPr/>
          <p:nvPr/>
        </p:nvSpPr>
        <p:spPr>
          <a:xfrm>
            <a:off x="8943283" y="3343283"/>
            <a:ext cx="2478284" cy="434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433F028E-5AC4-448A-ACB1-8EE2D336A1A8}"/>
              </a:ext>
            </a:extLst>
          </p:cNvPr>
          <p:cNvSpPr/>
          <p:nvPr/>
        </p:nvSpPr>
        <p:spPr>
          <a:xfrm>
            <a:off x="712928" y="1279905"/>
            <a:ext cx="159140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400" dirty="0">
                <a:solidFill>
                  <a:srgbClr val="000000"/>
                </a:solidFill>
                <a:latin typeface="Century Gothic" panose="020B0502020202020204" pitchFamily="34" charset="0"/>
              </a:rPr>
              <a:t>Consiste en recoger los datos iniciales</a:t>
            </a:r>
            <a:endParaRPr lang="es-ES" sz="1400" dirty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D4A2B725-DFD2-4515-80D5-A4A1C3B24506}"/>
              </a:ext>
            </a:extLst>
          </p:cNvPr>
          <p:cNvSpPr/>
          <p:nvPr/>
        </p:nvSpPr>
        <p:spPr>
          <a:xfrm>
            <a:off x="250899" y="2340749"/>
            <a:ext cx="3617647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endParaRPr lang="es-MX" sz="1400" dirty="0">
              <a:solidFill>
                <a:srgbClr val="000000"/>
              </a:solidFill>
              <a:latin typeface="Century Gothic" panose="020B0502020202020204" pitchFamily="34" charset="0"/>
            </a:endParaRPr>
          </a:p>
          <a:p>
            <a:pPr algn="just"/>
            <a:endParaRPr lang="es-MX" sz="1400" dirty="0">
              <a:solidFill>
                <a:srgbClr val="00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03058336-2633-4AEF-9661-34E866417A54}"/>
              </a:ext>
            </a:extLst>
          </p:cNvPr>
          <p:cNvSpPr/>
          <p:nvPr/>
        </p:nvSpPr>
        <p:spPr>
          <a:xfrm>
            <a:off x="250899" y="3315744"/>
            <a:ext cx="358512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sz="1400" dirty="0">
                <a:solidFill>
                  <a:srgbClr val="000000"/>
                </a:solidFill>
                <a:latin typeface="Century Gothic" panose="020B0502020202020204" pitchFamily="34" charset="0"/>
              </a:rPr>
              <a:t>Se ejecutan las operaciones necesarias para convertir los datos en información significativa.</a:t>
            </a:r>
            <a:endParaRPr lang="es-ES" sz="1400" dirty="0">
              <a:solidFill>
                <a:srgbClr val="00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AFB52A58-E55C-4655-BAC9-C73B3935D2C1}"/>
              </a:ext>
            </a:extLst>
          </p:cNvPr>
          <p:cNvSpPr/>
          <p:nvPr/>
        </p:nvSpPr>
        <p:spPr>
          <a:xfrm>
            <a:off x="218372" y="4660549"/>
            <a:ext cx="3875051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endParaRPr lang="es-MX" sz="1400" dirty="0">
              <a:solidFill>
                <a:srgbClr val="000000"/>
              </a:solidFill>
              <a:latin typeface="Century Gothic" panose="020B0502020202020204" pitchFamily="34" charset="0"/>
            </a:endParaRPr>
          </a:p>
          <a:p>
            <a:pPr algn="just"/>
            <a:endParaRPr lang="es-ES" sz="1400" dirty="0">
              <a:solidFill>
                <a:srgbClr val="00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1337156D-D376-4F4D-B51F-EA177B51AAFA}"/>
              </a:ext>
            </a:extLst>
          </p:cNvPr>
          <p:cNvSpPr/>
          <p:nvPr/>
        </p:nvSpPr>
        <p:spPr>
          <a:xfrm>
            <a:off x="189567" y="5750908"/>
            <a:ext cx="379141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1400" dirty="0">
                <a:solidFill>
                  <a:srgbClr val="000000"/>
                </a:solidFill>
                <a:latin typeface="Century Gothic" panose="020B0502020202020204" pitchFamily="34" charset="0"/>
              </a:rPr>
              <a:t>Los registros de los datos de salida se denominan "Documentos de informe o reporte".</a:t>
            </a:r>
          </a:p>
        </p:txBody>
      </p:sp>
      <p:cxnSp>
        <p:nvCxnSpPr>
          <p:cNvPr id="18" name="Conector: angular 17">
            <a:extLst>
              <a:ext uri="{FF2B5EF4-FFF2-40B4-BE49-F238E27FC236}">
                <a16:creationId xmlns:a16="http://schemas.microsoft.com/office/drawing/2014/main" id="{622318BB-1BE5-45DA-8744-632DBEFD958B}"/>
              </a:ext>
            </a:extLst>
          </p:cNvPr>
          <p:cNvCxnSpPr>
            <a:cxnSpLocks/>
            <a:stCxn id="5" idx="3"/>
            <a:endCxn id="6" idx="0"/>
          </p:cNvCxnSpPr>
          <p:nvPr/>
        </p:nvCxnSpPr>
        <p:spPr>
          <a:xfrm>
            <a:off x="5186311" y="1533075"/>
            <a:ext cx="535623" cy="780866"/>
          </a:xfrm>
          <a:prstGeom prst="bentConnector2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7828AF31-46A0-4245-822D-DC50B7C18562}"/>
              </a:ext>
            </a:extLst>
          </p:cNvPr>
          <p:cNvCxnSpPr>
            <a:cxnSpLocks/>
          </p:cNvCxnSpPr>
          <p:nvPr/>
        </p:nvCxnSpPr>
        <p:spPr>
          <a:xfrm>
            <a:off x="7607848" y="3560733"/>
            <a:ext cx="1101252" cy="0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C51C8CEA-09FA-48B5-98E3-615DE7963DC6}"/>
              </a:ext>
            </a:extLst>
          </p:cNvPr>
          <p:cNvCxnSpPr>
            <a:cxnSpLocks/>
          </p:cNvCxnSpPr>
          <p:nvPr/>
        </p:nvCxnSpPr>
        <p:spPr>
          <a:xfrm>
            <a:off x="5701671" y="2812959"/>
            <a:ext cx="0" cy="502785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D8AE7D65-1C18-41A9-8AED-03E353D33888}"/>
              </a:ext>
            </a:extLst>
          </p:cNvPr>
          <p:cNvCxnSpPr>
            <a:cxnSpLocks/>
          </p:cNvCxnSpPr>
          <p:nvPr/>
        </p:nvCxnSpPr>
        <p:spPr>
          <a:xfrm>
            <a:off x="5721934" y="3914076"/>
            <a:ext cx="0" cy="635619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Conector recto de flecha 40">
            <a:extLst>
              <a:ext uri="{FF2B5EF4-FFF2-40B4-BE49-F238E27FC236}">
                <a16:creationId xmlns:a16="http://schemas.microsoft.com/office/drawing/2014/main" id="{1902A246-5E1B-43DB-8944-EDD0BFECA4FE}"/>
              </a:ext>
            </a:extLst>
          </p:cNvPr>
          <p:cNvCxnSpPr>
            <a:cxnSpLocks/>
          </p:cNvCxnSpPr>
          <p:nvPr/>
        </p:nvCxnSpPr>
        <p:spPr>
          <a:xfrm>
            <a:off x="5721933" y="5183769"/>
            <a:ext cx="0" cy="567139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2" name="Rectángulo 41">
            <a:extLst>
              <a:ext uri="{FF2B5EF4-FFF2-40B4-BE49-F238E27FC236}">
                <a16:creationId xmlns:a16="http://schemas.microsoft.com/office/drawing/2014/main" id="{D2C10BC2-CAA4-4D8F-8269-12AF1BAE00C1}"/>
              </a:ext>
            </a:extLst>
          </p:cNvPr>
          <p:cNvSpPr/>
          <p:nvPr/>
        </p:nvSpPr>
        <p:spPr>
          <a:xfrm>
            <a:off x="8943283" y="4027029"/>
            <a:ext cx="301825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400" dirty="0">
                <a:solidFill>
                  <a:srgbClr val="000000"/>
                </a:solidFill>
                <a:latin typeface="Century Gothic" panose="020B0502020202020204" pitchFamily="34" charset="0"/>
              </a:rPr>
              <a:t>Los resultados del proceso se almacenan para utilizarlos posteriormente como datos de entrada. Un conjunto unificado de datos en almacenamiento se denomina "archivo".</a:t>
            </a:r>
            <a:endParaRPr lang="es-ES" sz="1400" dirty="0">
              <a:solidFill>
                <a:srgbClr val="00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5E71B371-0336-4B11-8113-04B5FAA949E2}"/>
              </a:ext>
            </a:extLst>
          </p:cNvPr>
          <p:cNvSpPr/>
          <p:nvPr/>
        </p:nvSpPr>
        <p:spPr>
          <a:xfrm>
            <a:off x="2907146" y="286144"/>
            <a:ext cx="637770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Ciclo del Procesamiento de datos</a:t>
            </a:r>
          </a:p>
        </p:txBody>
      </p:sp>
    </p:spTree>
    <p:extLst>
      <p:ext uri="{BB962C8B-B14F-4D97-AF65-F5344CB8AC3E}">
        <p14:creationId xmlns:p14="http://schemas.microsoft.com/office/powerpoint/2010/main" val="367269886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161</Words>
  <Application>Microsoft Office PowerPoint</Application>
  <PresentationFormat>Panorámica</PresentationFormat>
  <Paragraphs>21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Century Gothic</vt:lpstr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HP</dc:creator>
  <cp:lastModifiedBy>Equipo 4 LEAV</cp:lastModifiedBy>
  <cp:revision>6</cp:revision>
  <dcterms:created xsi:type="dcterms:W3CDTF">2018-07-04T16:28:39Z</dcterms:created>
  <dcterms:modified xsi:type="dcterms:W3CDTF">2018-07-04T17:06:31Z</dcterms:modified>
</cp:coreProperties>
</file>