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8" r:id="rId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3302A56D-90A9-4CAE-A859-0A9498B882C5}" type="datetimeFigureOut">
              <a:rPr lang="es-MX" smtClean="0"/>
              <a:t>02/07/2018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F33544B-7268-49BE-9E5C-B5C02E7439E5}" type="slidenum">
              <a:rPr lang="es-MX" smtClean="0"/>
              <a:t>‹Nº›</a:t>
            </a:fld>
            <a:endParaRPr lang="es-MX"/>
          </a:p>
        </p:txBody>
      </p:sp>
    </p:spTree>
    <p:extLst>
      <p:ext uri="{BB962C8B-B14F-4D97-AF65-F5344CB8AC3E}">
        <p14:creationId xmlns:p14="http://schemas.microsoft.com/office/powerpoint/2010/main" val="1546110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3302A56D-90A9-4CAE-A859-0A9498B882C5}" type="datetimeFigureOut">
              <a:rPr lang="es-MX" smtClean="0"/>
              <a:t>02/07/2018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F33544B-7268-49BE-9E5C-B5C02E7439E5}" type="slidenum">
              <a:rPr lang="es-MX" smtClean="0"/>
              <a:t>‹Nº›</a:t>
            </a:fld>
            <a:endParaRPr lang="es-MX"/>
          </a:p>
        </p:txBody>
      </p:sp>
    </p:spTree>
    <p:extLst>
      <p:ext uri="{BB962C8B-B14F-4D97-AF65-F5344CB8AC3E}">
        <p14:creationId xmlns:p14="http://schemas.microsoft.com/office/powerpoint/2010/main" val="1170220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3302A56D-90A9-4CAE-A859-0A9498B882C5}" type="datetimeFigureOut">
              <a:rPr lang="es-MX" smtClean="0"/>
              <a:t>02/07/2018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F33544B-7268-49BE-9E5C-B5C02E7439E5}" type="slidenum">
              <a:rPr lang="es-MX" smtClean="0"/>
              <a:t>‹Nº›</a:t>
            </a:fld>
            <a:endParaRPr lang="es-MX"/>
          </a:p>
        </p:txBody>
      </p:sp>
    </p:spTree>
    <p:extLst>
      <p:ext uri="{BB962C8B-B14F-4D97-AF65-F5344CB8AC3E}">
        <p14:creationId xmlns:p14="http://schemas.microsoft.com/office/powerpoint/2010/main" val="1395412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3302A56D-90A9-4CAE-A859-0A9498B882C5}" type="datetimeFigureOut">
              <a:rPr lang="es-MX" smtClean="0"/>
              <a:t>02/07/2018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F33544B-7268-49BE-9E5C-B5C02E7439E5}" type="slidenum">
              <a:rPr lang="es-MX" smtClean="0"/>
              <a:t>‹Nº›</a:t>
            </a:fld>
            <a:endParaRPr lang="es-MX"/>
          </a:p>
        </p:txBody>
      </p:sp>
    </p:spTree>
    <p:extLst>
      <p:ext uri="{BB962C8B-B14F-4D97-AF65-F5344CB8AC3E}">
        <p14:creationId xmlns:p14="http://schemas.microsoft.com/office/powerpoint/2010/main" val="45507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3302A56D-90A9-4CAE-A859-0A9498B882C5}" type="datetimeFigureOut">
              <a:rPr lang="es-MX" smtClean="0"/>
              <a:t>02/07/2018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F33544B-7268-49BE-9E5C-B5C02E7439E5}" type="slidenum">
              <a:rPr lang="es-MX" smtClean="0"/>
              <a:t>‹Nº›</a:t>
            </a:fld>
            <a:endParaRPr lang="es-MX"/>
          </a:p>
        </p:txBody>
      </p:sp>
    </p:spTree>
    <p:extLst>
      <p:ext uri="{BB962C8B-B14F-4D97-AF65-F5344CB8AC3E}">
        <p14:creationId xmlns:p14="http://schemas.microsoft.com/office/powerpoint/2010/main" val="31429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3302A56D-90A9-4CAE-A859-0A9498B882C5}" type="datetimeFigureOut">
              <a:rPr lang="es-MX" smtClean="0"/>
              <a:t>02/07/2018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7F33544B-7268-49BE-9E5C-B5C02E7439E5}" type="slidenum">
              <a:rPr lang="es-MX" smtClean="0"/>
              <a:t>‹Nº›</a:t>
            </a:fld>
            <a:endParaRPr lang="es-MX"/>
          </a:p>
        </p:txBody>
      </p:sp>
    </p:spTree>
    <p:extLst>
      <p:ext uri="{BB962C8B-B14F-4D97-AF65-F5344CB8AC3E}">
        <p14:creationId xmlns:p14="http://schemas.microsoft.com/office/powerpoint/2010/main" val="2353270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3302A56D-90A9-4CAE-A859-0A9498B882C5}" type="datetimeFigureOut">
              <a:rPr lang="es-MX" smtClean="0"/>
              <a:t>02/07/2018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7F33544B-7268-49BE-9E5C-B5C02E7439E5}" type="slidenum">
              <a:rPr lang="es-MX" smtClean="0"/>
              <a:t>‹Nº›</a:t>
            </a:fld>
            <a:endParaRPr lang="es-MX"/>
          </a:p>
        </p:txBody>
      </p:sp>
    </p:spTree>
    <p:extLst>
      <p:ext uri="{BB962C8B-B14F-4D97-AF65-F5344CB8AC3E}">
        <p14:creationId xmlns:p14="http://schemas.microsoft.com/office/powerpoint/2010/main" val="356036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3302A56D-90A9-4CAE-A859-0A9498B882C5}" type="datetimeFigureOut">
              <a:rPr lang="es-MX" smtClean="0"/>
              <a:t>02/07/2018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7F33544B-7268-49BE-9E5C-B5C02E7439E5}" type="slidenum">
              <a:rPr lang="es-MX" smtClean="0"/>
              <a:t>‹Nº›</a:t>
            </a:fld>
            <a:endParaRPr lang="es-MX"/>
          </a:p>
        </p:txBody>
      </p:sp>
    </p:spTree>
    <p:extLst>
      <p:ext uri="{BB962C8B-B14F-4D97-AF65-F5344CB8AC3E}">
        <p14:creationId xmlns:p14="http://schemas.microsoft.com/office/powerpoint/2010/main" val="20281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302A56D-90A9-4CAE-A859-0A9498B882C5}" type="datetimeFigureOut">
              <a:rPr lang="es-MX" smtClean="0"/>
              <a:t>02/07/2018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7F33544B-7268-49BE-9E5C-B5C02E7439E5}" type="slidenum">
              <a:rPr lang="es-MX" smtClean="0"/>
              <a:t>‹Nº›</a:t>
            </a:fld>
            <a:endParaRPr lang="es-MX"/>
          </a:p>
        </p:txBody>
      </p:sp>
    </p:spTree>
    <p:extLst>
      <p:ext uri="{BB962C8B-B14F-4D97-AF65-F5344CB8AC3E}">
        <p14:creationId xmlns:p14="http://schemas.microsoft.com/office/powerpoint/2010/main" val="2342671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302A56D-90A9-4CAE-A859-0A9498B882C5}" type="datetimeFigureOut">
              <a:rPr lang="es-MX" smtClean="0"/>
              <a:t>02/07/2018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7F33544B-7268-49BE-9E5C-B5C02E7439E5}" type="slidenum">
              <a:rPr lang="es-MX" smtClean="0"/>
              <a:t>‹Nº›</a:t>
            </a:fld>
            <a:endParaRPr lang="es-MX"/>
          </a:p>
        </p:txBody>
      </p:sp>
    </p:spTree>
    <p:extLst>
      <p:ext uri="{BB962C8B-B14F-4D97-AF65-F5344CB8AC3E}">
        <p14:creationId xmlns:p14="http://schemas.microsoft.com/office/powerpoint/2010/main" val="2296336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302A56D-90A9-4CAE-A859-0A9498B882C5}" type="datetimeFigureOut">
              <a:rPr lang="es-MX" smtClean="0"/>
              <a:t>02/07/2018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7F33544B-7268-49BE-9E5C-B5C02E7439E5}" type="slidenum">
              <a:rPr lang="es-MX" smtClean="0"/>
              <a:t>‹Nº›</a:t>
            </a:fld>
            <a:endParaRPr lang="es-MX"/>
          </a:p>
        </p:txBody>
      </p:sp>
    </p:spTree>
    <p:extLst>
      <p:ext uri="{BB962C8B-B14F-4D97-AF65-F5344CB8AC3E}">
        <p14:creationId xmlns:p14="http://schemas.microsoft.com/office/powerpoint/2010/main" val="3788561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02A56D-90A9-4CAE-A859-0A9498B882C5}" type="datetimeFigureOut">
              <a:rPr lang="es-MX" smtClean="0"/>
              <a:t>02/07/2018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33544B-7268-49BE-9E5C-B5C02E7439E5}" type="slidenum">
              <a:rPr lang="es-MX" smtClean="0"/>
              <a:t>‹Nº›</a:t>
            </a:fld>
            <a:endParaRPr lang="es-MX"/>
          </a:p>
        </p:txBody>
      </p:sp>
    </p:spTree>
    <p:extLst>
      <p:ext uri="{BB962C8B-B14F-4D97-AF65-F5344CB8AC3E}">
        <p14:creationId xmlns:p14="http://schemas.microsoft.com/office/powerpoint/2010/main" val="1020914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85000" lnSpcReduction="20000"/>
          </a:bodyPr>
          <a:lstStyle/>
          <a:p>
            <a:r>
              <a:rPr lang="es-MX" dirty="0"/>
              <a:t>Actividad integradora</a:t>
            </a:r>
            <a:r>
              <a:rPr lang="es-MX" dirty="0" smtClean="0"/>
              <a:t>. HISTORIA UNIVERSAL CONTEMPORÁNEA</a:t>
            </a:r>
          </a:p>
          <a:p>
            <a:r>
              <a:rPr lang="es-MX" dirty="0" smtClean="0"/>
              <a:t>ACTIVIDAD: LINEA DEL TIEMPO-ARRASTRAR Y SOLTAR TEXTO SOBRE IMAGEN</a:t>
            </a:r>
            <a:endParaRPr lang="es-MX" dirty="0"/>
          </a:p>
          <a:p>
            <a:r>
              <a:rPr lang="es-MX" dirty="0"/>
              <a:t>Instrucciones: De acuerdo a lo visto en las 3 Unidades de Historia Universal Contemporánea realiza la siguiente actividad:</a:t>
            </a:r>
          </a:p>
          <a:p>
            <a:r>
              <a:rPr lang="es-MX" dirty="0"/>
              <a:t>Rellena la siguiente línea del tiempo con la respuesta que corresponda</a:t>
            </a:r>
            <a:r>
              <a:rPr lang="es-MX" dirty="0" smtClean="0"/>
              <a:t>.</a:t>
            </a:r>
          </a:p>
          <a:p>
            <a:r>
              <a:rPr lang="es-MX" dirty="0" smtClean="0"/>
              <a:t>RETROALIMENTACIÓN: Más allá de las fechas, es importante recordar los acontecimientos que se han dado de manera mundial en los últimos siglos, puesto que junto con ellos, se han vivido transformaciones en todos los ámbitos, tanto económicos, sociales y políticos, y a través de los años, han sido parte de los procesos que  se han establecido para definir los tipos de sociedad y gobierno que tenemos en la actualidad.</a:t>
            </a:r>
            <a:br>
              <a:rPr lang="es-MX" dirty="0" smtClean="0"/>
            </a:br>
            <a:r>
              <a:rPr lang="es-MX" dirty="0" smtClean="0"/>
              <a:t>Tener presentes los distintos escenarios que ha vivido el mundo, nos permite dar un acercamiento a lo que se han enfrentado algunos países y que de cierto modo, repercute directamente en nuestro </a:t>
            </a:r>
            <a:r>
              <a:rPr lang="es-MX" smtClean="0"/>
              <a:t>propio país. </a:t>
            </a:r>
            <a:endParaRPr lang="es-MX" dirty="0"/>
          </a:p>
          <a:p>
            <a:endParaRPr lang="es-MX" dirty="0"/>
          </a:p>
        </p:txBody>
      </p:sp>
    </p:spTree>
    <p:extLst>
      <p:ext uri="{BB962C8B-B14F-4D97-AF65-F5344CB8AC3E}">
        <p14:creationId xmlns:p14="http://schemas.microsoft.com/office/powerpoint/2010/main" val="11215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echa derecha 3"/>
          <p:cNvSpPr/>
          <p:nvPr/>
        </p:nvSpPr>
        <p:spPr>
          <a:xfrm>
            <a:off x="0" y="2446986"/>
            <a:ext cx="11951594" cy="1493949"/>
          </a:xfrm>
          <a:prstGeom prst="rightArrow">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solidFill>
                  <a:schemeClr val="accent6">
                    <a:lumMod val="50000"/>
                  </a:schemeClr>
                </a:solidFill>
              </a:rPr>
              <a:t>1910                               1920                          1930                    1940                 1950                  1960                1970              1980             </a:t>
            </a:r>
            <a:endParaRPr lang="es-MX" b="1" dirty="0">
              <a:solidFill>
                <a:schemeClr val="accent6">
                  <a:lumMod val="50000"/>
                </a:schemeClr>
              </a:solidFill>
            </a:endParaRPr>
          </a:p>
        </p:txBody>
      </p:sp>
      <p:sp>
        <p:nvSpPr>
          <p:cNvPr id="5" name="Rectángulo 4"/>
          <p:cNvSpPr/>
          <p:nvPr/>
        </p:nvSpPr>
        <p:spPr>
          <a:xfrm>
            <a:off x="115976" y="888637"/>
            <a:ext cx="1648496" cy="11848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solidFill>
                  <a:schemeClr val="accent2">
                    <a:lumMod val="50000"/>
                  </a:schemeClr>
                </a:solidFill>
              </a:rPr>
              <a:t>IMPERIALISMO</a:t>
            </a:r>
            <a:endParaRPr lang="es-MX" b="1" dirty="0">
              <a:solidFill>
                <a:schemeClr val="accent2">
                  <a:lumMod val="50000"/>
                </a:schemeClr>
              </a:solidFill>
            </a:endParaRPr>
          </a:p>
        </p:txBody>
      </p:sp>
      <p:sp>
        <p:nvSpPr>
          <p:cNvPr id="6" name="Rectángulo 5"/>
          <p:cNvSpPr/>
          <p:nvPr/>
        </p:nvSpPr>
        <p:spPr>
          <a:xfrm>
            <a:off x="2014503" y="888633"/>
            <a:ext cx="1648496" cy="11848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solidFill>
                  <a:schemeClr val="accent2">
                    <a:lumMod val="50000"/>
                  </a:schemeClr>
                </a:solidFill>
              </a:rPr>
              <a:t>REVOLUCIÓN RUSA</a:t>
            </a:r>
            <a:endParaRPr lang="es-MX" b="1" dirty="0">
              <a:solidFill>
                <a:schemeClr val="accent2">
                  <a:lumMod val="50000"/>
                </a:schemeClr>
              </a:solidFill>
            </a:endParaRPr>
          </a:p>
        </p:txBody>
      </p:sp>
      <p:sp>
        <p:nvSpPr>
          <p:cNvPr id="7" name="Rectángulo 6"/>
          <p:cNvSpPr/>
          <p:nvPr/>
        </p:nvSpPr>
        <p:spPr>
          <a:xfrm>
            <a:off x="3960486" y="888633"/>
            <a:ext cx="1643667" cy="11848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solidFill>
                  <a:schemeClr val="accent2">
                    <a:lumMod val="50000"/>
                  </a:schemeClr>
                </a:solidFill>
              </a:rPr>
              <a:t>DEPRESIÓN</a:t>
            </a:r>
            <a:endParaRPr lang="es-MX" b="1" dirty="0">
              <a:solidFill>
                <a:schemeClr val="accent2">
                  <a:lumMod val="50000"/>
                </a:schemeClr>
              </a:solidFill>
            </a:endParaRPr>
          </a:p>
        </p:txBody>
      </p:sp>
      <p:sp>
        <p:nvSpPr>
          <p:cNvPr id="8" name="Rectángulo 7"/>
          <p:cNvSpPr/>
          <p:nvPr/>
        </p:nvSpPr>
        <p:spPr>
          <a:xfrm>
            <a:off x="5885541" y="888633"/>
            <a:ext cx="1688208" cy="11848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b="1" dirty="0" smtClean="0">
                <a:solidFill>
                  <a:schemeClr val="accent2">
                    <a:lumMod val="50000"/>
                  </a:schemeClr>
                </a:solidFill>
              </a:rPr>
              <a:t>ORGANIZACIÓN DE LAS NACIONES UNIDAS</a:t>
            </a:r>
            <a:endParaRPr lang="es-MX" sz="1600" b="1" dirty="0">
              <a:solidFill>
                <a:schemeClr val="accent2">
                  <a:lumMod val="50000"/>
                </a:schemeClr>
              </a:solidFill>
            </a:endParaRPr>
          </a:p>
        </p:txBody>
      </p:sp>
      <p:sp>
        <p:nvSpPr>
          <p:cNvPr id="9" name="Rectángulo 8"/>
          <p:cNvSpPr/>
          <p:nvPr/>
        </p:nvSpPr>
        <p:spPr>
          <a:xfrm>
            <a:off x="9565782" y="888633"/>
            <a:ext cx="1688208" cy="11848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solidFill>
                  <a:schemeClr val="accent2">
                    <a:lumMod val="50000"/>
                  </a:schemeClr>
                </a:solidFill>
              </a:rPr>
              <a:t>MOVIMIENTO DE LIBERACIÓN NACIONAL</a:t>
            </a:r>
            <a:endParaRPr lang="es-MX" b="1" dirty="0">
              <a:solidFill>
                <a:schemeClr val="accent2">
                  <a:lumMod val="50000"/>
                </a:schemeClr>
              </a:solidFill>
            </a:endParaRPr>
          </a:p>
        </p:txBody>
      </p:sp>
      <p:sp>
        <p:nvSpPr>
          <p:cNvPr id="10" name="Rectángulo 9"/>
          <p:cNvSpPr/>
          <p:nvPr/>
        </p:nvSpPr>
        <p:spPr>
          <a:xfrm>
            <a:off x="515222" y="4520484"/>
            <a:ext cx="1648496" cy="11848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solidFill>
                  <a:schemeClr val="accent2">
                    <a:lumMod val="50000"/>
                  </a:schemeClr>
                </a:solidFill>
              </a:rPr>
              <a:t>PRIMERA GUERRA MUNDIAL</a:t>
            </a:r>
            <a:endParaRPr lang="es-MX" b="1" dirty="0">
              <a:solidFill>
                <a:schemeClr val="accent2">
                  <a:lumMod val="50000"/>
                </a:schemeClr>
              </a:solidFill>
            </a:endParaRPr>
          </a:p>
        </p:txBody>
      </p:sp>
      <p:sp>
        <p:nvSpPr>
          <p:cNvPr id="11" name="Rectángulo 10"/>
          <p:cNvSpPr/>
          <p:nvPr/>
        </p:nvSpPr>
        <p:spPr>
          <a:xfrm>
            <a:off x="2307597" y="4520483"/>
            <a:ext cx="1648496" cy="11848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solidFill>
                  <a:schemeClr val="accent2">
                    <a:lumMod val="50000"/>
                  </a:schemeClr>
                </a:solidFill>
              </a:rPr>
              <a:t>GOBIERNO TOTALITARIO</a:t>
            </a:r>
            <a:endParaRPr lang="es-MX" b="1" dirty="0">
              <a:solidFill>
                <a:schemeClr val="accent2">
                  <a:lumMod val="50000"/>
                </a:schemeClr>
              </a:solidFill>
            </a:endParaRPr>
          </a:p>
        </p:txBody>
      </p:sp>
      <p:sp>
        <p:nvSpPr>
          <p:cNvPr id="12" name="Rectángulo 11"/>
          <p:cNvSpPr/>
          <p:nvPr/>
        </p:nvSpPr>
        <p:spPr>
          <a:xfrm>
            <a:off x="4416425" y="4520482"/>
            <a:ext cx="1643668" cy="11848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solidFill>
                  <a:schemeClr val="accent2">
                    <a:lumMod val="50000"/>
                  </a:schemeClr>
                </a:solidFill>
              </a:rPr>
              <a:t>SEGUNDA GUERRA MUNDIAL</a:t>
            </a:r>
            <a:endParaRPr lang="es-MX" b="1" dirty="0">
              <a:solidFill>
                <a:schemeClr val="accent2">
                  <a:lumMod val="50000"/>
                </a:schemeClr>
              </a:solidFill>
            </a:endParaRPr>
          </a:p>
        </p:txBody>
      </p:sp>
      <p:sp>
        <p:nvSpPr>
          <p:cNvPr id="13" name="Rectángulo 12"/>
          <p:cNvSpPr/>
          <p:nvPr/>
        </p:nvSpPr>
        <p:spPr>
          <a:xfrm>
            <a:off x="6304305" y="4520481"/>
            <a:ext cx="1575653" cy="11848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solidFill>
                  <a:schemeClr val="accent2">
                    <a:lumMod val="50000"/>
                  </a:schemeClr>
                </a:solidFill>
              </a:rPr>
              <a:t>GUERRA FRÍA</a:t>
            </a:r>
            <a:endParaRPr lang="es-MX" b="1" dirty="0">
              <a:solidFill>
                <a:schemeClr val="accent2">
                  <a:lumMod val="50000"/>
                </a:schemeClr>
              </a:solidFill>
            </a:endParaRPr>
          </a:p>
        </p:txBody>
      </p:sp>
      <p:sp>
        <p:nvSpPr>
          <p:cNvPr id="14" name="Rectángulo 13"/>
          <p:cNvSpPr/>
          <p:nvPr/>
        </p:nvSpPr>
        <p:spPr>
          <a:xfrm>
            <a:off x="8357771" y="4520481"/>
            <a:ext cx="1688208" cy="11848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solidFill>
                  <a:schemeClr val="accent2">
                    <a:lumMod val="50000"/>
                  </a:schemeClr>
                </a:solidFill>
              </a:rPr>
              <a:t>ESTADOS NO ALINEADOS</a:t>
            </a:r>
            <a:endParaRPr lang="es-MX" b="1" dirty="0">
              <a:solidFill>
                <a:schemeClr val="accent2">
                  <a:lumMod val="50000"/>
                </a:schemeClr>
              </a:solidFill>
            </a:endParaRPr>
          </a:p>
        </p:txBody>
      </p:sp>
      <p:cxnSp>
        <p:nvCxnSpPr>
          <p:cNvPr id="25" name="Conector recto de flecha 24"/>
          <p:cNvCxnSpPr>
            <a:stCxn id="5" idx="2"/>
          </p:cNvCxnSpPr>
          <p:nvPr/>
        </p:nvCxnSpPr>
        <p:spPr>
          <a:xfrm>
            <a:off x="940224" y="2073490"/>
            <a:ext cx="0" cy="6825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a:off x="2200142" y="2105694"/>
            <a:ext cx="0" cy="6825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4130092" y="2105694"/>
            <a:ext cx="0" cy="6825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p:cNvCxnSpPr/>
          <p:nvPr/>
        </p:nvCxnSpPr>
        <p:spPr>
          <a:xfrm>
            <a:off x="6537906" y="2105694"/>
            <a:ext cx="0" cy="6825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p:cNvCxnSpPr/>
          <p:nvPr/>
        </p:nvCxnSpPr>
        <p:spPr>
          <a:xfrm>
            <a:off x="10403713" y="2105694"/>
            <a:ext cx="0" cy="6825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p:nvPr/>
        </p:nvCxnSpPr>
        <p:spPr>
          <a:xfrm flipV="1">
            <a:off x="1339470" y="3593205"/>
            <a:ext cx="0" cy="9272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flipV="1">
            <a:off x="2588787" y="3593205"/>
            <a:ext cx="0" cy="9272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flipV="1">
            <a:off x="5604153" y="3593205"/>
            <a:ext cx="0" cy="9272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p:nvPr/>
        </p:nvCxnSpPr>
        <p:spPr>
          <a:xfrm flipV="1">
            <a:off x="8950513" y="3593202"/>
            <a:ext cx="0" cy="9272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p:cNvCxnSpPr/>
          <p:nvPr/>
        </p:nvCxnSpPr>
        <p:spPr>
          <a:xfrm flipV="1">
            <a:off x="6537906" y="3593203"/>
            <a:ext cx="0" cy="9272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845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echa derecha 3"/>
          <p:cNvSpPr/>
          <p:nvPr/>
        </p:nvSpPr>
        <p:spPr>
          <a:xfrm>
            <a:off x="0" y="2446986"/>
            <a:ext cx="11951594" cy="1493949"/>
          </a:xfrm>
          <a:prstGeom prst="rightArrow">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solidFill>
                  <a:schemeClr val="accent6">
                    <a:lumMod val="50000"/>
                  </a:schemeClr>
                </a:solidFill>
              </a:rPr>
              <a:t>1910                               1920                          1930                    1940                 1950                  1960                1970              1980             </a:t>
            </a:r>
            <a:endParaRPr lang="es-MX" b="1" dirty="0">
              <a:solidFill>
                <a:schemeClr val="accent6">
                  <a:lumMod val="50000"/>
                </a:schemeClr>
              </a:solidFill>
            </a:endParaRPr>
          </a:p>
        </p:txBody>
      </p:sp>
      <p:sp>
        <p:nvSpPr>
          <p:cNvPr id="5" name="Rectángulo 4"/>
          <p:cNvSpPr/>
          <p:nvPr/>
        </p:nvSpPr>
        <p:spPr>
          <a:xfrm>
            <a:off x="115976" y="888637"/>
            <a:ext cx="1648496" cy="11848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solidFill>
                  <a:schemeClr val="accent2">
                    <a:lumMod val="50000"/>
                  </a:schemeClr>
                </a:solidFill>
              </a:rPr>
              <a:t>IMPERIALISMO</a:t>
            </a:r>
            <a:endParaRPr lang="es-MX" b="1" dirty="0">
              <a:solidFill>
                <a:schemeClr val="accent2">
                  <a:lumMod val="50000"/>
                </a:schemeClr>
              </a:solidFill>
            </a:endParaRPr>
          </a:p>
        </p:txBody>
      </p:sp>
      <p:sp>
        <p:nvSpPr>
          <p:cNvPr id="6" name="Rectángulo 5"/>
          <p:cNvSpPr/>
          <p:nvPr/>
        </p:nvSpPr>
        <p:spPr>
          <a:xfrm>
            <a:off x="2014503" y="888633"/>
            <a:ext cx="1648496" cy="11848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accent2">
                  <a:lumMod val="50000"/>
                </a:schemeClr>
              </a:solidFill>
            </a:endParaRPr>
          </a:p>
        </p:txBody>
      </p:sp>
      <p:sp>
        <p:nvSpPr>
          <p:cNvPr id="7" name="Rectángulo 6"/>
          <p:cNvSpPr/>
          <p:nvPr/>
        </p:nvSpPr>
        <p:spPr>
          <a:xfrm>
            <a:off x="3960486" y="888633"/>
            <a:ext cx="1643667" cy="11848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accent2">
                  <a:lumMod val="50000"/>
                </a:schemeClr>
              </a:solidFill>
            </a:endParaRPr>
          </a:p>
        </p:txBody>
      </p:sp>
      <p:sp>
        <p:nvSpPr>
          <p:cNvPr id="8" name="Rectángulo 7"/>
          <p:cNvSpPr/>
          <p:nvPr/>
        </p:nvSpPr>
        <p:spPr>
          <a:xfrm>
            <a:off x="5885541" y="888633"/>
            <a:ext cx="1688208" cy="11848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b="1" dirty="0">
              <a:solidFill>
                <a:schemeClr val="accent2">
                  <a:lumMod val="50000"/>
                </a:schemeClr>
              </a:solidFill>
            </a:endParaRPr>
          </a:p>
        </p:txBody>
      </p:sp>
      <p:sp>
        <p:nvSpPr>
          <p:cNvPr id="9" name="Rectángulo 8"/>
          <p:cNvSpPr/>
          <p:nvPr/>
        </p:nvSpPr>
        <p:spPr>
          <a:xfrm>
            <a:off x="9565782" y="888633"/>
            <a:ext cx="1688208" cy="11848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solidFill>
                  <a:schemeClr val="accent2">
                    <a:lumMod val="50000"/>
                  </a:schemeClr>
                </a:solidFill>
              </a:rPr>
              <a:t>MOVIMIENTO DE LIBERACIÓN NACIONAL</a:t>
            </a:r>
            <a:endParaRPr lang="es-MX" b="1" dirty="0">
              <a:solidFill>
                <a:schemeClr val="accent2">
                  <a:lumMod val="50000"/>
                </a:schemeClr>
              </a:solidFill>
            </a:endParaRPr>
          </a:p>
        </p:txBody>
      </p:sp>
      <p:sp>
        <p:nvSpPr>
          <p:cNvPr id="10" name="Rectángulo 9"/>
          <p:cNvSpPr/>
          <p:nvPr/>
        </p:nvSpPr>
        <p:spPr>
          <a:xfrm>
            <a:off x="515222" y="4520484"/>
            <a:ext cx="1648496" cy="11848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accent2">
                  <a:lumMod val="50000"/>
                </a:schemeClr>
              </a:solidFill>
            </a:endParaRPr>
          </a:p>
        </p:txBody>
      </p:sp>
      <p:sp>
        <p:nvSpPr>
          <p:cNvPr id="11" name="Rectángulo 10"/>
          <p:cNvSpPr/>
          <p:nvPr/>
        </p:nvSpPr>
        <p:spPr>
          <a:xfrm>
            <a:off x="2307597" y="4520483"/>
            <a:ext cx="1648496" cy="11848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solidFill>
                  <a:schemeClr val="accent2">
                    <a:lumMod val="50000"/>
                  </a:schemeClr>
                </a:solidFill>
              </a:rPr>
              <a:t>GOBIERNO TOTALITARIO</a:t>
            </a:r>
            <a:endParaRPr lang="es-MX" b="1" dirty="0">
              <a:solidFill>
                <a:schemeClr val="accent2">
                  <a:lumMod val="50000"/>
                </a:schemeClr>
              </a:solidFill>
            </a:endParaRPr>
          </a:p>
        </p:txBody>
      </p:sp>
      <p:sp>
        <p:nvSpPr>
          <p:cNvPr id="12" name="Rectángulo 11"/>
          <p:cNvSpPr/>
          <p:nvPr/>
        </p:nvSpPr>
        <p:spPr>
          <a:xfrm>
            <a:off x="4416425" y="4520482"/>
            <a:ext cx="1643668" cy="11848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accent2">
                  <a:lumMod val="50000"/>
                </a:schemeClr>
              </a:solidFill>
            </a:endParaRPr>
          </a:p>
        </p:txBody>
      </p:sp>
      <p:sp>
        <p:nvSpPr>
          <p:cNvPr id="13" name="Rectángulo 12"/>
          <p:cNvSpPr/>
          <p:nvPr/>
        </p:nvSpPr>
        <p:spPr>
          <a:xfrm>
            <a:off x="6304305" y="4520481"/>
            <a:ext cx="1575653" cy="11848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accent2">
                  <a:lumMod val="50000"/>
                </a:schemeClr>
              </a:solidFill>
            </a:endParaRPr>
          </a:p>
        </p:txBody>
      </p:sp>
      <p:sp>
        <p:nvSpPr>
          <p:cNvPr id="14" name="Rectángulo 13"/>
          <p:cNvSpPr/>
          <p:nvPr/>
        </p:nvSpPr>
        <p:spPr>
          <a:xfrm>
            <a:off x="8357771" y="4520481"/>
            <a:ext cx="1688208" cy="11848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solidFill>
                  <a:schemeClr val="accent2">
                    <a:lumMod val="50000"/>
                  </a:schemeClr>
                </a:solidFill>
              </a:rPr>
              <a:t>ESTADOS NO ALINEADOS</a:t>
            </a:r>
            <a:endParaRPr lang="es-MX" b="1" dirty="0">
              <a:solidFill>
                <a:schemeClr val="accent2">
                  <a:lumMod val="50000"/>
                </a:schemeClr>
              </a:solidFill>
            </a:endParaRPr>
          </a:p>
        </p:txBody>
      </p:sp>
      <p:cxnSp>
        <p:nvCxnSpPr>
          <p:cNvPr id="25" name="Conector recto de flecha 24"/>
          <p:cNvCxnSpPr>
            <a:stCxn id="5" idx="2"/>
          </p:cNvCxnSpPr>
          <p:nvPr/>
        </p:nvCxnSpPr>
        <p:spPr>
          <a:xfrm>
            <a:off x="940224" y="2073490"/>
            <a:ext cx="0" cy="6825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a:off x="2200142" y="2105694"/>
            <a:ext cx="0" cy="6825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4130092" y="2105694"/>
            <a:ext cx="0" cy="6825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p:cNvCxnSpPr/>
          <p:nvPr/>
        </p:nvCxnSpPr>
        <p:spPr>
          <a:xfrm>
            <a:off x="6537906" y="2105694"/>
            <a:ext cx="0" cy="6825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p:cNvCxnSpPr/>
          <p:nvPr/>
        </p:nvCxnSpPr>
        <p:spPr>
          <a:xfrm>
            <a:off x="10403713" y="2105694"/>
            <a:ext cx="0" cy="6825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p:nvPr/>
        </p:nvCxnSpPr>
        <p:spPr>
          <a:xfrm flipV="1">
            <a:off x="1339470" y="3593205"/>
            <a:ext cx="0" cy="9272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flipV="1">
            <a:off x="2588787" y="3593205"/>
            <a:ext cx="0" cy="9272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flipV="1">
            <a:off x="5604153" y="3593205"/>
            <a:ext cx="0" cy="9272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p:nvPr/>
        </p:nvCxnSpPr>
        <p:spPr>
          <a:xfrm flipV="1">
            <a:off x="8950513" y="3593202"/>
            <a:ext cx="0" cy="9272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p:cNvCxnSpPr/>
          <p:nvPr/>
        </p:nvCxnSpPr>
        <p:spPr>
          <a:xfrm flipV="1">
            <a:off x="6537906" y="3593203"/>
            <a:ext cx="0" cy="9272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350768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178</Words>
  <Application>Microsoft Office PowerPoint</Application>
  <PresentationFormat>Panorámica</PresentationFormat>
  <Paragraphs>21</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Calibri</vt:lpstr>
      <vt:lpstr>Calibri Light</vt:lpstr>
      <vt:lpstr>Tema de Office</vt:lpstr>
      <vt:lpstr>Presentación de PowerPoint</vt:lpstr>
      <vt:lpstr>Presentación de PowerPoint</vt:lpstr>
      <vt:lpstr>Presentación de PowerPoint</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Sara Zuleima Padilla Fernández</dc:creator>
  <cp:lastModifiedBy>Sara Zuleima Padilla Fernández</cp:lastModifiedBy>
  <cp:revision>5</cp:revision>
  <dcterms:created xsi:type="dcterms:W3CDTF">2018-07-02T21:37:44Z</dcterms:created>
  <dcterms:modified xsi:type="dcterms:W3CDTF">2018-07-02T22:05:04Z</dcterms:modified>
</cp:coreProperties>
</file>