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35C2-ADC6-444D-9F85-ED330AF454AF}" type="datetimeFigureOut">
              <a:rPr lang="es-MX" smtClean="0"/>
              <a:t>08/05/2018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3700547-BF42-480C-B66E-6CC52495CC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309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35C2-ADC6-444D-9F85-ED330AF454AF}" type="datetimeFigureOut">
              <a:rPr lang="es-MX" smtClean="0"/>
              <a:t>08/05/2018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700547-BF42-480C-B66E-6CC52495CC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136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35C2-ADC6-444D-9F85-ED330AF454AF}" type="datetimeFigureOut">
              <a:rPr lang="es-MX" smtClean="0"/>
              <a:t>08/05/2018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700547-BF42-480C-B66E-6CC52495CC01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2768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35C2-ADC6-444D-9F85-ED330AF454AF}" type="datetimeFigureOut">
              <a:rPr lang="es-MX" smtClean="0"/>
              <a:t>08/05/2018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700547-BF42-480C-B66E-6CC52495CC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1996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35C2-ADC6-444D-9F85-ED330AF454AF}" type="datetimeFigureOut">
              <a:rPr lang="es-MX" smtClean="0"/>
              <a:t>08/05/2018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700547-BF42-480C-B66E-6CC52495CC01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5480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35C2-ADC6-444D-9F85-ED330AF454AF}" type="datetimeFigureOut">
              <a:rPr lang="es-MX" smtClean="0"/>
              <a:t>08/05/2018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700547-BF42-480C-B66E-6CC52495CC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5923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35C2-ADC6-444D-9F85-ED330AF454AF}" type="datetimeFigureOut">
              <a:rPr lang="es-MX" smtClean="0"/>
              <a:t>08/05/2018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0547-BF42-480C-B66E-6CC52495CC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2407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35C2-ADC6-444D-9F85-ED330AF454AF}" type="datetimeFigureOut">
              <a:rPr lang="es-MX" smtClean="0"/>
              <a:t>08/05/2018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0547-BF42-480C-B66E-6CC52495CC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729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35C2-ADC6-444D-9F85-ED330AF454AF}" type="datetimeFigureOut">
              <a:rPr lang="es-MX" smtClean="0"/>
              <a:t>08/05/2018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0547-BF42-480C-B66E-6CC52495CC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09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35C2-ADC6-444D-9F85-ED330AF454AF}" type="datetimeFigureOut">
              <a:rPr lang="es-MX" smtClean="0"/>
              <a:t>08/05/2018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700547-BF42-480C-B66E-6CC52495CC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207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35C2-ADC6-444D-9F85-ED330AF454AF}" type="datetimeFigureOut">
              <a:rPr lang="es-MX" smtClean="0"/>
              <a:t>08/05/2018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3700547-BF42-480C-B66E-6CC52495CC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897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35C2-ADC6-444D-9F85-ED330AF454AF}" type="datetimeFigureOut">
              <a:rPr lang="es-MX" smtClean="0"/>
              <a:t>08/05/2018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3700547-BF42-480C-B66E-6CC52495CC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978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35C2-ADC6-444D-9F85-ED330AF454AF}" type="datetimeFigureOut">
              <a:rPr lang="es-MX" smtClean="0"/>
              <a:t>08/05/2018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0547-BF42-480C-B66E-6CC52495CC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10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35C2-ADC6-444D-9F85-ED330AF454AF}" type="datetimeFigureOut">
              <a:rPr lang="es-MX" smtClean="0"/>
              <a:t>08/05/2018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0547-BF42-480C-B66E-6CC52495CC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87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35C2-ADC6-444D-9F85-ED330AF454AF}" type="datetimeFigureOut">
              <a:rPr lang="es-MX" smtClean="0"/>
              <a:t>08/05/2018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0547-BF42-480C-B66E-6CC52495CC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587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35C2-ADC6-444D-9F85-ED330AF454AF}" type="datetimeFigureOut">
              <a:rPr lang="es-MX" smtClean="0"/>
              <a:t>08/05/2018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700547-BF42-480C-B66E-6CC52495CC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435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235C2-ADC6-444D-9F85-ED330AF454AF}" type="datetimeFigureOut">
              <a:rPr lang="es-MX" smtClean="0"/>
              <a:t>08/05/2018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3700547-BF42-480C-B66E-6CC52495CC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207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onografias.com/trabajos11/memoram/memoram.shtml" TargetMode="External"/><Relationship Id="rId3" Type="http://schemas.openxmlformats.org/officeDocument/2006/relationships/hyperlink" Target="http://www.monografias.com/trabajos901/evolucion-historica-concepciones-tiempo/evolucion-historica-concepciones-tiempo.shtml" TargetMode="External"/><Relationship Id="rId7" Type="http://schemas.openxmlformats.org/officeDocument/2006/relationships/hyperlink" Target="http://www.monografias.com/trabajos16/memorias/memorias.shtml" TargetMode="External"/><Relationship Id="rId2" Type="http://schemas.openxmlformats.org/officeDocument/2006/relationships/hyperlink" Target="http://www.monografias.com/trabajos13/memor/memor.s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monografias.com/trabajos7/coman/coman.shtml" TargetMode="External"/><Relationship Id="rId11" Type="http://schemas.openxmlformats.org/officeDocument/2006/relationships/image" Target="../media/image2.jpeg"/><Relationship Id="rId5" Type="http://schemas.openxmlformats.org/officeDocument/2006/relationships/hyperlink" Target="http://www.monografias.com/Computacion/Programacion/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://www.monografias.com/trabajos12/dispalm/dispalm.shtml" TargetMode="External"/><Relationship Id="rId9" Type="http://schemas.openxmlformats.org/officeDocument/2006/relationships/hyperlink" Target="http://www.monografias.com/trabajos2/mercambiario/mercambiario.s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3DCDB-0499-4481-871F-D30F818A1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725557"/>
            <a:ext cx="8915399" cy="2262781"/>
          </a:xfrm>
        </p:spPr>
        <p:txBody>
          <a:bodyPr>
            <a:normAutofit/>
          </a:bodyPr>
          <a:lstStyle/>
          <a:p>
            <a:r>
              <a:rPr lang="es-MX" sz="4400" dirty="0"/>
              <a:t>COMANDOS BÁSICOS </a:t>
            </a:r>
            <a:br>
              <a:rPr lang="es-MX" sz="4400" dirty="0"/>
            </a:br>
            <a:r>
              <a:rPr lang="es-MX" sz="4400" dirty="0"/>
              <a:t>DE UN SISTEMA OPERATIVO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249E9E-CF6E-4D0A-9CB0-0C3C56815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MX" dirty="0"/>
              <a:t>Docente Jorge Luis González Moreno</a:t>
            </a:r>
          </a:p>
        </p:txBody>
      </p:sp>
    </p:spTree>
    <p:extLst>
      <p:ext uri="{BB962C8B-B14F-4D97-AF65-F5344CB8AC3E}">
        <p14:creationId xmlns:p14="http://schemas.microsoft.com/office/powerpoint/2010/main" val="30807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5B4C359-8324-4A1C-8765-0620ECF57A46}"/>
              </a:ext>
            </a:extLst>
          </p:cNvPr>
          <p:cNvSpPr txBox="1"/>
          <p:nvPr/>
        </p:nvSpPr>
        <p:spPr>
          <a:xfrm>
            <a:off x="2389150" y="569844"/>
            <a:ext cx="854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/>
              <a:t>Comandos internos: </a:t>
            </a:r>
            <a:r>
              <a:rPr lang="es-MX" dirty="0"/>
              <a:t>Son aquellos comandos cuyas instrucciones son cargada en la memoria RAM, cuando se inicia en Sistema Operativo.</a:t>
            </a:r>
          </a:p>
          <a:p>
            <a:pPr algn="just"/>
            <a:endParaRPr lang="es-MX" dirty="0"/>
          </a:p>
          <a:p>
            <a:pPr algn="just"/>
            <a:r>
              <a:rPr lang="es-MX" b="1" dirty="0"/>
              <a:t>Ejemplo: </a:t>
            </a:r>
          </a:p>
          <a:p>
            <a:pPr algn="just"/>
            <a:endParaRPr lang="es-MX" dirty="0"/>
          </a:p>
          <a:p>
            <a:pPr algn="just"/>
            <a:r>
              <a:rPr lang="es-MX" b="1" dirty="0"/>
              <a:t>CLS: </a:t>
            </a:r>
            <a:r>
              <a:rPr lang="es-MX" dirty="0"/>
              <a:t>tiene como función limpiar la pantalla.</a:t>
            </a:r>
          </a:p>
          <a:p>
            <a:pPr algn="just"/>
            <a:endParaRPr lang="es-MX" dirty="0"/>
          </a:p>
          <a:p>
            <a:pPr algn="just"/>
            <a:r>
              <a:rPr lang="es-MX" b="1" dirty="0"/>
              <a:t>COPY: </a:t>
            </a:r>
            <a:r>
              <a:rPr lang="es-MX" dirty="0"/>
              <a:t>copia uno o más archivos de una carpeta a otra. Este comando también puede emplearse como un editor de texto.</a:t>
            </a:r>
          </a:p>
          <a:p>
            <a:pPr algn="just"/>
            <a:endParaRPr lang="es-MX" dirty="0"/>
          </a:p>
          <a:p>
            <a:pPr algn="just"/>
            <a:r>
              <a:rPr lang="es-MX" b="1" dirty="0"/>
              <a:t>TIME: </a:t>
            </a:r>
            <a:r>
              <a:rPr lang="es-MX" dirty="0"/>
              <a:t>tiene como objetivo visualizar la hora del sistema o ejecutar el reloj interno de la pc.</a:t>
            </a:r>
          </a:p>
          <a:p>
            <a:pPr algn="just"/>
            <a:endParaRPr lang="es-MX" dirty="0"/>
          </a:p>
          <a:p>
            <a:pPr algn="just"/>
            <a:r>
              <a:rPr lang="es-MX" b="1" dirty="0"/>
              <a:t>DATE: </a:t>
            </a:r>
            <a:r>
              <a:rPr lang="es-MX" dirty="0"/>
              <a:t>permite modificar y visualizar la fecha del sistema.</a:t>
            </a:r>
          </a:p>
          <a:p>
            <a:pPr algn="just"/>
            <a:endParaRPr lang="es-MX" dirty="0"/>
          </a:p>
          <a:p>
            <a:pPr algn="just"/>
            <a:r>
              <a:rPr lang="es-MX" b="1" dirty="0"/>
              <a:t>TIPE: </a:t>
            </a:r>
            <a:r>
              <a:rPr lang="es-MX" dirty="0"/>
              <a:t>visualiza el contenido de un archivo desde la línea de comando, o ' ya sea la información  que posee un archivo en su interior.</a:t>
            </a:r>
          </a:p>
          <a:p>
            <a:pPr algn="just"/>
            <a:endParaRPr lang="es-MX" dirty="0"/>
          </a:p>
          <a:p>
            <a:pPr algn="just"/>
            <a:r>
              <a:rPr lang="es-MX" b="1" dirty="0"/>
              <a:t>VER</a:t>
            </a:r>
            <a:r>
              <a:rPr lang="es-MX" dirty="0"/>
              <a:t>: su objetivo es visualizar la versión del sistema operativo en el disco.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3841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B6DAB82-681B-41C4-BB54-8C4D87FA1E7B}"/>
              </a:ext>
            </a:extLst>
          </p:cNvPr>
          <p:cNvSpPr txBox="1"/>
          <p:nvPr/>
        </p:nvSpPr>
        <p:spPr>
          <a:xfrm>
            <a:off x="2226365" y="1364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2F90AF6-421B-417F-B2F1-FA7B18129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8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1"/>
              </a:rPr>
              <a:t>Comandos externos: Son los comandos ue necesitanmuc*a capacidad de</a:t>
            </a:r>
            <a:r>
              <a:rPr kumimoji="0" lang="es-MX" altLang="es-MX" sz="8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1"/>
                <a:hlinkClick r:id="rId2"/>
              </a:rPr>
              <a:t>memoria</a:t>
            </a:r>
            <a:r>
              <a:rPr kumimoji="0" lang="es-MX" altLang="es-MX" sz="8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1"/>
              </a:rPr>
              <a:t> para mantenerse paramantenerse dentro de ella al mismo</a:t>
            </a:r>
            <a:r>
              <a:rPr kumimoji="0" lang="es-MX" altLang="es-MX" sz="8700" b="0" i="0" u="none" strike="noStrike" cap="none" normalizeH="0" baseline="0">
                <a:ln>
                  <a:noFill/>
                </a:ln>
                <a:solidFill>
                  <a:srgbClr val="E68200"/>
                </a:solidFill>
                <a:effectLst/>
                <a:latin typeface="ff1"/>
                <a:hlinkClick r:id="rId3"/>
              </a:rPr>
              <a:t>tiempo</a:t>
            </a:r>
            <a:r>
              <a:rPr kumimoji="0" lang="es-MX" altLang="es-MX" sz="8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1"/>
              </a:rPr>
              <a:t>, por lo tantoson !rabados en el disco. Son llamados externosporue estos están !rabados fuera de la memoria "#$.</a:t>
            </a:r>
            <a:endParaRPr kumimoji="0" lang="es-MX" altLang="es-MX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</a:rPr>
              <a:t>  </a:t>
            </a:r>
            <a:r>
              <a:rPr kumimoji="0" lang="es-MX" altLang="es-MX" sz="40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</a:rPr>
              <a:t> </a:t>
            </a:r>
            <a:r>
              <a:rPr kumimoji="0" lang="es-MX" altLang="es-MX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</a:rPr>
              <a:t>  </a:t>
            </a:r>
            <a:r>
              <a:rPr kumimoji="0" lang="es-MX" altLang="es-MX" sz="40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</a:rPr>
              <a:t> </a:t>
            </a:r>
            <a:r>
              <a:rPr kumimoji="0" lang="es-MX" altLang="es-MX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endParaRPr kumimoji="0" lang="es-MX" altLang="es-MX" sz="1200" b="0" i="0" u="none" strike="noStrike" cap="none" normalizeH="0" baseline="0">
              <a:ln>
                <a:noFill/>
              </a:ln>
              <a:solidFill>
                <a:srgbClr val="1C263D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4300" b="0" i="0" u="none" strike="noStrike" cap="none" normalizeH="0" baseline="0">
                <a:ln>
                  <a:noFill/>
                </a:ln>
                <a:solidFill>
                  <a:srgbClr val="94C600"/>
                </a:solidFill>
                <a:effectLst/>
                <a:latin typeface="ff0"/>
              </a:rPr>
              <a:t></a:t>
            </a:r>
            <a:endParaRPr kumimoji="0" lang="es-MX" altLang="es-MX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7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1"/>
              </a:rPr>
              <a:t>%ntre estos están:</a:t>
            </a:r>
            <a:endParaRPr kumimoji="0" lang="es-MX" altLang="es-MX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5600" b="0" i="0" u="none" strike="noStrike" cap="none" normalizeH="0" baseline="0">
                <a:ln>
                  <a:noFill/>
                </a:ln>
                <a:solidFill>
                  <a:srgbClr val="94C600"/>
                </a:solidFill>
                <a:effectLst/>
                <a:latin typeface="ff1"/>
              </a:rPr>
              <a:t>•</a:t>
            </a:r>
            <a:endParaRPr kumimoji="0" lang="es-MX" altLang="es-MX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7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1"/>
              </a:rPr>
              <a:t>'"$#: tiene como función formatear las unidades de</a:t>
            </a:r>
            <a:r>
              <a:rPr kumimoji="0" lang="es-MX" altLang="es-MX" sz="7500" b="0" i="0" u="none" strike="noStrike" cap="none" normalizeH="0" baseline="0">
                <a:ln>
                  <a:noFill/>
                </a:ln>
                <a:solidFill>
                  <a:srgbClr val="E68200"/>
                </a:solidFill>
                <a:effectLst/>
                <a:latin typeface="ff1"/>
                <a:hlinkClick r:id="rId4"/>
              </a:rPr>
              <a:t>almacenamiento</a:t>
            </a:r>
            <a:r>
              <a:rPr kumimoji="0" lang="es-MX" altLang="es-MX" sz="7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1"/>
              </a:rPr>
              <a:t> 2discos duros y disuete3.</a:t>
            </a:r>
            <a:endParaRPr kumimoji="0" lang="es-MX" altLang="es-MX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5600" b="0" i="0" u="none" strike="noStrike" cap="none" normalizeH="0" baseline="0">
                <a:ln>
                  <a:noFill/>
                </a:ln>
                <a:solidFill>
                  <a:srgbClr val="94C600"/>
                </a:solidFill>
                <a:effectLst/>
                <a:latin typeface="ff1"/>
              </a:rPr>
              <a:t>•</a:t>
            </a:r>
            <a:endParaRPr kumimoji="0" lang="es-MX" altLang="es-MX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7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1"/>
              </a:rPr>
              <a:t>CD: nos sirve para cambiar de escritorio.</a:t>
            </a:r>
            <a:endParaRPr kumimoji="0" lang="es-MX" altLang="es-MX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5600" b="0" i="0" u="none" strike="noStrike" cap="none" normalizeH="0" baseline="0">
                <a:ln>
                  <a:noFill/>
                </a:ln>
                <a:solidFill>
                  <a:srgbClr val="94C600"/>
                </a:solidFill>
                <a:effectLst/>
                <a:latin typeface="ff1"/>
              </a:rPr>
              <a:t>•</a:t>
            </a:r>
            <a:endParaRPr kumimoji="0" lang="es-MX" altLang="es-MX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7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1"/>
              </a:rPr>
              <a:t>D-S4C'(): nos permite *acer una copia id+ntica de un disuetea otro.</a:t>
            </a:r>
            <a:endParaRPr kumimoji="0" lang="es-MX" altLang="es-MX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5600" b="0" i="0" u="none" strike="noStrike" cap="none" normalizeH="0" baseline="0">
                <a:ln>
                  <a:noFill/>
                </a:ln>
                <a:solidFill>
                  <a:srgbClr val="94C600"/>
                </a:solidFill>
                <a:effectLst/>
                <a:latin typeface="ff1"/>
              </a:rPr>
              <a:t>•</a:t>
            </a:r>
            <a:endParaRPr kumimoji="0" lang="es-MX" altLang="es-MX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7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1"/>
              </a:rPr>
              <a:t>D%&amp;"%%: es usado para borrar un directorio ra/ no importaue conten!a subdirectorios con todos sus contenidos.</a:t>
            </a:r>
            <a:endParaRPr kumimoji="0" lang="es-MX" altLang="es-MX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5600" b="0" i="0" u="none" strike="noStrike" cap="none" normalizeH="0" baseline="0">
                <a:ln>
                  <a:noFill/>
                </a:ln>
                <a:solidFill>
                  <a:srgbClr val="94C600"/>
                </a:solidFill>
                <a:effectLst/>
                <a:latin typeface="ff1"/>
              </a:rPr>
              <a:t>•</a:t>
            </a:r>
            <a:endParaRPr kumimoji="0" lang="es-MX" altLang="es-MX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7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1"/>
              </a:rPr>
              <a:t>&amp;#5%&amp;: es la etiueta del disco. 6na etiueta es el nombre de undato, arc*ivo o</a:t>
            </a:r>
            <a:r>
              <a:rPr kumimoji="0" lang="es-MX" altLang="es-MX" sz="7500" b="0" i="0" u="none" strike="noStrike" cap="none" normalizeH="0" baseline="0">
                <a:ln>
                  <a:noFill/>
                </a:ln>
                <a:solidFill>
                  <a:srgbClr val="E68200"/>
                </a:solidFill>
                <a:effectLst/>
                <a:latin typeface="ff1"/>
                <a:hlinkClick r:id="rId5"/>
              </a:rPr>
              <a:t>pro!rama</a:t>
            </a:r>
            <a:r>
              <a:rPr kumimoji="0" lang="es-MX" altLang="es-MX" sz="7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1"/>
              </a:rPr>
              <a:t>.</a:t>
            </a:r>
            <a:endParaRPr kumimoji="0" lang="es-MX" altLang="es-MX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5600" b="0" i="0" u="none" strike="noStrike" cap="none" normalizeH="0" baseline="0">
                <a:ln>
                  <a:noFill/>
                </a:ln>
                <a:solidFill>
                  <a:srgbClr val="94C600"/>
                </a:solidFill>
                <a:effectLst/>
                <a:latin typeface="ff1"/>
              </a:rPr>
              <a:t>•</a:t>
            </a:r>
            <a:endParaRPr kumimoji="0" lang="es-MX" altLang="es-MX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7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1"/>
              </a:rPr>
              <a:t>S)S: transfiere los arc*ivos de sistema de dos ocultos para*acer un disuete ue tenia para inicial.</a:t>
            </a:r>
            <a:endParaRPr kumimoji="0" lang="es-MX" altLang="es-MX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</a:rPr>
              <a:t>  </a:t>
            </a:r>
            <a:r>
              <a:rPr kumimoji="0" lang="es-MX" altLang="es-MX" sz="40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</a:rPr>
              <a:t> </a:t>
            </a:r>
            <a:r>
              <a:rPr kumimoji="0" lang="es-MX" altLang="es-MX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</a:rPr>
              <a:t>  </a:t>
            </a:r>
            <a:r>
              <a:rPr kumimoji="0" lang="es-MX" altLang="es-MX" sz="40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</a:rPr>
              <a:t> </a:t>
            </a:r>
            <a:r>
              <a:rPr kumimoji="0" lang="es-MX" altLang="es-MX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endParaRPr kumimoji="0" lang="es-MX" altLang="es-MX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4900" b="0" i="0" u="none" strike="noStrike" cap="none" normalizeH="0" baseline="0">
                <a:ln>
                  <a:noFill/>
                </a:ln>
                <a:solidFill>
                  <a:srgbClr val="94C600"/>
                </a:solidFill>
                <a:effectLst/>
                <a:latin typeface="ff0"/>
              </a:rPr>
              <a:t></a:t>
            </a:r>
            <a:endParaRPr kumimoji="0" lang="es-MX" altLang="es-MX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8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1"/>
              </a:rPr>
              <a:t>Diferencia entre</a:t>
            </a:r>
            <a:r>
              <a:rPr kumimoji="0" lang="es-MX" altLang="es-MX" sz="8400" b="0" i="0" u="none" strike="noStrike" cap="none" normalizeH="0" baseline="0">
                <a:ln>
                  <a:noFill/>
                </a:ln>
                <a:solidFill>
                  <a:srgbClr val="E68200"/>
                </a:solidFill>
                <a:effectLst/>
                <a:latin typeface="ff1"/>
                <a:hlinkClick r:id="rId6"/>
              </a:rPr>
              <a:t>comandos</a:t>
            </a:r>
            <a:r>
              <a:rPr kumimoji="0" lang="es-MX" altLang="es-MX" sz="8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1"/>
              </a:rPr>
              <a:t> internos y externos:</a:t>
            </a:r>
            <a:endParaRPr kumimoji="0" lang="es-MX" altLang="es-MX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4900" b="0" i="0" u="none" strike="noStrike" cap="none" normalizeH="0" baseline="0">
                <a:ln>
                  <a:noFill/>
                </a:ln>
                <a:solidFill>
                  <a:srgbClr val="94C600"/>
                </a:solidFill>
                <a:effectLst/>
                <a:latin typeface="ff0"/>
              </a:rPr>
              <a:t></a:t>
            </a:r>
            <a:endParaRPr kumimoji="0" lang="es-MX" altLang="es-MX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8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1"/>
              </a:rPr>
              <a:t>&amp;a diferencia fundamental entre comandos internos ycomandos externos esta en ue las instrucciones de loscomandos internos son car!ados en</a:t>
            </a:r>
            <a:r>
              <a:rPr kumimoji="0" lang="es-MX" altLang="es-MX" sz="8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1"/>
                <a:hlinkClick r:id="rId7"/>
              </a:rPr>
              <a:t>la memoria</a:t>
            </a:r>
            <a:r>
              <a:rPr kumimoji="0" lang="es-MX" altLang="es-MX" sz="8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1"/>
              </a:rPr>
              <a:t> </a:t>
            </a:r>
            <a:r>
              <a:rPr kumimoji="0" lang="es-MX" altLang="es-MX" sz="8400" b="0" i="0" u="none" strike="noStrike" cap="none" normalizeH="0" baseline="0">
                <a:ln>
                  <a:noFill/>
                </a:ln>
                <a:solidFill>
                  <a:srgbClr val="E68200"/>
                </a:solidFill>
                <a:effectLst/>
                <a:latin typeface="ff1"/>
                <a:hlinkClick r:id="rId8"/>
              </a:rPr>
              <a:t>"#$</a:t>
            </a:r>
            <a:r>
              <a:rPr kumimoji="0" lang="es-MX" altLang="es-MX" sz="8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1"/>
              </a:rPr>
              <a:t>, en</a:t>
            </a:r>
            <a:r>
              <a:rPr kumimoji="0" lang="es-MX" altLang="es-MX" sz="8400" b="0" i="0" u="none" strike="noStrike" cap="none" normalizeH="0" baseline="0">
                <a:ln>
                  <a:noFill/>
                </a:ln>
                <a:solidFill>
                  <a:srgbClr val="E68200"/>
                </a:solidFill>
                <a:effectLst/>
                <a:latin typeface="ff1"/>
                <a:hlinkClick r:id="rId9"/>
              </a:rPr>
              <a:t>cambio</a:t>
            </a:r>
            <a:r>
              <a:rPr kumimoji="0" lang="es-MX" altLang="es-MX" sz="8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1"/>
              </a:rPr>
              <a:t> los comandos externos uedan !rabados fuera dela</a:t>
            </a:r>
            <a:r>
              <a:rPr kumimoji="0" lang="es-MX" altLang="es-MX" sz="8400" b="0" i="0" u="none" strike="noStrike" cap="none" normalizeH="0" baseline="0">
                <a:ln>
                  <a:noFill/>
                </a:ln>
                <a:solidFill>
                  <a:srgbClr val="E68200"/>
                </a:solidFill>
                <a:effectLst/>
                <a:latin typeface="ff1"/>
                <a:hlinkClick r:id="rId2"/>
              </a:rPr>
              <a:t>memoria</a:t>
            </a:r>
            <a:r>
              <a:rPr kumimoji="0" lang="es-MX" altLang="es-MX" sz="8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1"/>
              </a:rPr>
              <a:t> "#$</a:t>
            </a:r>
            <a:endParaRPr kumimoji="0" lang="es-MX" altLang="es-MX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/>
            </a:endParaRPr>
          </a:p>
        </p:txBody>
      </p:sp>
      <p:pic>
        <p:nvPicPr>
          <p:cNvPr id="1031" name="Picture 7" descr="https://html2-f.scribdassets.com/9emitqtz5s5k3eet/images/3-7fec6bf12f.png">
            <a:extLst>
              <a:ext uri="{FF2B5EF4-FFF2-40B4-BE49-F238E27FC236}">
                <a16:creationId xmlns:a16="http://schemas.microsoft.com/office/drawing/2014/main" id="{3572A2C3-EEA5-4471-B18A-A14D0C7AE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-25846088"/>
            <a:ext cx="8610600" cy="649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html2-f.scribdassets.com/9emitqtz5s5k3eet/images/3-7fec6bf12f.png">
            <a:extLst>
              <a:ext uri="{FF2B5EF4-FFF2-40B4-BE49-F238E27FC236}">
                <a16:creationId xmlns:a16="http://schemas.microsoft.com/office/drawing/2014/main" id="{B85FEEA4-473C-42C1-AD68-D3D863FA4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-19613563"/>
            <a:ext cx="8610600" cy="649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html1-f.scribdassets.com/9emitqtz5s5k3eet/images/4-d50ba9c9b1.jpg">
            <a:extLst>
              <a:ext uri="{FF2B5EF4-FFF2-40B4-BE49-F238E27FC236}">
                <a16:creationId xmlns:a16="http://schemas.microsoft.com/office/drawing/2014/main" id="{FAC479F9-3A52-4965-9A2B-C9CAF003A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10869613"/>
            <a:ext cx="8610600" cy="648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html1-f.scribdassets.com/9emitqtz5s5k3eet/images/4-d50ba9c9b1.jpg">
            <a:extLst>
              <a:ext uri="{FF2B5EF4-FFF2-40B4-BE49-F238E27FC236}">
                <a16:creationId xmlns:a16="http://schemas.microsoft.com/office/drawing/2014/main" id="{A83E9828-8725-4D76-8D0E-725864BE7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17087850"/>
            <a:ext cx="8610600" cy="648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12E7512-F1B7-4E30-9691-F5982C6E0534}"/>
              </a:ext>
            </a:extLst>
          </p:cNvPr>
          <p:cNvSpPr txBox="1"/>
          <p:nvPr/>
        </p:nvSpPr>
        <p:spPr>
          <a:xfrm>
            <a:off x="1921567" y="413411"/>
            <a:ext cx="924388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Comandos externos: </a:t>
            </a:r>
            <a:r>
              <a:rPr lang="es-MX" dirty="0"/>
              <a:t>Son los comandos que deben ser invocados desde el disco duro para ser ejecutados.</a:t>
            </a:r>
          </a:p>
          <a:p>
            <a:endParaRPr lang="es-MX" dirty="0"/>
          </a:p>
          <a:p>
            <a:r>
              <a:rPr lang="es-MX" dirty="0"/>
              <a:t>Son llamados externos porque estos están grabados fuera de la memoria RAM.</a:t>
            </a:r>
          </a:p>
          <a:p>
            <a:endParaRPr lang="es-MX" dirty="0"/>
          </a:p>
          <a:p>
            <a:r>
              <a:rPr lang="es-MX" b="1" dirty="0"/>
              <a:t>Ejemplo:</a:t>
            </a:r>
          </a:p>
          <a:p>
            <a:endParaRPr lang="es-MX" dirty="0"/>
          </a:p>
          <a:p>
            <a:r>
              <a:rPr lang="es-MX" b="1" dirty="0"/>
              <a:t>FORMAT: </a:t>
            </a:r>
            <a:r>
              <a:rPr lang="es-MX" dirty="0"/>
              <a:t>tiene como función formatear las unidades de almacenamiento (discos duros).</a:t>
            </a:r>
          </a:p>
          <a:p>
            <a:endParaRPr lang="es-MX" dirty="0"/>
          </a:p>
          <a:p>
            <a:r>
              <a:rPr lang="es-MX" b="1" dirty="0"/>
              <a:t>CD</a:t>
            </a:r>
            <a:r>
              <a:rPr lang="es-MX" dirty="0"/>
              <a:t>: nos sirve para cambiar de escritorio.</a:t>
            </a:r>
          </a:p>
          <a:p>
            <a:endParaRPr lang="es-MX" dirty="0"/>
          </a:p>
          <a:p>
            <a:r>
              <a:rPr lang="es-MX" b="1" dirty="0"/>
              <a:t>DISKCOPY: </a:t>
            </a:r>
            <a:r>
              <a:rPr lang="es-MX" dirty="0"/>
              <a:t>nos permite  hacer una copia idéntica de una carpeta a otra.</a:t>
            </a:r>
          </a:p>
          <a:p>
            <a:endParaRPr lang="es-MX" dirty="0"/>
          </a:p>
          <a:p>
            <a:r>
              <a:rPr lang="es-MX" b="1" dirty="0"/>
              <a:t>DELTREE: </a:t>
            </a:r>
            <a:r>
              <a:rPr lang="es-MX" dirty="0"/>
              <a:t>es usado para borrar un directorio raíz no importa que contenga subdirectorios con todos sus contenidos.</a:t>
            </a:r>
          </a:p>
          <a:p>
            <a:endParaRPr lang="es-MX" dirty="0"/>
          </a:p>
          <a:p>
            <a:r>
              <a:rPr lang="es-MX" b="1" dirty="0"/>
              <a:t>LABEL: </a:t>
            </a:r>
            <a:r>
              <a:rPr lang="es-MX" dirty="0"/>
              <a:t>es la etiqueta del disco. Una etiqueta es el nombre de un dato, archivo o programa.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7199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C373CE3-9A08-4DC1-B827-AE9F42AB20AA}"/>
              </a:ext>
            </a:extLst>
          </p:cNvPr>
          <p:cNvSpPr txBox="1"/>
          <p:nvPr/>
        </p:nvSpPr>
        <p:spPr>
          <a:xfrm>
            <a:off x="2133600" y="1219199"/>
            <a:ext cx="94222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Diferencia entre comandos internos y externos:</a:t>
            </a:r>
          </a:p>
          <a:p>
            <a:endParaRPr lang="es-MX" dirty="0"/>
          </a:p>
          <a:p>
            <a:r>
              <a:rPr lang="es-MX" dirty="0"/>
              <a:t>La diferencia fundamental entre comandos internos y comandos externos esta en que las instrucciones de los comandos internos son cargados en la memoria RAM. </a:t>
            </a:r>
          </a:p>
          <a:p>
            <a:endParaRPr lang="es-MX" dirty="0"/>
          </a:p>
          <a:p>
            <a:r>
              <a:rPr lang="es-MX" dirty="0"/>
              <a:t>En </a:t>
            </a:r>
            <a:r>
              <a:rPr lang="es-MX"/>
              <a:t> cambio</a:t>
            </a:r>
            <a:r>
              <a:rPr lang="es-MX" dirty="0"/>
              <a:t> los comandos externos quedan grabados fuera de la memoria RAM.</a:t>
            </a:r>
          </a:p>
          <a:p>
            <a:endParaRPr lang="es-MX" dirty="0"/>
          </a:p>
        </p:txBody>
      </p:sp>
      <p:pic>
        <p:nvPicPr>
          <p:cNvPr id="2050" name="Picture 2" descr="Resultado de imagen para comandos externos e internos de un sistema operativo">
            <a:extLst>
              <a:ext uri="{FF2B5EF4-FFF2-40B4-BE49-F238E27FC236}">
                <a16:creationId xmlns:a16="http://schemas.microsoft.com/office/drawing/2014/main" id="{022C476D-8639-4548-B9E4-2D9E79903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3" t="24221" r="11837" b="16234"/>
          <a:stretch/>
        </p:blipFill>
        <p:spPr bwMode="auto">
          <a:xfrm>
            <a:off x="5327373" y="3429000"/>
            <a:ext cx="4611757" cy="271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5571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102</TotalTime>
  <Words>95</Words>
  <Application>Microsoft Office PowerPoint</Application>
  <PresentationFormat>Panorámica</PresentationFormat>
  <Paragraphs>62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Arial</vt:lpstr>
      <vt:lpstr>Century Gothic</vt:lpstr>
      <vt:lpstr>ff0</vt:lpstr>
      <vt:lpstr>ff1</vt:lpstr>
      <vt:lpstr>Source Sans Pro</vt:lpstr>
      <vt:lpstr>Wingdings 3</vt:lpstr>
      <vt:lpstr>Espiral</vt:lpstr>
      <vt:lpstr>COMANDOS BÁSICOS  DE UN SISTEMA OPERATIVO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BÁSICOS  DE UN SISTEMA OPERATIVO</dc:title>
  <dc:creator>User1</dc:creator>
  <cp:lastModifiedBy>User1</cp:lastModifiedBy>
  <cp:revision>31</cp:revision>
  <dcterms:created xsi:type="dcterms:W3CDTF">2018-05-08T01:30:35Z</dcterms:created>
  <dcterms:modified xsi:type="dcterms:W3CDTF">2018-05-08T19:10:30Z</dcterms:modified>
</cp:coreProperties>
</file>