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decisiones</a:t>
            </a:r>
            <a:endParaRPr lang="es-MX" dirty="0"/>
          </a:p>
        </p:txBody>
      </p:sp>
    </p:spTree>
    <p:extLst>
      <p:ext uri="{BB962C8B-B14F-4D97-AF65-F5344CB8AC3E}">
        <p14:creationId xmlns:p14="http://schemas.microsoft.com/office/powerpoint/2010/main" val="6559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Proceso en la toma de decisiones</a:t>
            </a:r>
            <a:endParaRPr lang="es-MX" dirty="0"/>
          </a:p>
        </p:txBody>
      </p:sp>
      <p:sp>
        <p:nvSpPr>
          <p:cNvPr id="3" name="Marcador de contenido 2"/>
          <p:cNvSpPr>
            <a:spLocks noGrp="1"/>
          </p:cNvSpPr>
          <p:nvPr>
            <p:ph idx="1"/>
          </p:nvPr>
        </p:nvSpPr>
        <p:spPr>
          <a:xfrm>
            <a:off x="1024128" y="1906073"/>
            <a:ext cx="9720073" cy="4403287"/>
          </a:xfrm>
        </p:spPr>
        <p:txBody>
          <a:bodyPr>
            <a:normAutofit lnSpcReduction="10000"/>
          </a:bodyPr>
          <a:lstStyle/>
          <a:p>
            <a:r>
              <a:rPr lang="es-MX" dirty="0" smtClean="0">
                <a:latin typeface="Arial" panose="020B0604020202020204" pitchFamily="34" charset="0"/>
                <a:cs typeface="Arial" panose="020B0604020202020204" pitchFamily="34" charset="0"/>
              </a:rPr>
              <a:t>La toma de decisiones es un proceso y es necesario hacerlo de forma estructurada ya que facilita la visión del problema y la posible solución.</a:t>
            </a:r>
          </a:p>
          <a:p>
            <a:r>
              <a:rPr lang="es-MX" dirty="0" smtClean="0">
                <a:latin typeface="Arial" panose="020B0604020202020204" pitchFamily="34" charset="0"/>
                <a:cs typeface="Arial" panose="020B0604020202020204" pitchFamily="34" charset="0"/>
              </a:rPr>
              <a:t>1.- Identificar y analizar el problema.</a:t>
            </a:r>
          </a:p>
          <a:p>
            <a:r>
              <a:rPr lang="es-MX" dirty="0" smtClean="0">
                <a:latin typeface="Arial" panose="020B0604020202020204" pitchFamily="34" charset="0"/>
                <a:cs typeface="Arial" panose="020B0604020202020204" pitchFamily="34" charset="0"/>
              </a:rPr>
              <a:t>2.- Identificar los criterios.</a:t>
            </a:r>
          </a:p>
          <a:p>
            <a:r>
              <a:rPr lang="es-MX" dirty="0" smtClean="0">
                <a:latin typeface="Arial" panose="020B0604020202020204" pitchFamily="34" charset="0"/>
                <a:cs typeface="Arial" panose="020B0604020202020204" pitchFamily="34" charset="0"/>
              </a:rPr>
              <a:t>3.- Definir la prioridad.</a:t>
            </a:r>
          </a:p>
          <a:p>
            <a:r>
              <a:rPr lang="es-MX" dirty="0" smtClean="0">
                <a:latin typeface="Arial" panose="020B0604020202020204" pitchFamily="34" charset="0"/>
                <a:cs typeface="Arial" panose="020B0604020202020204" pitchFamily="34" charset="0"/>
              </a:rPr>
              <a:t>4.- Generar alternativas de solución.</a:t>
            </a:r>
          </a:p>
          <a:p>
            <a:r>
              <a:rPr lang="es-MX" dirty="0" smtClean="0">
                <a:latin typeface="Arial" panose="020B0604020202020204" pitchFamily="34" charset="0"/>
                <a:cs typeface="Arial" panose="020B0604020202020204" pitchFamily="34" charset="0"/>
              </a:rPr>
              <a:t>5.- Evaluar las alternativas.</a:t>
            </a:r>
          </a:p>
          <a:p>
            <a:r>
              <a:rPr lang="es-MX" dirty="0" smtClean="0">
                <a:latin typeface="Arial" panose="020B0604020202020204" pitchFamily="34" charset="0"/>
                <a:cs typeface="Arial" panose="020B0604020202020204" pitchFamily="34" charset="0"/>
              </a:rPr>
              <a:t>6.- Elección de la mejor alternativa.</a:t>
            </a:r>
          </a:p>
          <a:p>
            <a:r>
              <a:rPr lang="es-MX" dirty="0" smtClean="0">
                <a:latin typeface="Arial" panose="020B0604020202020204" pitchFamily="34" charset="0"/>
                <a:cs typeface="Arial" panose="020B0604020202020204" pitchFamily="34" charset="0"/>
              </a:rPr>
              <a:t>7.- Aplicación de la decisión </a:t>
            </a:r>
          </a:p>
          <a:p>
            <a:r>
              <a:rPr lang="es-MX" dirty="0" smtClean="0">
                <a:latin typeface="Arial" panose="020B0604020202020204" pitchFamily="34" charset="0"/>
                <a:cs typeface="Arial" panose="020B0604020202020204" pitchFamily="34" charset="0"/>
              </a:rPr>
              <a:t>8.- Evaluación de los resultados.</a:t>
            </a:r>
          </a:p>
          <a:p>
            <a:endParaRPr lang="es-MX" dirty="0"/>
          </a:p>
        </p:txBody>
      </p:sp>
    </p:spTree>
    <p:extLst>
      <p:ext uri="{BB962C8B-B14F-4D97-AF65-F5344CB8AC3E}">
        <p14:creationId xmlns:p14="http://schemas.microsoft.com/office/powerpoint/2010/main" val="30828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089038"/>
          </a:xfrm>
        </p:spPr>
        <p:txBody>
          <a:bodyPr>
            <a:normAutofit/>
          </a:bodyPr>
          <a:lstStyle/>
          <a:p>
            <a:r>
              <a:rPr lang="es-MX" sz="3600" dirty="0" smtClean="0">
                <a:latin typeface="Arial" panose="020B0604020202020204" pitchFamily="34" charset="0"/>
                <a:cs typeface="Arial" panose="020B0604020202020204" pitchFamily="34" charset="0"/>
              </a:rPr>
              <a:t>Pasos para la toma de decisiones de forma responsable</a:t>
            </a:r>
            <a:endParaRPr lang="es-MX" sz="3600"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313" y="2286000"/>
            <a:ext cx="7151511" cy="4022725"/>
          </a:xfrm>
        </p:spPr>
      </p:pic>
    </p:spTree>
    <p:extLst>
      <p:ext uri="{BB962C8B-B14F-4D97-AF65-F5344CB8AC3E}">
        <p14:creationId xmlns:p14="http://schemas.microsoft.com/office/powerpoint/2010/main" val="101396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9720072" cy="1913285"/>
          </a:xfrm>
        </p:spPr>
        <p:txBody>
          <a:bodyPr>
            <a:normAutofit fontScale="90000"/>
          </a:bodyPr>
          <a:lstStyle/>
          <a:p>
            <a:r>
              <a:rPr lang="es-MX" sz="3100" dirty="0" smtClean="0">
                <a:latin typeface="Arial" panose="020B0604020202020204" pitchFamily="34" charset="0"/>
                <a:cs typeface="Arial" panose="020B0604020202020204" pitchFamily="34" charset="0"/>
              </a:rPr>
              <a:t>El tomar decisiones puede causar estrés</a:t>
            </a:r>
            <a:br>
              <a:rPr lang="es-MX" sz="3100" dirty="0" smtClean="0">
                <a:latin typeface="Arial" panose="020B0604020202020204" pitchFamily="34" charset="0"/>
                <a:cs typeface="Arial" panose="020B0604020202020204" pitchFamily="34" charset="0"/>
              </a:rPr>
            </a:br>
            <a:r>
              <a:rPr lang="es-MX" sz="3100" dirty="0" smtClean="0">
                <a:latin typeface="Arial" panose="020B0604020202020204" pitchFamily="34" charset="0"/>
                <a:cs typeface="Arial" panose="020B0604020202020204" pitchFamily="34" charset="0"/>
              </a:rPr>
              <a:t>hacerlo de modo responsable aumenta el nivel de confianza en la decisión tomada</a:t>
            </a:r>
            <a:r>
              <a:rPr lang="es-MX" dirty="0" smtClean="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252" y="2743200"/>
            <a:ext cx="5363633" cy="3374265"/>
          </a:xfrm>
        </p:spPr>
      </p:pic>
    </p:spTree>
    <p:extLst>
      <p:ext uri="{BB962C8B-B14F-4D97-AF65-F5344CB8AC3E}">
        <p14:creationId xmlns:p14="http://schemas.microsoft.com/office/powerpoint/2010/main" val="282026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334852"/>
            <a:ext cx="9720072" cy="592428"/>
          </a:xfrm>
        </p:spPr>
        <p:txBody>
          <a:bodyPr>
            <a:noAutofit/>
          </a:bodyPr>
          <a:lstStyle/>
          <a:p>
            <a:r>
              <a:rPr lang="es-MX" sz="4000" dirty="0" smtClean="0">
                <a:latin typeface="Arial" panose="020B0604020202020204" pitchFamily="34" charset="0"/>
                <a:cs typeface="Arial" panose="020B0604020202020204" pitchFamily="34" charset="0"/>
              </a:rPr>
              <a:t>Tipos de decisiones</a:t>
            </a:r>
            <a:endParaRPr lang="es-MX"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24128" y="1197735"/>
            <a:ext cx="9720073" cy="5344733"/>
          </a:xfrm>
        </p:spPr>
        <p:txBody>
          <a:bodyPr>
            <a:noAutofit/>
          </a:bodyPr>
          <a:lstStyle/>
          <a:p>
            <a:r>
              <a:rPr lang="es-MX" sz="2000" dirty="0" smtClean="0">
                <a:latin typeface="Arial" panose="020B0604020202020204" pitchFamily="34" charset="0"/>
                <a:cs typeface="Arial" panose="020B0604020202020204" pitchFamily="34" charset="0"/>
              </a:rPr>
              <a:t>1.- </a:t>
            </a:r>
            <a:r>
              <a:rPr lang="es-MX" sz="2000" i="1" dirty="0" smtClean="0">
                <a:latin typeface="Arial" panose="020B0604020202020204" pitchFamily="34" charset="0"/>
                <a:cs typeface="Arial" panose="020B0604020202020204" pitchFamily="34" charset="0"/>
              </a:rPr>
              <a:t>Decisiones racionales</a:t>
            </a:r>
            <a:r>
              <a:rPr lang="es-MX" sz="2000" dirty="0" smtClean="0">
                <a:latin typeface="Arial" panose="020B0604020202020204" pitchFamily="34" charset="0"/>
                <a:cs typeface="Arial" panose="020B0604020202020204" pitchFamily="34" charset="0"/>
              </a:rPr>
              <a:t>.- involucran la inteligencia analítica, valora los pros y contras de la decisión </a:t>
            </a:r>
          </a:p>
          <a:p>
            <a:r>
              <a:rPr lang="es-MX" sz="2000" dirty="0" smtClean="0">
                <a:latin typeface="Arial" panose="020B0604020202020204" pitchFamily="34" charset="0"/>
                <a:cs typeface="Arial" panose="020B0604020202020204" pitchFamily="34" charset="0"/>
              </a:rPr>
              <a:t>2.- Decisiones emocionales o intuitivos.-   involucra el pensamiento heurístico, es una reacción inconsciente en pocas palabras lo que creemos o sentimos correcto.</a:t>
            </a:r>
          </a:p>
          <a:p>
            <a:r>
              <a:rPr lang="es-MX" sz="2000" dirty="0" smtClean="0">
                <a:latin typeface="Arial" panose="020B0604020202020204" pitchFamily="34" charset="0"/>
                <a:cs typeface="Arial" panose="020B0604020202020204" pitchFamily="34" charset="0"/>
              </a:rPr>
              <a:t>3</a:t>
            </a:r>
            <a:r>
              <a:rPr lang="es-MX" sz="2000" i="1" dirty="0" smtClean="0">
                <a:latin typeface="Arial" panose="020B0604020202020204" pitchFamily="34" charset="0"/>
                <a:cs typeface="Arial" panose="020B0604020202020204" pitchFamily="34" charset="0"/>
              </a:rPr>
              <a:t>.- Decisiones programadas</a:t>
            </a:r>
            <a:r>
              <a:rPr lang="es-MX" sz="2000" dirty="0" smtClean="0">
                <a:latin typeface="Arial" panose="020B0604020202020204" pitchFamily="34" charset="0"/>
                <a:cs typeface="Arial" panose="020B0604020202020204" pitchFamily="34" charset="0"/>
              </a:rPr>
              <a:t>.- esta decisión esta antes definida y establecida por alguna normatividad.</a:t>
            </a:r>
          </a:p>
          <a:p>
            <a:r>
              <a:rPr lang="es-MX" sz="2000" dirty="0" smtClean="0">
                <a:latin typeface="Arial" panose="020B0604020202020204" pitchFamily="34" charset="0"/>
                <a:cs typeface="Arial" panose="020B0604020202020204" pitchFamily="34" charset="0"/>
              </a:rPr>
              <a:t>4</a:t>
            </a:r>
            <a:r>
              <a:rPr lang="es-MX" sz="2000" i="1" dirty="0" smtClean="0">
                <a:latin typeface="Arial" panose="020B0604020202020204" pitchFamily="34" charset="0"/>
                <a:cs typeface="Arial" panose="020B0604020202020204" pitchFamily="34" charset="0"/>
              </a:rPr>
              <a:t>.- Decisiones no programadas</a:t>
            </a:r>
            <a:r>
              <a:rPr lang="es-MX" sz="2000" dirty="0" smtClean="0">
                <a:latin typeface="Arial" panose="020B0604020202020204" pitchFamily="34" charset="0"/>
                <a:cs typeface="Arial" panose="020B0604020202020204" pitchFamily="34" charset="0"/>
              </a:rPr>
              <a:t>.- suelen ser decisiones tomadas espontáneamente y generalmente responden a una urgencia.</a:t>
            </a:r>
          </a:p>
          <a:p>
            <a:r>
              <a:rPr lang="es-MX" sz="2000" dirty="0" smtClean="0">
                <a:latin typeface="Arial" panose="020B0604020202020204" pitchFamily="34" charset="0"/>
                <a:cs typeface="Arial" panose="020B0604020202020204" pitchFamily="34" charset="0"/>
              </a:rPr>
              <a:t>5.- </a:t>
            </a:r>
            <a:r>
              <a:rPr lang="es-MX" sz="2000" i="1" dirty="0" smtClean="0">
                <a:latin typeface="Arial" panose="020B0604020202020204" pitchFamily="34" charset="0"/>
                <a:cs typeface="Arial" panose="020B0604020202020204" pitchFamily="34" charset="0"/>
              </a:rPr>
              <a:t>Decisiones rutinarias</a:t>
            </a:r>
            <a:r>
              <a:rPr lang="es-MX" sz="2000" dirty="0" smtClean="0">
                <a:latin typeface="Arial" panose="020B0604020202020204" pitchFamily="34" charset="0"/>
                <a:cs typeface="Arial" panose="020B0604020202020204" pitchFamily="34" charset="0"/>
              </a:rPr>
              <a:t>.- se refiere a una decisión frecuente, un hábito.</a:t>
            </a:r>
          </a:p>
          <a:p>
            <a:r>
              <a:rPr lang="es-MX" sz="2000" dirty="0" smtClean="0">
                <a:latin typeface="Arial" panose="020B0604020202020204" pitchFamily="34" charset="0"/>
                <a:cs typeface="Arial" panose="020B0604020202020204" pitchFamily="34" charset="0"/>
              </a:rPr>
              <a:t>6.- </a:t>
            </a:r>
            <a:r>
              <a:rPr lang="es-MX" sz="2000" i="1" dirty="0" smtClean="0">
                <a:latin typeface="Arial" panose="020B0604020202020204" pitchFamily="34" charset="0"/>
                <a:cs typeface="Arial" panose="020B0604020202020204" pitchFamily="34" charset="0"/>
              </a:rPr>
              <a:t>Decisiones de emergencia</a:t>
            </a:r>
            <a:r>
              <a:rPr lang="es-MX" sz="2000" dirty="0" smtClean="0">
                <a:latin typeface="Arial" panose="020B0604020202020204" pitchFamily="34" charset="0"/>
                <a:cs typeface="Arial" panose="020B0604020202020204" pitchFamily="34" charset="0"/>
              </a:rPr>
              <a:t>.- responde a una emergencia y un evento sin experiencia algo nuevo.</a:t>
            </a:r>
          </a:p>
          <a:p>
            <a:r>
              <a:rPr lang="es-MX" sz="2000" dirty="0" smtClean="0">
                <a:latin typeface="Arial" panose="020B0604020202020204" pitchFamily="34" charset="0"/>
                <a:cs typeface="Arial" panose="020B0604020202020204" pitchFamily="34" charset="0"/>
              </a:rPr>
              <a:t>7.- </a:t>
            </a:r>
            <a:r>
              <a:rPr lang="es-MX" sz="2000" i="1" dirty="0" smtClean="0">
                <a:latin typeface="Arial" panose="020B0604020202020204" pitchFamily="34" charset="0"/>
                <a:cs typeface="Arial" panose="020B0604020202020204" pitchFamily="34" charset="0"/>
              </a:rPr>
              <a:t>Decisiones estratégicas</a:t>
            </a:r>
            <a:r>
              <a:rPr lang="es-MX" sz="2000" dirty="0" smtClean="0">
                <a:latin typeface="Arial" panose="020B0604020202020204" pitchFamily="34" charset="0"/>
                <a:cs typeface="Arial" panose="020B0604020202020204" pitchFamily="34" charset="0"/>
              </a:rPr>
              <a:t>.- se refiere a decisiones tomadas en el ámbito organizacional, objetivos y metas de la empresa con metas y planes específicos.</a:t>
            </a:r>
          </a:p>
          <a:p>
            <a:r>
              <a:rPr lang="es-MX" sz="2000" dirty="0" smtClean="0">
                <a:latin typeface="Arial" panose="020B0604020202020204" pitchFamily="34" charset="0"/>
                <a:cs typeface="Arial" panose="020B0604020202020204" pitchFamily="34" charset="0"/>
              </a:rPr>
              <a:t>8.- </a:t>
            </a:r>
            <a:r>
              <a:rPr lang="es-MX" sz="2000" i="1" dirty="0" smtClean="0">
                <a:latin typeface="Arial" panose="020B0604020202020204" pitchFamily="34" charset="0"/>
                <a:cs typeface="Arial" panose="020B0604020202020204" pitchFamily="34" charset="0"/>
              </a:rPr>
              <a:t>Decisiones operativas</a:t>
            </a:r>
            <a:r>
              <a:rPr lang="es-MX" sz="2000" dirty="0" smtClean="0">
                <a:latin typeface="Arial" panose="020B0604020202020204" pitchFamily="34" charset="0"/>
                <a:cs typeface="Arial" panose="020B0604020202020204" pitchFamily="34" charset="0"/>
              </a:rPr>
              <a:t>.- se refiere al cuidado del personal contrataciones y despidos en una empresa.</a:t>
            </a:r>
          </a:p>
          <a:p>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28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715550"/>
          </a:xfrm>
        </p:spPr>
        <p:txBody>
          <a:bodyPr>
            <a:normAutofit/>
          </a:bodyPr>
          <a:lstStyle/>
          <a:p>
            <a:r>
              <a:rPr lang="es-MX" sz="3200" dirty="0" smtClean="0">
                <a:latin typeface="Arial" panose="020B0604020202020204" pitchFamily="34" charset="0"/>
                <a:cs typeface="Arial" panose="020B0604020202020204" pitchFamily="34" charset="0"/>
              </a:rPr>
              <a:t>Toda decisión tiene una consecuencia</a:t>
            </a:r>
            <a:endParaRPr lang="es-MX" sz="32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24128" y="1957589"/>
            <a:ext cx="9720073" cy="4351771"/>
          </a:xfrm>
        </p:spPr>
        <p:txBody>
          <a:bodyPr>
            <a:normAutofit/>
          </a:bodyPr>
          <a:lstStyle/>
          <a:p>
            <a:pPr marL="0" indent="0">
              <a:buNone/>
            </a:pPr>
            <a:r>
              <a:rPr lang="es-MX" dirty="0" smtClean="0">
                <a:latin typeface="Arial" panose="020B0604020202020204" pitchFamily="34" charset="0"/>
                <a:cs typeface="Arial" panose="020B0604020202020204" pitchFamily="34" charset="0"/>
              </a:rPr>
              <a:t>la toma de una decisión te acercará o te alejará a tu objetivo final, es por ello la importancia de  tomar una decisión siguiendo los pasos antes mencionados, ya que una decisión puede verse reflejada no solo en nuestro presente inmediato, sino también tener consecuencias futuras.</a:t>
            </a:r>
          </a:p>
          <a:p>
            <a:pPr marL="0" indent="0">
              <a:buNone/>
            </a:pPr>
            <a:r>
              <a:rPr lang="es-MX" dirty="0" smtClean="0">
                <a:latin typeface="Arial" panose="020B0604020202020204" pitchFamily="34" charset="0"/>
                <a:cs typeface="Arial" panose="020B0604020202020204" pitchFamily="34" charset="0"/>
              </a:rPr>
              <a:t>Se debe considerar todas las soluciones posibles para así ser asertivo en la toma de la decisión.</a:t>
            </a:r>
          </a:p>
          <a:p>
            <a:pPr marL="0" indent="0">
              <a:buNone/>
            </a:pPr>
            <a:r>
              <a:rPr lang="es-MX" dirty="0" smtClean="0">
                <a:latin typeface="Arial" panose="020B0604020202020204" pitchFamily="34" charset="0"/>
                <a:cs typeface="Arial" panose="020B0604020202020204" pitchFamily="34" charset="0"/>
              </a:rPr>
              <a:t>La mayoría de las personas recibe y pide consejos, esto puede ser valioso siempre y cuando se considere solo como una idea, ya que la toma de decisión debe ser meramente personal ya que la consecuencia recae en la persona directamente.</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30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Tus decisiones trazan el camino al que llegarás.</a:t>
            </a:r>
            <a:endParaRPr lang="es-MX"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2706" y="2286001"/>
            <a:ext cx="4022725" cy="3767070"/>
          </a:xfrm>
        </p:spPr>
      </p:pic>
    </p:spTree>
    <p:extLst>
      <p:ext uri="{BB962C8B-B14F-4D97-AF65-F5344CB8AC3E}">
        <p14:creationId xmlns:p14="http://schemas.microsoft.com/office/powerpoint/2010/main" val="1428359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51</TotalTime>
  <Words>387</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Tw Cen MT</vt:lpstr>
      <vt:lpstr>Tw Cen MT Condensed</vt:lpstr>
      <vt:lpstr>Wingdings 3</vt:lpstr>
      <vt:lpstr>Integral</vt:lpstr>
      <vt:lpstr>decisiones</vt:lpstr>
      <vt:lpstr>Proceso en la toma de decisiones</vt:lpstr>
      <vt:lpstr>Pasos para la toma de decisiones de forma responsable</vt:lpstr>
      <vt:lpstr>El tomar decisiones puede causar estrés hacerlo de modo responsable aumenta el nivel de confianza en la decisión tomada.</vt:lpstr>
      <vt:lpstr>Tipos de decisiones</vt:lpstr>
      <vt:lpstr>Toda decisión tiene una consecuencia</vt:lpstr>
      <vt:lpstr>Tus decisiones trazan el camino al que llegarás.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dc:title>
  <dc:creator>part</dc:creator>
  <cp:lastModifiedBy>part</cp:lastModifiedBy>
  <cp:revision>6</cp:revision>
  <dcterms:created xsi:type="dcterms:W3CDTF">2018-06-01T02:27:14Z</dcterms:created>
  <dcterms:modified xsi:type="dcterms:W3CDTF">2018-06-01T03:18:54Z</dcterms:modified>
</cp:coreProperties>
</file>