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7EADBEBA-17CD-498C-AA63-18441F8BFABC}" type="datetimeFigureOut">
              <a:rPr lang="es-MX" smtClean="0"/>
              <a:t>14/05/2018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5DAA4EA-D9F5-406E-B85E-F1F9DA20EE35}" type="slidenum">
              <a:rPr lang="es-MX" smtClean="0"/>
              <a:t>‹Nº›</a:t>
            </a:fld>
            <a:endParaRPr lang="es-MX"/>
          </a:p>
        </p:txBody>
      </p:sp>
    </p:spTree>
    <p:extLst>
      <p:ext uri="{BB962C8B-B14F-4D97-AF65-F5344CB8AC3E}">
        <p14:creationId xmlns:p14="http://schemas.microsoft.com/office/powerpoint/2010/main" val="188289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7EADBEBA-17CD-498C-AA63-18441F8BFABC}" type="datetimeFigureOut">
              <a:rPr lang="es-MX" smtClean="0"/>
              <a:t>14/05/2018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5DAA4EA-D9F5-406E-B85E-F1F9DA20EE35}" type="slidenum">
              <a:rPr lang="es-MX" smtClean="0"/>
              <a:t>‹Nº›</a:t>
            </a:fld>
            <a:endParaRPr lang="es-MX"/>
          </a:p>
        </p:txBody>
      </p:sp>
    </p:spTree>
    <p:extLst>
      <p:ext uri="{BB962C8B-B14F-4D97-AF65-F5344CB8AC3E}">
        <p14:creationId xmlns:p14="http://schemas.microsoft.com/office/powerpoint/2010/main" val="3168286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7EADBEBA-17CD-498C-AA63-18441F8BFABC}" type="datetimeFigureOut">
              <a:rPr lang="es-MX" smtClean="0"/>
              <a:t>14/05/2018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5DAA4EA-D9F5-406E-B85E-F1F9DA20EE35}" type="slidenum">
              <a:rPr lang="es-MX" smtClean="0"/>
              <a:t>‹Nº›</a:t>
            </a:fld>
            <a:endParaRPr lang="es-MX"/>
          </a:p>
        </p:txBody>
      </p:sp>
    </p:spTree>
    <p:extLst>
      <p:ext uri="{BB962C8B-B14F-4D97-AF65-F5344CB8AC3E}">
        <p14:creationId xmlns:p14="http://schemas.microsoft.com/office/powerpoint/2010/main" val="2239158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7EADBEBA-17CD-498C-AA63-18441F8BFABC}" type="datetimeFigureOut">
              <a:rPr lang="es-MX" smtClean="0"/>
              <a:t>14/05/2018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5DAA4EA-D9F5-406E-B85E-F1F9DA20EE35}" type="slidenum">
              <a:rPr lang="es-MX" smtClean="0"/>
              <a:t>‹Nº›</a:t>
            </a:fld>
            <a:endParaRPr lang="es-MX"/>
          </a:p>
        </p:txBody>
      </p:sp>
    </p:spTree>
    <p:extLst>
      <p:ext uri="{BB962C8B-B14F-4D97-AF65-F5344CB8AC3E}">
        <p14:creationId xmlns:p14="http://schemas.microsoft.com/office/powerpoint/2010/main" val="766883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7EADBEBA-17CD-498C-AA63-18441F8BFABC}" type="datetimeFigureOut">
              <a:rPr lang="es-MX" smtClean="0"/>
              <a:t>14/05/2018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5DAA4EA-D9F5-406E-B85E-F1F9DA20EE35}" type="slidenum">
              <a:rPr lang="es-MX" smtClean="0"/>
              <a:t>‹Nº›</a:t>
            </a:fld>
            <a:endParaRPr lang="es-MX"/>
          </a:p>
        </p:txBody>
      </p:sp>
    </p:spTree>
    <p:extLst>
      <p:ext uri="{BB962C8B-B14F-4D97-AF65-F5344CB8AC3E}">
        <p14:creationId xmlns:p14="http://schemas.microsoft.com/office/powerpoint/2010/main" val="1430028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7EADBEBA-17CD-498C-AA63-18441F8BFABC}" type="datetimeFigureOut">
              <a:rPr lang="es-MX" smtClean="0"/>
              <a:t>14/05/2018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5DAA4EA-D9F5-406E-B85E-F1F9DA20EE35}" type="slidenum">
              <a:rPr lang="es-MX" smtClean="0"/>
              <a:t>‹Nº›</a:t>
            </a:fld>
            <a:endParaRPr lang="es-MX"/>
          </a:p>
        </p:txBody>
      </p:sp>
    </p:spTree>
    <p:extLst>
      <p:ext uri="{BB962C8B-B14F-4D97-AF65-F5344CB8AC3E}">
        <p14:creationId xmlns:p14="http://schemas.microsoft.com/office/powerpoint/2010/main" val="249323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7EADBEBA-17CD-498C-AA63-18441F8BFABC}" type="datetimeFigureOut">
              <a:rPr lang="es-MX" smtClean="0"/>
              <a:t>14/05/2018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95DAA4EA-D9F5-406E-B85E-F1F9DA20EE35}" type="slidenum">
              <a:rPr lang="es-MX" smtClean="0"/>
              <a:t>‹Nº›</a:t>
            </a:fld>
            <a:endParaRPr lang="es-MX"/>
          </a:p>
        </p:txBody>
      </p:sp>
    </p:spTree>
    <p:extLst>
      <p:ext uri="{BB962C8B-B14F-4D97-AF65-F5344CB8AC3E}">
        <p14:creationId xmlns:p14="http://schemas.microsoft.com/office/powerpoint/2010/main" val="2752341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7EADBEBA-17CD-498C-AA63-18441F8BFABC}" type="datetimeFigureOut">
              <a:rPr lang="es-MX" smtClean="0"/>
              <a:t>14/05/2018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95DAA4EA-D9F5-406E-B85E-F1F9DA20EE35}" type="slidenum">
              <a:rPr lang="es-MX" smtClean="0"/>
              <a:t>‹Nº›</a:t>
            </a:fld>
            <a:endParaRPr lang="es-MX"/>
          </a:p>
        </p:txBody>
      </p:sp>
    </p:spTree>
    <p:extLst>
      <p:ext uri="{BB962C8B-B14F-4D97-AF65-F5344CB8AC3E}">
        <p14:creationId xmlns:p14="http://schemas.microsoft.com/office/powerpoint/2010/main" val="3676229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EADBEBA-17CD-498C-AA63-18441F8BFABC}" type="datetimeFigureOut">
              <a:rPr lang="es-MX" smtClean="0"/>
              <a:t>14/05/2018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95DAA4EA-D9F5-406E-B85E-F1F9DA20EE35}" type="slidenum">
              <a:rPr lang="es-MX" smtClean="0"/>
              <a:t>‹Nº›</a:t>
            </a:fld>
            <a:endParaRPr lang="es-MX"/>
          </a:p>
        </p:txBody>
      </p:sp>
    </p:spTree>
    <p:extLst>
      <p:ext uri="{BB962C8B-B14F-4D97-AF65-F5344CB8AC3E}">
        <p14:creationId xmlns:p14="http://schemas.microsoft.com/office/powerpoint/2010/main" val="3948120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7EADBEBA-17CD-498C-AA63-18441F8BFABC}" type="datetimeFigureOut">
              <a:rPr lang="es-MX" smtClean="0"/>
              <a:t>14/05/2018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5DAA4EA-D9F5-406E-B85E-F1F9DA20EE35}" type="slidenum">
              <a:rPr lang="es-MX" smtClean="0"/>
              <a:t>‹Nº›</a:t>
            </a:fld>
            <a:endParaRPr lang="es-MX"/>
          </a:p>
        </p:txBody>
      </p:sp>
    </p:spTree>
    <p:extLst>
      <p:ext uri="{BB962C8B-B14F-4D97-AF65-F5344CB8AC3E}">
        <p14:creationId xmlns:p14="http://schemas.microsoft.com/office/powerpoint/2010/main" val="2021451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7EADBEBA-17CD-498C-AA63-18441F8BFABC}" type="datetimeFigureOut">
              <a:rPr lang="es-MX" smtClean="0"/>
              <a:t>14/05/2018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5DAA4EA-D9F5-406E-B85E-F1F9DA20EE35}" type="slidenum">
              <a:rPr lang="es-MX" smtClean="0"/>
              <a:t>‹Nº›</a:t>
            </a:fld>
            <a:endParaRPr lang="es-MX"/>
          </a:p>
        </p:txBody>
      </p:sp>
    </p:spTree>
    <p:extLst>
      <p:ext uri="{BB962C8B-B14F-4D97-AF65-F5344CB8AC3E}">
        <p14:creationId xmlns:p14="http://schemas.microsoft.com/office/powerpoint/2010/main" val="339614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DBEBA-17CD-498C-AA63-18441F8BFABC}" type="datetimeFigureOut">
              <a:rPr lang="es-MX" smtClean="0"/>
              <a:t>14/05/2018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DAA4EA-D9F5-406E-B85E-F1F9DA20EE35}" type="slidenum">
              <a:rPr lang="es-MX" smtClean="0"/>
              <a:t>‹Nº›</a:t>
            </a:fld>
            <a:endParaRPr lang="es-MX"/>
          </a:p>
        </p:txBody>
      </p:sp>
    </p:spTree>
    <p:extLst>
      <p:ext uri="{BB962C8B-B14F-4D97-AF65-F5344CB8AC3E}">
        <p14:creationId xmlns:p14="http://schemas.microsoft.com/office/powerpoint/2010/main" val="173569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081825"/>
            <a:ext cx="9144000" cy="3065172"/>
          </a:xfrm>
        </p:spPr>
        <p:txBody>
          <a:bodyPr>
            <a:noAutofit/>
          </a:bodyPr>
          <a:lstStyle/>
          <a:p>
            <a:pPr algn="l"/>
            <a:r>
              <a:rPr lang="es-MX" sz="2400" b="1" dirty="0" smtClean="0">
                <a:latin typeface="Arial" panose="020B0604020202020204" pitchFamily="34" charset="0"/>
                <a:cs typeface="Arial" panose="020B0604020202020204" pitchFamily="34" charset="0"/>
              </a:rPr>
              <a:t/>
            </a:r>
            <a:br>
              <a:rPr lang="es-MX" sz="2400" b="1" dirty="0" smtClean="0">
                <a:latin typeface="Arial" panose="020B0604020202020204" pitchFamily="34" charset="0"/>
                <a:cs typeface="Arial" panose="020B0604020202020204" pitchFamily="34" charset="0"/>
              </a:rPr>
            </a:br>
            <a:r>
              <a:rPr lang="es-MX" sz="2400" b="1" dirty="0" smtClean="0">
                <a:latin typeface="Arial" panose="020B0604020202020204" pitchFamily="34" charset="0"/>
                <a:cs typeface="Arial" panose="020B0604020202020204" pitchFamily="34" charset="0"/>
              </a:rPr>
              <a:t/>
            </a:r>
            <a:br>
              <a:rPr lang="es-MX" sz="2400" b="1" dirty="0" smtClean="0">
                <a:latin typeface="Arial" panose="020B0604020202020204" pitchFamily="34" charset="0"/>
                <a:cs typeface="Arial" panose="020B0604020202020204" pitchFamily="34" charset="0"/>
              </a:rPr>
            </a:br>
            <a:r>
              <a:rPr lang="es-MX" sz="2400" dirty="0" smtClean="0">
                <a:latin typeface="Arial" panose="020B0604020202020204" pitchFamily="34" charset="0"/>
                <a:cs typeface="Arial" panose="020B0604020202020204" pitchFamily="34" charset="0"/>
              </a:rPr>
              <a:t/>
            </a:r>
            <a:br>
              <a:rPr lang="es-MX" sz="2400" dirty="0" smtClean="0">
                <a:latin typeface="Arial" panose="020B0604020202020204" pitchFamily="34" charset="0"/>
                <a:cs typeface="Arial" panose="020B0604020202020204" pitchFamily="34" charset="0"/>
              </a:rPr>
            </a:br>
            <a:r>
              <a:rPr lang="es-MX" sz="2400" dirty="0" smtClean="0">
                <a:latin typeface="Arial" panose="020B0604020202020204" pitchFamily="34" charset="0"/>
                <a:cs typeface="Arial" panose="020B0604020202020204" pitchFamily="34" charset="0"/>
              </a:rPr>
              <a:t>La filosofía presocrática periodo de la  historia  de la filosofía griega iniciando con </a:t>
            </a:r>
            <a:r>
              <a:rPr lang="es-MX" sz="2400" i="1" dirty="0" smtClean="0">
                <a:latin typeface="Arial" panose="020B0604020202020204" pitchFamily="34" charset="0"/>
                <a:cs typeface="Arial" panose="020B0604020202020204" pitchFamily="34" charset="0"/>
              </a:rPr>
              <a:t>Tales de Mileto </a:t>
            </a:r>
            <a:r>
              <a:rPr lang="es-MX" sz="2400" dirty="0" smtClean="0">
                <a:latin typeface="Arial" panose="020B0604020202020204" pitchFamily="34" charset="0"/>
                <a:cs typeface="Arial" panose="020B0604020202020204" pitchFamily="34" charset="0"/>
              </a:rPr>
              <a:t>(VII </a:t>
            </a:r>
            <a:r>
              <a:rPr lang="es-MX" sz="2400" dirty="0" err="1" smtClean="0">
                <a:latin typeface="Arial" panose="020B0604020202020204" pitchFamily="34" charset="0"/>
                <a:cs typeface="Arial" panose="020B0604020202020204" pitchFamily="34" charset="0"/>
              </a:rPr>
              <a:t>a.c</a:t>
            </a:r>
            <a:r>
              <a:rPr lang="es-MX" sz="2400" dirty="0" smtClean="0">
                <a:latin typeface="Arial" panose="020B0604020202020204" pitchFamily="34" charset="0"/>
                <a:cs typeface="Arial" panose="020B0604020202020204" pitchFamily="34" charset="0"/>
              </a:rPr>
              <a:t>) hasta antes de las ideas de Sócrates.</a:t>
            </a:r>
            <a:br>
              <a:rPr lang="es-MX" sz="2400" dirty="0" smtClean="0">
                <a:latin typeface="Arial" panose="020B0604020202020204" pitchFamily="34" charset="0"/>
                <a:cs typeface="Arial" panose="020B0604020202020204" pitchFamily="34" charset="0"/>
              </a:rPr>
            </a:br>
            <a:r>
              <a:rPr lang="es-MX" sz="2400" dirty="0" smtClean="0">
                <a:latin typeface="Arial" panose="020B0604020202020204" pitchFamily="34" charset="0"/>
                <a:cs typeface="Arial" panose="020B0604020202020204" pitchFamily="34" charset="0"/>
              </a:rPr>
              <a:t/>
            </a:r>
            <a:br>
              <a:rPr lang="es-MX" sz="2400" dirty="0" smtClean="0">
                <a:latin typeface="Arial" panose="020B0604020202020204" pitchFamily="34" charset="0"/>
                <a:cs typeface="Arial" panose="020B0604020202020204" pitchFamily="34" charset="0"/>
              </a:rPr>
            </a:br>
            <a:r>
              <a:rPr lang="es-MX" sz="2400" dirty="0" smtClean="0">
                <a:latin typeface="Arial" panose="020B0604020202020204" pitchFamily="34" charset="0"/>
                <a:cs typeface="Arial" panose="020B0604020202020204" pitchFamily="34" charset="0"/>
              </a:rPr>
              <a:t>Poca información se tiene sobre esta etapa, ya que no hay ninguna obra completa, las fuentes secundarias han sido </a:t>
            </a:r>
            <a:r>
              <a:rPr lang="es-MX" sz="2400" i="1" dirty="0" smtClean="0">
                <a:latin typeface="Arial" panose="020B0604020202020204" pitchFamily="34" charset="0"/>
                <a:cs typeface="Arial" panose="020B0604020202020204" pitchFamily="34" charset="0"/>
              </a:rPr>
              <a:t>Aristóteles y </a:t>
            </a:r>
            <a:r>
              <a:rPr lang="es-MX" sz="2400" i="1" dirty="0" err="1" smtClean="0">
                <a:latin typeface="Arial" panose="020B0604020202020204" pitchFamily="34" charset="0"/>
                <a:cs typeface="Arial" panose="020B0604020202020204" pitchFamily="34" charset="0"/>
              </a:rPr>
              <a:t>Teofrastro</a:t>
            </a:r>
            <a:r>
              <a:rPr lang="es-MX" sz="2400" i="1" dirty="0" smtClean="0">
                <a:latin typeface="Arial" panose="020B0604020202020204" pitchFamily="34" charset="0"/>
                <a:cs typeface="Arial" panose="020B0604020202020204" pitchFamily="34" charset="0"/>
              </a:rPr>
              <a:t>.</a:t>
            </a:r>
            <a:br>
              <a:rPr lang="es-MX" sz="2400" i="1" dirty="0" smtClean="0">
                <a:latin typeface="Arial" panose="020B0604020202020204" pitchFamily="34" charset="0"/>
                <a:cs typeface="Arial" panose="020B0604020202020204" pitchFamily="34" charset="0"/>
              </a:rPr>
            </a:br>
            <a:r>
              <a:rPr lang="es-MX" sz="2400" i="1" dirty="0" smtClean="0">
                <a:latin typeface="Arial" panose="020B0604020202020204" pitchFamily="34" charset="0"/>
                <a:cs typeface="Arial" panose="020B0604020202020204" pitchFamily="34" charset="0"/>
              </a:rPr>
              <a:t/>
            </a:r>
            <a:br>
              <a:rPr lang="es-MX" sz="2400" i="1" dirty="0" smtClean="0">
                <a:latin typeface="Arial" panose="020B0604020202020204" pitchFamily="34" charset="0"/>
                <a:cs typeface="Arial" panose="020B0604020202020204" pitchFamily="34" charset="0"/>
              </a:rPr>
            </a:br>
            <a:endParaRPr lang="es-MX" sz="2400" i="1"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1524000" y="4275786"/>
            <a:ext cx="9144000" cy="2086376"/>
          </a:xfrm>
        </p:spPr>
        <p:txBody>
          <a:bodyPr>
            <a:normAutofit/>
          </a:bodyPr>
          <a:lstStyle/>
          <a:p>
            <a:pPr algn="just"/>
            <a:r>
              <a:rPr lang="es-MX" dirty="0" smtClean="0">
                <a:latin typeface="Arial" panose="020B0604020202020204" pitchFamily="34" charset="0"/>
                <a:cs typeface="Arial" panose="020B0604020202020204" pitchFamily="34" charset="0"/>
              </a:rPr>
              <a:t>Esta filosofía reúne los intentos de explicar el mundo,  a través de </a:t>
            </a:r>
            <a:r>
              <a:rPr lang="es-MX" i="1" dirty="0" smtClean="0">
                <a:latin typeface="Arial" panose="020B0604020202020204" pitchFamily="34" charset="0"/>
                <a:cs typeface="Arial" panose="020B0604020202020204" pitchFamily="34" charset="0"/>
              </a:rPr>
              <a:t>la </a:t>
            </a:r>
            <a:r>
              <a:rPr lang="es-MX" i="1" dirty="0" err="1" smtClean="0">
                <a:latin typeface="Arial" panose="020B0604020202020204" pitchFamily="34" charset="0"/>
                <a:cs typeface="Arial" panose="020B0604020202020204" pitchFamily="34" charset="0"/>
              </a:rPr>
              <a:t>pshysus</a:t>
            </a:r>
            <a:r>
              <a:rPr lang="es-MX" i="1" dirty="0">
                <a:latin typeface="Arial" panose="020B0604020202020204" pitchFamily="34" charset="0"/>
                <a:cs typeface="Arial" panose="020B0604020202020204" pitchFamily="34" charset="0"/>
              </a:rPr>
              <a:t> </a:t>
            </a:r>
            <a:r>
              <a:rPr lang="es-MX" i="1" dirty="0" smtClean="0">
                <a:latin typeface="Arial" panose="020B0604020202020204" pitchFamily="34" charset="0"/>
                <a:cs typeface="Arial" panose="020B0604020202020204" pitchFamily="34" charset="0"/>
              </a:rPr>
              <a:t>(naturaleza) </a:t>
            </a:r>
            <a:r>
              <a:rPr lang="es-MX" dirty="0" smtClean="0">
                <a:latin typeface="Arial" panose="020B0604020202020204" pitchFamily="34" charset="0"/>
                <a:cs typeface="Arial" panose="020B0604020202020204" pitchFamily="34" charset="0"/>
              </a:rPr>
              <a:t>y usaban la mitología y las ciencias naturales para darle respuesta. </a:t>
            </a:r>
          </a:p>
          <a:p>
            <a:pPr algn="just"/>
            <a:r>
              <a:rPr lang="es-MX" dirty="0" smtClean="0">
                <a:latin typeface="Arial" panose="020B0604020202020204" pitchFamily="34" charset="0"/>
                <a:cs typeface="Arial" panose="020B0604020202020204" pitchFamily="34" charset="0"/>
              </a:rPr>
              <a:t>El filosofo deja atrás los mitos usando la lógica para dar respuestas a sus preguntas más profundas.</a:t>
            </a:r>
          </a:p>
          <a:p>
            <a:pPr algn="just"/>
            <a:endParaRPr lang="es-MX" sz="2000" dirty="0">
              <a:latin typeface="Arial" panose="020B0604020202020204" pitchFamily="34" charset="0"/>
              <a:cs typeface="Arial" panose="020B0604020202020204" pitchFamily="34" charset="0"/>
            </a:endParaRPr>
          </a:p>
          <a:p>
            <a:pPr algn="just"/>
            <a:endParaRPr lang="es-MX"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8038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t>
            </a:r>
            <a:r>
              <a:rPr lang="es-MX" sz="2800" dirty="0" smtClean="0">
                <a:latin typeface="Arial" panose="020B0604020202020204" pitchFamily="34" charset="0"/>
                <a:cs typeface="Arial" panose="020B0604020202020204" pitchFamily="34" charset="0"/>
              </a:rPr>
              <a:t>Filosofía Presocrática</a:t>
            </a:r>
            <a:endParaRPr lang="es-MX" sz="28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normAutofit/>
          </a:bodyPr>
          <a:lstStyle/>
          <a:p>
            <a:r>
              <a:rPr lang="es-MX" sz="2400" dirty="0" smtClean="0">
                <a:latin typeface="Arial" panose="020B0604020202020204" pitchFamily="34" charset="0"/>
                <a:cs typeface="Arial" panose="020B0604020202020204" pitchFamily="34" charset="0"/>
              </a:rPr>
              <a:t>La filosofía presocrática su objetivo principal era encontrar </a:t>
            </a:r>
            <a:r>
              <a:rPr lang="es-MX" sz="2400" i="1" dirty="0" smtClean="0">
                <a:latin typeface="Arial" panose="020B0604020202020204" pitchFamily="34" charset="0"/>
                <a:cs typeface="Arial" panose="020B0604020202020204" pitchFamily="34" charset="0"/>
              </a:rPr>
              <a:t>el </a:t>
            </a:r>
            <a:r>
              <a:rPr lang="es-MX" sz="2400" i="1" dirty="0" err="1" smtClean="0">
                <a:latin typeface="Arial" panose="020B0604020202020204" pitchFamily="34" charset="0"/>
                <a:cs typeface="Arial" panose="020B0604020202020204" pitchFamily="34" charset="0"/>
              </a:rPr>
              <a:t>arje</a:t>
            </a:r>
            <a:r>
              <a:rPr lang="es-MX" sz="2400" i="1" dirty="0" smtClean="0">
                <a:latin typeface="Arial" panose="020B0604020202020204" pitchFamily="34" charset="0"/>
                <a:cs typeface="Arial" panose="020B0604020202020204" pitchFamily="34" charset="0"/>
              </a:rPr>
              <a:t> o </a:t>
            </a:r>
            <a:r>
              <a:rPr lang="es-MX" sz="2400" i="1" dirty="0" err="1" smtClean="0">
                <a:latin typeface="Arial" panose="020B0604020202020204" pitchFamily="34" charset="0"/>
                <a:cs typeface="Arial" panose="020B0604020202020204" pitchFamily="34" charset="0"/>
              </a:rPr>
              <a:t>arché</a:t>
            </a:r>
            <a:r>
              <a:rPr lang="es-MX" sz="2400" i="1" dirty="0" smtClean="0">
                <a:latin typeface="Arial" panose="020B0604020202020204" pitchFamily="34" charset="0"/>
                <a:cs typeface="Arial" panose="020B0604020202020204" pitchFamily="34" charset="0"/>
              </a:rPr>
              <a:t> </a:t>
            </a:r>
            <a:r>
              <a:rPr lang="es-MX" sz="2400" dirty="0" smtClean="0">
                <a:latin typeface="Arial" panose="020B0604020202020204" pitchFamily="34" charset="0"/>
                <a:cs typeface="Arial" panose="020B0604020202020204" pitchFamily="34" charset="0"/>
              </a:rPr>
              <a:t>, que es el inicio de todas las cosas, la sustancia o materia  principal.</a:t>
            </a:r>
          </a:p>
          <a:p>
            <a:endParaRPr lang="es-MX" sz="2400" dirty="0">
              <a:latin typeface="Arial" panose="020B0604020202020204" pitchFamily="34" charset="0"/>
              <a:cs typeface="Arial" panose="020B0604020202020204" pitchFamily="34" charset="0"/>
            </a:endParaRPr>
          </a:p>
          <a:p>
            <a:r>
              <a:rPr lang="es-MX" sz="2400" dirty="0" smtClean="0">
                <a:latin typeface="Arial" panose="020B0604020202020204" pitchFamily="34" charset="0"/>
                <a:cs typeface="Arial" panose="020B0604020202020204" pitchFamily="34" charset="0"/>
              </a:rPr>
              <a:t>La filosofía presocrática pasa </a:t>
            </a:r>
            <a:r>
              <a:rPr lang="es-MX" sz="2400" b="1" i="1" dirty="0" smtClean="0">
                <a:latin typeface="Arial" panose="020B0604020202020204" pitchFamily="34" charset="0"/>
                <a:cs typeface="Arial" panose="020B0604020202020204" pitchFamily="34" charset="0"/>
              </a:rPr>
              <a:t>del mito</a:t>
            </a:r>
            <a:r>
              <a:rPr lang="es-MX" sz="2400" dirty="0" smtClean="0">
                <a:latin typeface="Arial" panose="020B0604020202020204" pitchFamily="34" charset="0"/>
                <a:cs typeface="Arial" panose="020B0604020202020204" pitchFamily="34" charset="0"/>
              </a:rPr>
              <a:t>, de fenómenos dependientes de las voluntades de dioses o fuerzas naturales, </a:t>
            </a:r>
            <a:r>
              <a:rPr lang="es-MX" sz="2400" b="1" dirty="0" smtClean="0">
                <a:latin typeface="Arial" panose="020B0604020202020204" pitchFamily="34" charset="0"/>
                <a:cs typeface="Arial" panose="020B0604020202020204" pitchFamily="34" charset="0"/>
              </a:rPr>
              <a:t>al </a:t>
            </a:r>
            <a:r>
              <a:rPr lang="es-MX" sz="2400" b="1" i="1" dirty="0" smtClean="0">
                <a:latin typeface="Arial" panose="020B0604020202020204" pitchFamily="34" charset="0"/>
                <a:cs typeface="Arial" panose="020B0604020202020204" pitchFamily="34" charset="0"/>
              </a:rPr>
              <a:t>logos</a:t>
            </a:r>
            <a:r>
              <a:rPr lang="es-MX" sz="2400" dirty="0" smtClean="0">
                <a:latin typeface="Arial" panose="020B0604020202020204" pitchFamily="34" charset="0"/>
                <a:cs typeface="Arial" panose="020B0604020202020204" pitchFamily="34" charset="0"/>
              </a:rPr>
              <a:t>, explicaciones racionales de los fenómenos, tratando de  ser abstractas, universales y lógicas.</a:t>
            </a:r>
            <a:endParaRPr lang="es-MX"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3264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sz="2400" b="1" i="1" dirty="0" smtClean="0">
                <a:latin typeface="Arial" panose="020B0604020202020204" pitchFamily="34" charset="0"/>
                <a:cs typeface="Arial" panose="020B0604020202020204" pitchFamily="34" charset="0"/>
              </a:rPr>
              <a:t>Tales de Mileto, </a:t>
            </a:r>
            <a:r>
              <a:rPr lang="es-MX" sz="2400" dirty="0" smtClean="0">
                <a:latin typeface="Arial" panose="020B0604020202020204" pitchFamily="34" charset="0"/>
                <a:cs typeface="Arial" panose="020B0604020202020204" pitchFamily="34" charset="0"/>
              </a:rPr>
              <a:t>Primer Filósofo, matemático y astrónomo griego (VII </a:t>
            </a:r>
            <a:r>
              <a:rPr lang="es-MX" sz="2400" dirty="0" err="1" smtClean="0">
                <a:latin typeface="Arial" panose="020B0604020202020204" pitchFamily="34" charset="0"/>
                <a:cs typeface="Arial" panose="020B0604020202020204" pitchFamily="34" charset="0"/>
              </a:rPr>
              <a:t>a.c.</a:t>
            </a:r>
            <a:r>
              <a:rPr lang="es-MX" sz="2400" dirty="0" smtClean="0">
                <a:latin typeface="Arial" panose="020B0604020202020204" pitchFamily="34" charset="0"/>
                <a:cs typeface="Arial" panose="020B0604020202020204" pitchFamily="34" charset="0"/>
              </a:rPr>
              <a:t>)</a:t>
            </a:r>
            <a:br>
              <a:rPr lang="es-MX" sz="2400" dirty="0" smtClean="0">
                <a:latin typeface="Arial" panose="020B0604020202020204" pitchFamily="34" charset="0"/>
                <a:cs typeface="Arial" panose="020B0604020202020204" pitchFamily="34" charset="0"/>
              </a:rPr>
            </a:br>
            <a:r>
              <a:rPr lang="es-MX" sz="2400" dirty="0" smtClean="0">
                <a:latin typeface="Arial" panose="020B0604020202020204" pitchFamily="34" charset="0"/>
                <a:cs typeface="Arial" panose="020B0604020202020204" pitchFamily="34" charset="0"/>
              </a:rPr>
              <a:t>su objetivo era  </a:t>
            </a:r>
            <a:r>
              <a:rPr lang="es-MX" sz="2400" dirty="0">
                <a:latin typeface="Arial" panose="020B0604020202020204" pitchFamily="34" charset="0"/>
                <a:cs typeface="Arial" panose="020B0604020202020204" pitchFamily="34" charset="0"/>
              </a:rPr>
              <a:t>e</a:t>
            </a:r>
            <a:r>
              <a:rPr lang="es-MX" sz="2400" dirty="0" smtClean="0">
                <a:latin typeface="Arial" panose="020B0604020202020204" pitchFamily="34" charset="0"/>
                <a:cs typeface="Arial" panose="020B0604020202020204" pitchFamily="34" charset="0"/>
              </a:rPr>
              <a:t>xplicar el mundo a través de la naturaleza.</a:t>
            </a:r>
            <a:br>
              <a:rPr lang="es-MX" sz="2400" dirty="0" smtClean="0">
                <a:latin typeface="Arial" panose="020B0604020202020204" pitchFamily="34" charset="0"/>
                <a:cs typeface="Arial" panose="020B0604020202020204" pitchFamily="34" charset="0"/>
              </a:rPr>
            </a:br>
            <a:r>
              <a:rPr lang="es-MX" sz="2400" dirty="0" smtClean="0">
                <a:latin typeface="Arial" panose="020B0604020202020204" pitchFamily="34" charset="0"/>
                <a:cs typeface="Arial" panose="020B0604020202020204" pitchFamily="34" charset="0"/>
              </a:rPr>
              <a:t>Padre de la Filosofía.  </a:t>
            </a:r>
            <a:br>
              <a:rPr lang="es-MX" sz="2400" dirty="0" smtClean="0">
                <a:latin typeface="Arial" panose="020B0604020202020204" pitchFamily="34" charset="0"/>
                <a:cs typeface="Arial" panose="020B0604020202020204" pitchFamily="34" charset="0"/>
              </a:rPr>
            </a:br>
            <a:r>
              <a:rPr lang="es-MX" sz="2400" dirty="0" smtClean="0">
                <a:latin typeface="Arial" panose="020B0604020202020204" pitchFamily="34" charset="0"/>
                <a:cs typeface="Arial" panose="020B0604020202020204" pitchFamily="34" charset="0"/>
              </a:rPr>
              <a:t>su principio de la vida es el agua , </a:t>
            </a:r>
            <a:r>
              <a:rPr lang="es-MX" sz="2400" i="1" dirty="0" smtClean="0">
                <a:latin typeface="Arial" panose="020B0604020202020204" pitchFamily="34" charset="0"/>
                <a:cs typeface="Arial" panose="020B0604020202020204" pitchFamily="34" charset="0"/>
              </a:rPr>
              <a:t>llamado </a:t>
            </a:r>
            <a:r>
              <a:rPr lang="es-MX" sz="2400" i="1" dirty="0" err="1" smtClean="0">
                <a:latin typeface="Arial" panose="020B0604020202020204" pitchFamily="34" charset="0"/>
                <a:cs typeface="Arial" panose="020B0604020202020204" pitchFamily="34" charset="0"/>
              </a:rPr>
              <a:t>arje</a:t>
            </a:r>
            <a:r>
              <a:rPr lang="es-MX" sz="2400" dirty="0" smtClean="0">
                <a:latin typeface="Arial" panose="020B0604020202020204" pitchFamily="34" charset="0"/>
                <a:cs typeface="Arial" panose="020B0604020202020204" pitchFamily="34" charset="0"/>
              </a:rPr>
              <a:t>, el agua es el principio del TODO.</a:t>
            </a:r>
            <a:endParaRPr lang="es-MX" sz="2400" dirty="0">
              <a:latin typeface="Arial" panose="020B0604020202020204" pitchFamily="34" charset="0"/>
              <a:cs typeface="Arial" panose="020B0604020202020204" pitchFamily="34" charset="0"/>
            </a:endParaRP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36641" y="2224869"/>
            <a:ext cx="2859586" cy="4351338"/>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495" y="1653303"/>
            <a:ext cx="4816699" cy="4188809"/>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9392" y="2933935"/>
            <a:ext cx="1505218" cy="1745337"/>
          </a:xfrm>
          <a:prstGeom prst="rect">
            <a:avLst/>
          </a:prstGeom>
        </p:spPr>
      </p:pic>
    </p:spTree>
    <p:extLst>
      <p:ext uri="{BB962C8B-B14F-4D97-AF65-F5344CB8AC3E}">
        <p14:creationId xmlns:p14="http://schemas.microsoft.com/office/powerpoint/2010/main" val="3750816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smtClean="0">
                <a:latin typeface="Arial" panose="020B0604020202020204" pitchFamily="34" charset="0"/>
                <a:cs typeface="Arial" panose="020B0604020202020204" pitchFamily="34" charset="0"/>
              </a:rPr>
              <a:t>Presocráticos más importantes</a:t>
            </a:r>
            <a:endParaRPr lang="es-MX" sz="28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lstStyle/>
          <a:p>
            <a:r>
              <a:rPr lang="es-MX" sz="2400" dirty="0" smtClean="0">
                <a:latin typeface="Arial" panose="020B0604020202020204" pitchFamily="34" charset="0"/>
                <a:cs typeface="Arial" panose="020B0604020202020204" pitchFamily="34" charset="0"/>
              </a:rPr>
              <a:t>Heráclito: conocido como el filosofo obscuro ya que sus escritos eran muy difíciles de comprender.</a:t>
            </a:r>
          </a:p>
          <a:p>
            <a:r>
              <a:rPr lang="es-MX" sz="2400" dirty="0" smtClean="0">
                <a:latin typeface="Arial" panose="020B0604020202020204" pitchFamily="34" charset="0"/>
                <a:cs typeface="Arial" panose="020B0604020202020204" pitchFamily="34" charset="0"/>
              </a:rPr>
              <a:t>Sus estudios principales fueron en la atracción de los opuestos y que las cosas están en constante cambio.</a:t>
            </a:r>
          </a:p>
          <a:p>
            <a:r>
              <a:rPr lang="es-MX" sz="2400" dirty="0" smtClean="0">
                <a:latin typeface="Arial" panose="020B0604020202020204" pitchFamily="34" charset="0"/>
                <a:cs typeface="Arial" panose="020B0604020202020204" pitchFamily="34" charset="0"/>
              </a:rPr>
              <a:t>Para Heráclito  , el principio de todo era </a:t>
            </a:r>
            <a:r>
              <a:rPr lang="es-MX" sz="2400" b="1" i="1" dirty="0" smtClean="0">
                <a:latin typeface="Arial" panose="020B0604020202020204" pitchFamily="34" charset="0"/>
                <a:cs typeface="Arial" panose="020B0604020202020204" pitchFamily="34" charset="0"/>
              </a:rPr>
              <a:t>el fuego.</a:t>
            </a:r>
          </a:p>
          <a:p>
            <a:endParaRPr lang="es-MX" sz="2400" b="1" i="1" dirty="0" smtClean="0">
              <a:latin typeface="Arial" panose="020B0604020202020204" pitchFamily="34" charset="0"/>
              <a:cs typeface="Arial" panose="020B0604020202020204" pitchFamily="34" charset="0"/>
            </a:endParaRPr>
          </a:p>
          <a:p>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8932" y="3213211"/>
            <a:ext cx="2286000" cy="3419475"/>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8823" y="4001294"/>
            <a:ext cx="2428740" cy="2408350"/>
          </a:xfrm>
          <a:prstGeom prst="rect">
            <a:avLst/>
          </a:prstGeom>
        </p:spPr>
      </p:pic>
    </p:spTree>
    <p:extLst>
      <p:ext uri="{BB962C8B-B14F-4D97-AF65-F5344CB8AC3E}">
        <p14:creationId xmlns:p14="http://schemas.microsoft.com/office/powerpoint/2010/main" val="18306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smtClean="0">
                <a:latin typeface="Arial" panose="020B0604020202020204" pitchFamily="34" charset="0"/>
                <a:cs typeface="Arial" panose="020B0604020202020204" pitchFamily="34" charset="0"/>
              </a:rPr>
              <a:t>Presocráticos más importantes</a:t>
            </a:r>
            <a:endParaRPr lang="es-MX" sz="28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normAutofit/>
          </a:bodyPr>
          <a:lstStyle/>
          <a:p>
            <a:r>
              <a:rPr lang="es-MX" sz="2400" dirty="0" smtClean="0">
                <a:latin typeface="Arial" panose="020B0604020202020204" pitchFamily="34" charset="0"/>
                <a:cs typeface="Arial" panose="020B0604020202020204" pitchFamily="34" charset="0"/>
              </a:rPr>
              <a:t>Parménides: fundador de la escuela  Eleática de filosofía.</a:t>
            </a:r>
          </a:p>
          <a:p>
            <a:r>
              <a:rPr lang="es-MX" sz="2400" dirty="0" smtClean="0">
                <a:latin typeface="Arial" panose="020B0604020202020204" pitchFamily="34" charset="0"/>
                <a:cs typeface="Arial" panose="020B0604020202020204" pitchFamily="34" charset="0"/>
              </a:rPr>
              <a:t>Su principio monista, el cual se basa en la creencia que el mundo es una substancia, no ha sido creado y es indestructible, el cambio no es posible y la existencia es eterna</a:t>
            </a:r>
            <a:r>
              <a:rPr lang="es-MX" sz="2400" dirty="0">
                <a:latin typeface="Arial" panose="020B0604020202020204" pitchFamily="34" charset="0"/>
                <a:cs typeface="Arial" panose="020B0604020202020204" pitchFamily="34" charset="0"/>
              </a:rPr>
              <a:t> </a:t>
            </a:r>
            <a:r>
              <a:rPr lang="es-MX" sz="2400" dirty="0" smtClean="0">
                <a:latin typeface="Arial" panose="020B0604020202020204" pitchFamily="34" charset="0"/>
                <a:cs typeface="Arial" panose="020B0604020202020204" pitchFamily="34" charset="0"/>
              </a:rPr>
              <a:t>y uniforme.</a:t>
            </a:r>
          </a:p>
          <a:p>
            <a:endParaRPr lang="es-MX" sz="2400" dirty="0">
              <a:latin typeface="Arial" panose="020B0604020202020204" pitchFamily="34" charset="0"/>
              <a:cs typeface="Arial" panose="020B0604020202020204" pitchFamily="34" charset="0"/>
            </a:endParaRPr>
          </a:p>
          <a:p>
            <a:endParaRPr lang="es-MX" sz="2400"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9652" y="3166661"/>
            <a:ext cx="2819400" cy="3010302"/>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8567" y="4145455"/>
            <a:ext cx="4162684" cy="1933373"/>
          </a:xfrm>
          <a:prstGeom prst="rect">
            <a:avLst/>
          </a:prstGeom>
        </p:spPr>
      </p:pic>
    </p:spTree>
    <p:extLst>
      <p:ext uri="{BB962C8B-B14F-4D97-AF65-F5344CB8AC3E}">
        <p14:creationId xmlns:p14="http://schemas.microsoft.com/office/powerpoint/2010/main" val="701212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a:solidFill>
                  <a:srgbClr val="000000"/>
                </a:solidFill>
                <a:latin typeface="Arial" panose="020B0604020202020204" pitchFamily="34" charset="0"/>
                <a:cs typeface="Arial" panose="020B0604020202020204" pitchFamily="34" charset="0"/>
              </a:rPr>
              <a:t>Presocráticos más importantes</a:t>
            </a:r>
            <a:endParaRPr lang="es-MX" sz="2800" dirty="0"/>
          </a:p>
        </p:txBody>
      </p:sp>
      <p:sp>
        <p:nvSpPr>
          <p:cNvPr id="3" name="Marcador de contenido 2"/>
          <p:cNvSpPr>
            <a:spLocks noGrp="1"/>
          </p:cNvSpPr>
          <p:nvPr>
            <p:ph idx="1"/>
          </p:nvPr>
        </p:nvSpPr>
        <p:spPr/>
        <p:txBody>
          <a:bodyPr>
            <a:normAutofit/>
          </a:bodyPr>
          <a:lstStyle/>
          <a:p>
            <a:r>
              <a:rPr lang="es-MX" sz="2400" dirty="0" smtClean="0">
                <a:latin typeface="Arial" panose="020B0604020202020204" pitchFamily="34" charset="0"/>
                <a:cs typeface="Arial" panose="020B0604020202020204" pitchFamily="34" charset="0"/>
              </a:rPr>
              <a:t>Anaximandro: fue discípulo de Tales, maestro de Anaxímenes y Pitágoras.</a:t>
            </a:r>
          </a:p>
          <a:p>
            <a:r>
              <a:rPr lang="es-MX" sz="2400" dirty="0" smtClean="0">
                <a:latin typeface="Arial" panose="020B0604020202020204" pitchFamily="34" charset="0"/>
                <a:cs typeface="Arial" panose="020B0604020202020204" pitchFamily="34" charset="0"/>
              </a:rPr>
              <a:t>Creía que la naturaleza estaba regida por leyes al igual que las relaciones humanas cualquier perturbación en el balance no podía durar mucho.</a:t>
            </a:r>
          </a:p>
          <a:p>
            <a:endParaRPr lang="es-MX" sz="2400"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8065" y="3833611"/>
            <a:ext cx="2257425" cy="2590800"/>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2036" y="4001294"/>
            <a:ext cx="3494825" cy="2446987"/>
          </a:xfrm>
          <a:prstGeom prst="rect">
            <a:avLst/>
          </a:prstGeom>
        </p:spPr>
      </p:pic>
    </p:spTree>
    <p:extLst>
      <p:ext uri="{BB962C8B-B14F-4D97-AF65-F5344CB8AC3E}">
        <p14:creationId xmlns:p14="http://schemas.microsoft.com/office/powerpoint/2010/main" val="2190977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a:solidFill>
                  <a:srgbClr val="000000"/>
                </a:solidFill>
                <a:latin typeface="Arial" panose="020B0604020202020204" pitchFamily="34" charset="0"/>
                <a:cs typeface="Arial" panose="020B0604020202020204" pitchFamily="34" charset="0"/>
              </a:rPr>
              <a:t>Presocráticos más importantes</a:t>
            </a:r>
            <a:endParaRPr lang="es-MX" sz="2800" dirty="0"/>
          </a:p>
        </p:txBody>
      </p:sp>
      <p:sp>
        <p:nvSpPr>
          <p:cNvPr id="3" name="Marcador de contenido 2"/>
          <p:cNvSpPr>
            <a:spLocks noGrp="1"/>
          </p:cNvSpPr>
          <p:nvPr>
            <p:ph idx="1"/>
          </p:nvPr>
        </p:nvSpPr>
        <p:spPr/>
        <p:txBody>
          <a:bodyPr>
            <a:normAutofit/>
          </a:bodyPr>
          <a:lstStyle/>
          <a:p>
            <a:r>
              <a:rPr lang="es-MX" sz="2400" dirty="0" smtClean="0">
                <a:latin typeface="Arial" panose="020B0604020202020204" pitchFamily="34" charset="0"/>
                <a:cs typeface="Arial" panose="020B0604020202020204" pitchFamily="34" charset="0"/>
              </a:rPr>
              <a:t>Empédocles: fue uno de los mas importantes trabajo antes de Sócrates.</a:t>
            </a:r>
          </a:p>
          <a:p>
            <a:r>
              <a:rPr lang="es-MX" sz="2400" dirty="0" smtClean="0">
                <a:latin typeface="Arial" panose="020B0604020202020204" pitchFamily="34" charset="0"/>
                <a:cs typeface="Arial" panose="020B0604020202020204" pitchFamily="34" charset="0"/>
              </a:rPr>
              <a:t>Creador de la teoría cosmogónica clásica de los 4 elementos.</a:t>
            </a:r>
          </a:p>
          <a:p>
            <a:r>
              <a:rPr lang="es-MX" sz="2400" dirty="0" smtClean="0">
                <a:latin typeface="Arial" panose="020B0604020202020204" pitchFamily="34" charset="0"/>
                <a:cs typeface="Arial" panose="020B0604020202020204" pitchFamily="34" charset="0"/>
              </a:rPr>
              <a:t>Propuso que la fuerza del amor y el conflicto mezclan y separan a cada uno de los elementos entre si.</a:t>
            </a:r>
          </a:p>
          <a:p>
            <a:endParaRPr lang="es-MX" sz="2400"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10953" y="4001293"/>
            <a:ext cx="1676236" cy="2175669"/>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3902299"/>
            <a:ext cx="6010141" cy="1996226"/>
          </a:xfrm>
          <a:prstGeom prst="rect">
            <a:avLst/>
          </a:prstGeom>
        </p:spPr>
      </p:pic>
    </p:spTree>
    <p:extLst>
      <p:ext uri="{BB962C8B-B14F-4D97-AF65-F5344CB8AC3E}">
        <p14:creationId xmlns:p14="http://schemas.microsoft.com/office/powerpoint/2010/main" val="334126969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321</Words>
  <Application>Microsoft Office PowerPoint</Application>
  <PresentationFormat>Panorámica</PresentationFormat>
  <Paragraphs>22</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Tema de Office</vt:lpstr>
      <vt:lpstr>   La filosofía presocrática periodo de la  historia  de la filosofía griega iniciando con Tales de Mileto (VII a.c) hasta antes de las ideas de Sócrates.  Poca información se tiene sobre esta etapa, ya que no hay ninguna obra completa, las fuentes secundarias han sido Aristóteles y Teofrastro.  </vt:lpstr>
      <vt:lpstr> Filosofía Presocrática</vt:lpstr>
      <vt:lpstr>Tales de Mileto, Primer Filósofo, matemático y astrónomo griego (VII a.c.) su objetivo era  explicar el mundo a través de la naturaleza. Padre de la Filosofía.   su principio de la vida es el agua , llamado arje, el agua es el principio del TODO.</vt:lpstr>
      <vt:lpstr>Presocráticos más importantes</vt:lpstr>
      <vt:lpstr>Presocráticos más importantes</vt:lpstr>
      <vt:lpstr>Presocráticos más importantes</vt:lpstr>
      <vt:lpstr>Presocráticos más importantes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filosofía presocrática periodo de la  historia  de la filosofía griega iniciando con Tales de Mileto (VII a.c) hasta antes de las ideas de Sócrates</dc:title>
  <dc:creator>part</dc:creator>
  <cp:lastModifiedBy>part</cp:lastModifiedBy>
  <cp:revision>8</cp:revision>
  <dcterms:created xsi:type="dcterms:W3CDTF">2018-05-14T16:29:06Z</dcterms:created>
  <dcterms:modified xsi:type="dcterms:W3CDTF">2018-05-14T18:12:27Z</dcterms:modified>
</cp:coreProperties>
</file>