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00218-849D-487D-807A-6658F6F8E10E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3E850D7B-9CDE-4302-B99C-9D0EBDFE6853}">
      <dgm:prSet phldrT="[Texto]" custT="1"/>
      <dgm:spPr/>
      <dgm:t>
        <a:bodyPr/>
        <a:lstStyle/>
        <a:p>
          <a:r>
            <a:rPr lang="es-MX" sz="1800" dirty="0" smtClean="0"/>
            <a:t>tiempo</a:t>
          </a:r>
          <a:endParaRPr lang="es-MX" sz="1800" dirty="0"/>
        </a:p>
      </dgm:t>
    </dgm:pt>
    <dgm:pt modelId="{65F0AE81-9CDA-4865-8F93-96EF14E9F1A8}" type="parTrans" cxnId="{4B4767A6-950C-4283-B5ED-8AD49C6B9F02}">
      <dgm:prSet/>
      <dgm:spPr/>
      <dgm:t>
        <a:bodyPr/>
        <a:lstStyle/>
        <a:p>
          <a:endParaRPr lang="es-MX"/>
        </a:p>
      </dgm:t>
    </dgm:pt>
    <dgm:pt modelId="{B53C6733-51D6-46E2-BA92-FC9605B6171B}" type="sibTrans" cxnId="{4B4767A6-950C-4283-B5ED-8AD49C6B9F02}">
      <dgm:prSet/>
      <dgm:spPr/>
      <dgm:t>
        <a:bodyPr/>
        <a:lstStyle/>
        <a:p>
          <a:endParaRPr lang="es-MX"/>
        </a:p>
      </dgm:t>
    </dgm:pt>
    <dgm:pt modelId="{2CAEFF04-AEF3-420C-9882-0B40350C0599}">
      <dgm:prSet phldrT="[Texto]"/>
      <dgm:spPr/>
      <dgm:t>
        <a:bodyPr/>
        <a:lstStyle/>
        <a:p>
          <a:r>
            <a:rPr lang="es-MX" dirty="0" smtClean="0"/>
            <a:t>muerte</a:t>
          </a:r>
          <a:endParaRPr lang="es-MX" dirty="0"/>
        </a:p>
      </dgm:t>
    </dgm:pt>
    <dgm:pt modelId="{C26B1AC7-7748-479F-A097-F7793E3AD65B}" type="parTrans" cxnId="{4C3BC96A-6B73-4E3B-80C8-67EEA9555F44}">
      <dgm:prSet/>
      <dgm:spPr/>
      <dgm:t>
        <a:bodyPr/>
        <a:lstStyle/>
        <a:p>
          <a:endParaRPr lang="es-MX"/>
        </a:p>
      </dgm:t>
    </dgm:pt>
    <dgm:pt modelId="{EADFB23E-59E0-40CD-900D-4D75B7DD5A54}" type="sibTrans" cxnId="{4C3BC96A-6B73-4E3B-80C8-67EEA9555F44}">
      <dgm:prSet/>
      <dgm:spPr/>
      <dgm:t>
        <a:bodyPr/>
        <a:lstStyle/>
        <a:p>
          <a:endParaRPr lang="es-MX"/>
        </a:p>
      </dgm:t>
    </dgm:pt>
    <dgm:pt modelId="{22A6FE25-BD54-43E7-882E-5C4D960DBB28}">
      <dgm:prSet phldrT="[Texto]"/>
      <dgm:spPr/>
      <dgm:t>
        <a:bodyPr/>
        <a:lstStyle/>
        <a:p>
          <a:r>
            <a:rPr lang="es-MX" dirty="0" smtClean="0"/>
            <a:t>libertad</a:t>
          </a:r>
          <a:endParaRPr lang="es-MX" dirty="0"/>
        </a:p>
      </dgm:t>
    </dgm:pt>
    <dgm:pt modelId="{4C5FD268-B5DA-4A2E-824B-57BEBE72FDCC}" type="parTrans" cxnId="{CEDC2A4F-615D-4D89-949B-946F04286A29}">
      <dgm:prSet/>
      <dgm:spPr/>
      <dgm:t>
        <a:bodyPr/>
        <a:lstStyle/>
        <a:p>
          <a:endParaRPr lang="es-MX"/>
        </a:p>
      </dgm:t>
    </dgm:pt>
    <dgm:pt modelId="{D8323E3F-A196-45ED-93FA-534185ABD8B8}" type="sibTrans" cxnId="{CEDC2A4F-615D-4D89-949B-946F04286A29}">
      <dgm:prSet/>
      <dgm:spPr/>
      <dgm:t>
        <a:bodyPr/>
        <a:lstStyle/>
        <a:p>
          <a:endParaRPr lang="es-MX"/>
        </a:p>
      </dgm:t>
    </dgm:pt>
    <dgm:pt modelId="{3FA47C48-061B-46CA-B525-000198CB4FE7}">
      <dgm:prSet phldrT="[Texto]"/>
      <dgm:spPr/>
      <dgm:t>
        <a:bodyPr/>
        <a:lstStyle/>
        <a:p>
          <a:r>
            <a:rPr lang="es-MX" dirty="0" smtClean="0"/>
            <a:t>Sentido de existencia</a:t>
          </a:r>
          <a:endParaRPr lang="es-MX" dirty="0"/>
        </a:p>
      </dgm:t>
    </dgm:pt>
    <dgm:pt modelId="{029BFEA7-DAB3-4005-AB3A-58CC247D710A}" type="parTrans" cxnId="{76E6CC74-4B6C-4928-BD20-9347F3262E1B}">
      <dgm:prSet/>
      <dgm:spPr/>
      <dgm:t>
        <a:bodyPr/>
        <a:lstStyle/>
        <a:p>
          <a:endParaRPr lang="es-MX"/>
        </a:p>
      </dgm:t>
    </dgm:pt>
    <dgm:pt modelId="{69F1A3DB-6C28-4033-8375-84B68907DDFB}" type="sibTrans" cxnId="{76E6CC74-4B6C-4928-BD20-9347F3262E1B}">
      <dgm:prSet/>
      <dgm:spPr/>
      <dgm:t>
        <a:bodyPr/>
        <a:lstStyle/>
        <a:p>
          <a:endParaRPr lang="es-MX"/>
        </a:p>
      </dgm:t>
    </dgm:pt>
    <dgm:pt modelId="{2AC773E9-D327-43FD-9881-804DE3BA3769}" type="pres">
      <dgm:prSet presAssocID="{B0800218-849D-487D-807A-6658F6F8E10E}" presName="Name0" presStyleCnt="0">
        <dgm:presLayoutVars>
          <dgm:chMax val="4"/>
          <dgm:resizeHandles val="exact"/>
        </dgm:presLayoutVars>
      </dgm:prSet>
      <dgm:spPr/>
    </dgm:pt>
    <dgm:pt modelId="{3DB29064-C928-497C-8498-626F503B1ED8}" type="pres">
      <dgm:prSet presAssocID="{B0800218-849D-487D-807A-6658F6F8E10E}" presName="ellipse" presStyleLbl="trBgShp" presStyleIdx="0" presStyleCnt="1"/>
      <dgm:spPr/>
    </dgm:pt>
    <dgm:pt modelId="{114390C0-F4E9-43F6-9A22-7345EC2A35E6}" type="pres">
      <dgm:prSet presAssocID="{B0800218-849D-487D-807A-6658F6F8E10E}" presName="arrow1" presStyleLbl="fgShp" presStyleIdx="0" presStyleCnt="1"/>
      <dgm:spPr/>
    </dgm:pt>
    <dgm:pt modelId="{FA899333-0FC1-4AA8-92EC-E7717B47DFD9}" type="pres">
      <dgm:prSet presAssocID="{B0800218-849D-487D-807A-6658F6F8E10E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CD05C08-FEEB-4293-9018-2183C108C02A}" type="pres">
      <dgm:prSet presAssocID="{2CAEFF04-AEF3-420C-9882-0B40350C0599}" presName="item1" presStyleLbl="node1" presStyleIdx="0" presStyleCnt="3">
        <dgm:presLayoutVars>
          <dgm:bulletEnabled val="1"/>
        </dgm:presLayoutVars>
      </dgm:prSet>
      <dgm:spPr/>
    </dgm:pt>
    <dgm:pt modelId="{BC0E95FA-8FC8-480E-BE10-F0F20AE0045C}" type="pres">
      <dgm:prSet presAssocID="{22A6FE25-BD54-43E7-882E-5C4D960DBB28}" presName="item2" presStyleLbl="node1" presStyleIdx="1" presStyleCnt="3">
        <dgm:presLayoutVars>
          <dgm:bulletEnabled val="1"/>
        </dgm:presLayoutVars>
      </dgm:prSet>
      <dgm:spPr/>
    </dgm:pt>
    <dgm:pt modelId="{610D7E04-3BFB-41B0-9E91-2CCFF9E399C6}" type="pres">
      <dgm:prSet presAssocID="{3FA47C48-061B-46CA-B525-000198CB4FE7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9F458BB-C1F1-4517-B522-76CE520831C5}" type="pres">
      <dgm:prSet presAssocID="{B0800218-849D-487D-807A-6658F6F8E10E}" presName="funnel" presStyleLbl="trAlignAcc1" presStyleIdx="0" presStyleCnt="1" custLinFactNeighborX="1517" custLinFactNeighborY="12324"/>
      <dgm:spPr/>
    </dgm:pt>
  </dgm:ptLst>
  <dgm:cxnLst>
    <dgm:cxn modelId="{CEDC2A4F-615D-4D89-949B-946F04286A29}" srcId="{B0800218-849D-487D-807A-6658F6F8E10E}" destId="{22A6FE25-BD54-43E7-882E-5C4D960DBB28}" srcOrd="2" destOrd="0" parTransId="{4C5FD268-B5DA-4A2E-824B-57BEBE72FDCC}" sibTransId="{D8323E3F-A196-45ED-93FA-534185ABD8B8}"/>
    <dgm:cxn modelId="{4C3BC96A-6B73-4E3B-80C8-67EEA9555F44}" srcId="{B0800218-849D-487D-807A-6658F6F8E10E}" destId="{2CAEFF04-AEF3-420C-9882-0B40350C0599}" srcOrd="1" destOrd="0" parTransId="{C26B1AC7-7748-479F-A097-F7793E3AD65B}" sibTransId="{EADFB23E-59E0-40CD-900D-4D75B7DD5A54}"/>
    <dgm:cxn modelId="{4F4586F6-CC9F-4171-9A86-C7E6F494C30E}" type="presOf" srcId="{B0800218-849D-487D-807A-6658F6F8E10E}" destId="{2AC773E9-D327-43FD-9881-804DE3BA3769}" srcOrd="0" destOrd="0" presId="urn:microsoft.com/office/officeart/2005/8/layout/funnel1"/>
    <dgm:cxn modelId="{80F713F4-C734-419E-A641-0B21558E018D}" type="presOf" srcId="{3FA47C48-061B-46CA-B525-000198CB4FE7}" destId="{FA899333-0FC1-4AA8-92EC-E7717B47DFD9}" srcOrd="0" destOrd="0" presId="urn:microsoft.com/office/officeart/2005/8/layout/funnel1"/>
    <dgm:cxn modelId="{76E6CC74-4B6C-4928-BD20-9347F3262E1B}" srcId="{B0800218-849D-487D-807A-6658F6F8E10E}" destId="{3FA47C48-061B-46CA-B525-000198CB4FE7}" srcOrd="3" destOrd="0" parTransId="{029BFEA7-DAB3-4005-AB3A-58CC247D710A}" sibTransId="{69F1A3DB-6C28-4033-8375-84B68907DDFB}"/>
    <dgm:cxn modelId="{B6BC001D-9AA4-4AD3-AFD7-2F8DFDE394FF}" type="presOf" srcId="{3E850D7B-9CDE-4302-B99C-9D0EBDFE6853}" destId="{610D7E04-3BFB-41B0-9E91-2CCFF9E399C6}" srcOrd="0" destOrd="0" presId="urn:microsoft.com/office/officeart/2005/8/layout/funnel1"/>
    <dgm:cxn modelId="{711B225F-3CE3-4DA5-A6A2-BAD1BA7F26EC}" type="presOf" srcId="{2CAEFF04-AEF3-420C-9882-0B40350C0599}" destId="{BC0E95FA-8FC8-480E-BE10-F0F20AE0045C}" srcOrd="0" destOrd="0" presId="urn:microsoft.com/office/officeart/2005/8/layout/funnel1"/>
    <dgm:cxn modelId="{FAF760C7-0A2B-4A04-A12F-37C91FF7352C}" type="presOf" srcId="{22A6FE25-BD54-43E7-882E-5C4D960DBB28}" destId="{1CD05C08-FEEB-4293-9018-2183C108C02A}" srcOrd="0" destOrd="0" presId="urn:microsoft.com/office/officeart/2005/8/layout/funnel1"/>
    <dgm:cxn modelId="{4B4767A6-950C-4283-B5ED-8AD49C6B9F02}" srcId="{B0800218-849D-487D-807A-6658F6F8E10E}" destId="{3E850D7B-9CDE-4302-B99C-9D0EBDFE6853}" srcOrd="0" destOrd="0" parTransId="{65F0AE81-9CDA-4865-8F93-96EF14E9F1A8}" sibTransId="{B53C6733-51D6-46E2-BA92-FC9605B6171B}"/>
    <dgm:cxn modelId="{3D2AC4A4-CB11-4CAE-9528-8C2D6CC6C736}" type="presParOf" srcId="{2AC773E9-D327-43FD-9881-804DE3BA3769}" destId="{3DB29064-C928-497C-8498-626F503B1ED8}" srcOrd="0" destOrd="0" presId="urn:microsoft.com/office/officeart/2005/8/layout/funnel1"/>
    <dgm:cxn modelId="{A6B2D290-F115-4361-A83A-FCAD0B8C3DDA}" type="presParOf" srcId="{2AC773E9-D327-43FD-9881-804DE3BA3769}" destId="{114390C0-F4E9-43F6-9A22-7345EC2A35E6}" srcOrd="1" destOrd="0" presId="urn:microsoft.com/office/officeart/2005/8/layout/funnel1"/>
    <dgm:cxn modelId="{E115B956-0A23-4C73-BB9F-2579383E9F3D}" type="presParOf" srcId="{2AC773E9-D327-43FD-9881-804DE3BA3769}" destId="{FA899333-0FC1-4AA8-92EC-E7717B47DFD9}" srcOrd="2" destOrd="0" presId="urn:microsoft.com/office/officeart/2005/8/layout/funnel1"/>
    <dgm:cxn modelId="{A98F0FEB-4112-4EDB-9991-61E36539EA61}" type="presParOf" srcId="{2AC773E9-D327-43FD-9881-804DE3BA3769}" destId="{1CD05C08-FEEB-4293-9018-2183C108C02A}" srcOrd="3" destOrd="0" presId="urn:microsoft.com/office/officeart/2005/8/layout/funnel1"/>
    <dgm:cxn modelId="{C0E1F552-BF09-4CAD-970F-834404E16257}" type="presParOf" srcId="{2AC773E9-D327-43FD-9881-804DE3BA3769}" destId="{BC0E95FA-8FC8-480E-BE10-F0F20AE0045C}" srcOrd="4" destOrd="0" presId="urn:microsoft.com/office/officeart/2005/8/layout/funnel1"/>
    <dgm:cxn modelId="{6891CEAB-8216-4865-86D2-8D3990BBA25C}" type="presParOf" srcId="{2AC773E9-D327-43FD-9881-804DE3BA3769}" destId="{610D7E04-3BFB-41B0-9E91-2CCFF9E399C6}" srcOrd="5" destOrd="0" presId="urn:microsoft.com/office/officeart/2005/8/layout/funnel1"/>
    <dgm:cxn modelId="{852ABF9C-B7B8-491C-BC0E-F5B3792FC563}" type="presParOf" srcId="{2AC773E9-D327-43FD-9881-804DE3BA3769}" destId="{19F458BB-C1F1-4517-B522-76CE520831C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29064-C928-497C-8498-626F503B1ED8}">
      <dsp:nvSpPr>
        <dsp:cNvPr id="0" name=""/>
        <dsp:cNvSpPr/>
      </dsp:nvSpPr>
      <dsp:spPr>
        <a:xfrm>
          <a:off x="2728599" y="157683"/>
          <a:ext cx="3129408" cy="108680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390C0-F4E9-43F6-9A22-7345EC2A35E6}">
      <dsp:nvSpPr>
        <dsp:cNvPr id="0" name=""/>
        <dsp:cNvSpPr/>
      </dsp:nvSpPr>
      <dsp:spPr>
        <a:xfrm>
          <a:off x="3994918" y="2818893"/>
          <a:ext cx="606474" cy="38814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99333-0FC1-4AA8-92EC-E7717B47DFD9}">
      <dsp:nvSpPr>
        <dsp:cNvPr id="0" name=""/>
        <dsp:cNvSpPr/>
      </dsp:nvSpPr>
      <dsp:spPr>
        <a:xfrm>
          <a:off x="2842617" y="3129408"/>
          <a:ext cx="2911077" cy="727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 smtClean="0"/>
            <a:t>Sentido de existencia</a:t>
          </a:r>
          <a:endParaRPr lang="es-MX" sz="2100" kern="1200" dirty="0"/>
        </a:p>
      </dsp:txBody>
      <dsp:txXfrm>
        <a:off x="2842617" y="3129408"/>
        <a:ext cx="2911077" cy="727769"/>
      </dsp:txXfrm>
    </dsp:sp>
    <dsp:sp modelId="{1CD05C08-FEEB-4293-9018-2183C108C02A}">
      <dsp:nvSpPr>
        <dsp:cNvPr id="0" name=""/>
        <dsp:cNvSpPr/>
      </dsp:nvSpPr>
      <dsp:spPr>
        <a:xfrm>
          <a:off x="3866346" y="1328421"/>
          <a:ext cx="1091654" cy="1091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libertad</a:t>
          </a:r>
          <a:endParaRPr lang="es-MX" sz="1600" kern="1200" dirty="0"/>
        </a:p>
      </dsp:txBody>
      <dsp:txXfrm>
        <a:off x="4026215" y="1488290"/>
        <a:ext cx="771916" cy="771916"/>
      </dsp:txXfrm>
    </dsp:sp>
    <dsp:sp modelId="{BC0E95FA-8FC8-480E-BE10-F0F20AE0045C}">
      <dsp:nvSpPr>
        <dsp:cNvPr id="0" name=""/>
        <dsp:cNvSpPr/>
      </dsp:nvSpPr>
      <dsp:spPr>
        <a:xfrm>
          <a:off x="3085206" y="509438"/>
          <a:ext cx="1091654" cy="1091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muerte</a:t>
          </a:r>
          <a:endParaRPr lang="es-MX" sz="1600" kern="1200" dirty="0"/>
        </a:p>
      </dsp:txBody>
      <dsp:txXfrm>
        <a:off x="3245075" y="669307"/>
        <a:ext cx="771916" cy="771916"/>
      </dsp:txXfrm>
    </dsp:sp>
    <dsp:sp modelId="{610D7E04-3BFB-41B0-9E91-2CCFF9E399C6}">
      <dsp:nvSpPr>
        <dsp:cNvPr id="0" name=""/>
        <dsp:cNvSpPr/>
      </dsp:nvSpPr>
      <dsp:spPr>
        <a:xfrm>
          <a:off x="4201120" y="245500"/>
          <a:ext cx="1091654" cy="1091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tiempo</a:t>
          </a:r>
          <a:endParaRPr lang="es-MX" sz="1800" kern="1200" dirty="0"/>
        </a:p>
      </dsp:txBody>
      <dsp:txXfrm>
        <a:off x="4360989" y="405369"/>
        <a:ext cx="771916" cy="771916"/>
      </dsp:txXfrm>
    </dsp:sp>
    <dsp:sp modelId="{19F458BB-C1F1-4517-B522-76CE520831C5}">
      <dsp:nvSpPr>
        <dsp:cNvPr id="0" name=""/>
        <dsp:cNvSpPr/>
      </dsp:nvSpPr>
      <dsp:spPr>
        <a:xfrm>
          <a:off x="2651548" y="359102"/>
          <a:ext cx="3396257" cy="271700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Existencialismo </a:t>
            </a:r>
            <a:br>
              <a:rPr lang="es-MX" dirty="0" smtClean="0"/>
            </a:br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filosofía de Martin Heidegger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77235"/>
          </a:xfrm>
        </p:spPr>
        <p:txBody>
          <a:bodyPr>
            <a:normAutofit/>
          </a:bodyPr>
          <a:lstStyle/>
          <a:p>
            <a:pPr algn="just"/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 desarrolla en Europa principalmente en Alemania .</a:t>
            </a:r>
          </a:p>
          <a:p>
            <a:pPr algn="just"/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 hombre vive en el mundo pero esto no lo hace ser igual, el hombre al usar su razón y conciencia de su entorno es único, la única certeza que tiene el hombre es la muerte. </a:t>
            </a:r>
          </a:p>
          <a:p>
            <a:pPr algn="just"/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9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5064" y="476518"/>
            <a:ext cx="8596668" cy="1556913"/>
          </a:xfrm>
        </p:spPr>
        <p:txBody>
          <a:bodyPr>
            <a:normAutofit/>
          </a:bodyPr>
          <a:lstStyle/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 el filósofo alemán Heidegger ser conscientes de la </a:t>
            </a:r>
            <a:r>
              <a:rPr lang="es-MX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temporalidad, la muerte y la libertad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logrará en el hombre la sanación para vivir de forma auténtica y responsable.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11087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247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Obedecer a las construcciones sociales o expectativas sociales de formas de vida, pensamiento etc. evita que el hombre sea responsable de su propia existencia.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826" y="3980557"/>
            <a:ext cx="3706275" cy="264200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85" y="1140027"/>
            <a:ext cx="4490434" cy="39398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285" y="4405425"/>
            <a:ext cx="1893195" cy="221713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0" y="2224938"/>
            <a:ext cx="2870763" cy="232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8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99596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s-MX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Existencia inauténtica</a:t>
            </a:r>
            <a:r>
              <a:rPr lang="es-MX" sz="3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i="1" dirty="0">
                <a:latin typeface="Arial" panose="020B0604020202020204" pitchFamily="34" charset="0"/>
                <a:cs typeface="Arial" panose="020B0604020202020204" pitchFamily="34" charset="0"/>
              </a:rPr>
              <a:t>consiste en un entretenerse con las cosas en la trivialidad de las relaciones sociales o de placeres </a:t>
            </a:r>
            <a:r>
              <a:rPr lang="es-MX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estéticos, </a:t>
            </a:r>
            <a:r>
              <a:rPr lang="es-MX" sz="2200" i="1" dirty="0">
                <a:latin typeface="Arial" panose="020B0604020202020204" pitchFamily="34" charset="0"/>
                <a:cs typeface="Arial" panose="020B0604020202020204" pitchFamily="34" charset="0"/>
              </a:rPr>
              <a:t>un olvidar la profunda tragedia de la existencia</a:t>
            </a:r>
            <a:endParaRPr lang="es-MX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962141"/>
            <a:ext cx="8596668" cy="3079221"/>
          </a:xfrm>
        </p:spPr>
        <p:txBody>
          <a:bodyPr>
            <a:normAutofit/>
          </a:bodyPr>
          <a:lstStyle/>
          <a:p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 hombre no puede escoger las posibilidades más adecuadas para su existencia</a:t>
            </a:r>
          </a:p>
          <a:p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Viven en una dependencia a su contexto, modelos de vida propuestos por otros grupos de mayor poder.</a:t>
            </a:r>
          </a:p>
          <a:p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 hombre cree decidir, pero no es responsable de su existencia, no decide, no razona, no elige.</a:t>
            </a:r>
          </a:p>
          <a:p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 se dota un sentido propio y personal.</a:t>
            </a:r>
          </a:p>
          <a:p>
            <a:endParaRPr lang="es-MX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69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030568"/>
          </a:xfrm>
        </p:spPr>
        <p:txBody>
          <a:bodyPr>
            <a:normAutofit/>
          </a:bodyPr>
          <a:lstStyle/>
          <a:p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Existencia auténtica</a:t>
            </a:r>
            <a:b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es una aceptación a la angustia del existir, un vivir consciente de la fragilidad, una presencia constante del destino último de la existencia, nada a través de la muerte</a:t>
            </a:r>
            <a:endParaRPr lang="es-MX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640168"/>
            <a:ext cx="8596668" cy="3401193"/>
          </a:xfrm>
        </p:spPr>
        <p:txBody>
          <a:bodyPr>
            <a:normAutofit/>
          </a:bodyPr>
          <a:lstStyle/>
          <a:p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Deben reunirse 3 condiciones según Heidegger:</a:t>
            </a:r>
          </a:p>
          <a:p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Ser responsables de la propia existencia de manera autónoma. Libertad de decidir.</a:t>
            </a:r>
          </a:p>
          <a:p>
            <a:r>
              <a:rPr lang="es-MX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Conciliacion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MX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la temporalidad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presente vivido y futuro que se puede forjar de manera personal</a:t>
            </a:r>
          </a:p>
          <a:p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 finitud se tiene un fin, no hay seres infinitos. La angustia genera un vivir en una existencia .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0292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235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Existencialismo  filosofía de Martin Heidegger</vt:lpstr>
      <vt:lpstr>Para el filósofo alemán Heidegger ser conscientes de la temporalidad, la muerte y la libertad logrará en el hombre la sanación para vivir de forma auténtica y responsable.</vt:lpstr>
      <vt:lpstr>Obedecer a las construcciones sociales o expectativas sociales de formas de vida, pensamiento etc. evita que el hombre sea responsable de su propia existencia.</vt:lpstr>
      <vt:lpstr>Existencia inauténtica  consiste en un entretenerse con las cosas en la trivialidad de las relaciones sociales o de placeres estéticos, un olvidar la profunda tragedia de la existencia</vt:lpstr>
      <vt:lpstr>Existencia auténtica es una aceptación a la angustia del existir, un vivir consciente de la fragilidad, una presencia constante del destino último de la existencia, nada a través de la muerte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Existencialismo</dc:title>
  <dc:creator>part</dc:creator>
  <cp:lastModifiedBy>part</cp:lastModifiedBy>
  <cp:revision>5</cp:revision>
  <dcterms:created xsi:type="dcterms:W3CDTF">2018-05-15T17:09:41Z</dcterms:created>
  <dcterms:modified xsi:type="dcterms:W3CDTF">2018-05-15T17:48:32Z</dcterms:modified>
</cp:coreProperties>
</file>