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
  </p:notesMasterIdLst>
  <p:sldIdLst>
    <p:sldId id="261" r:id="rId2"/>
    <p:sldId id="262" r:id="rId3"/>
    <p:sldId id="263" r:id="rId4"/>
    <p:sldId id="264" r:id="rId5"/>
  </p:sldIdLst>
  <p:sldSz cx="12192000" cy="6858000"/>
  <p:notesSz cx="6858000" cy="9144000"/>
  <p:embeddedFontLst>
    <p:embeddedFont>
      <p:font typeface="Calibri" panose="020F050202020403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
        <p:nvSpPr>
          <p:cNvPr id="148" name="Shape 148"/>
          <p:cNvSpPr>
            <a:spLocks noGrp="1" noRot="1" noChangeAspect="1"/>
          </p:cNvSpPr>
          <p:nvPr>
            <p:ph type="sldImg" idx="2"/>
          </p:nvPr>
        </p:nvSpPr>
        <p:spPr>
          <a:xfrm>
            <a:off x="720725" y="900113"/>
            <a:ext cx="6119813" cy="34417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9" name="Shape 149"/>
          <p:cNvSpPr txBox="1">
            <a:spLocks noGrp="1"/>
          </p:cNvSpPr>
          <p:nvPr>
            <p:ph type="body" idx="1"/>
          </p:nvPr>
        </p:nvSpPr>
        <p:spPr>
          <a:xfrm>
            <a:off x="720725" y="4679950"/>
            <a:ext cx="6119813" cy="50403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
        <p:nvSpPr>
          <p:cNvPr id="183" name="Shape 183"/>
          <p:cNvSpPr>
            <a:spLocks noGrp="1" noRot="1" noChangeAspect="1"/>
          </p:cNvSpPr>
          <p:nvPr>
            <p:ph type="sldImg" idx="2"/>
          </p:nvPr>
        </p:nvSpPr>
        <p:spPr>
          <a:xfrm>
            <a:off x="720725" y="900113"/>
            <a:ext cx="6119813" cy="34417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4" name="Shape 184"/>
          <p:cNvSpPr txBox="1">
            <a:spLocks noGrp="1"/>
          </p:cNvSpPr>
          <p:nvPr>
            <p:ph type="body" idx="1"/>
          </p:nvPr>
        </p:nvSpPr>
        <p:spPr>
          <a:xfrm>
            <a:off x="720725" y="4679950"/>
            <a:ext cx="6119813" cy="50403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
        <p:nvSpPr>
          <p:cNvPr id="205" name="Shape 205"/>
          <p:cNvSpPr>
            <a:spLocks noGrp="1" noRot="1" noChangeAspect="1"/>
          </p:cNvSpPr>
          <p:nvPr>
            <p:ph type="sldImg" idx="2"/>
          </p:nvPr>
        </p:nvSpPr>
        <p:spPr>
          <a:xfrm>
            <a:off x="720725" y="900113"/>
            <a:ext cx="6119813" cy="34417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6" name="Shape 206"/>
          <p:cNvSpPr txBox="1">
            <a:spLocks noGrp="1"/>
          </p:cNvSpPr>
          <p:nvPr>
            <p:ph type="body" idx="1"/>
          </p:nvPr>
        </p:nvSpPr>
        <p:spPr>
          <a:xfrm>
            <a:off x="720725" y="4679950"/>
            <a:ext cx="6119813" cy="50403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3" name="Shape 2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Shape 22"/>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Shape 7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5" name="Shape 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Shape 28"/>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Shape 34"/>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Shape 40"/>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Shape 47"/>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Shape 5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9"/>
        <p:cNvGrpSpPr/>
        <p:nvPr/>
      </p:nvGrpSpPr>
      <p:grpSpPr>
        <a:xfrm>
          <a:off x="0" y="0"/>
          <a:ext cx="0" cy="0"/>
          <a:chOff x="0" y="0"/>
          <a:chExt cx="0" cy="0"/>
        </a:xfrm>
      </p:grpSpPr>
      <p:sp>
        <p:nvSpPr>
          <p:cNvPr id="60" name="Shape 6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Shape 65"/>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Shape 72"/>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p:nvPr/>
        </p:nvSpPr>
        <p:spPr>
          <a:xfrm>
            <a:off x="215" y="-3323"/>
            <a:ext cx="12191573" cy="6861323"/>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77" b="0" i="0" u="none" strike="noStrike" cap="none">
              <a:solidFill>
                <a:schemeClr val="lt1"/>
              </a:solidFill>
              <a:latin typeface="Calibri"/>
              <a:ea typeface="Calibri"/>
              <a:cs typeface="Calibri"/>
              <a:sym typeface="Calibri"/>
            </a:endParaRPr>
          </a:p>
        </p:txBody>
      </p:sp>
      <p:sp>
        <p:nvSpPr>
          <p:cNvPr id="152" name="Shape 152"/>
          <p:cNvSpPr/>
          <p:nvPr/>
        </p:nvSpPr>
        <p:spPr>
          <a:xfrm>
            <a:off x="214" y="0"/>
            <a:ext cx="11786341" cy="6858000"/>
          </a:xfrm>
          <a:custGeom>
            <a:avLst/>
            <a:gdLst/>
            <a:ahLst/>
            <a:cxnLst/>
            <a:rect l="0" t="0" r="0" b="0"/>
            <a:pathLst>
              <a:path w="11786754" h="6858000" extrusionOk="0">
                <a:moveTo>
                  <a:pt x="0" y="0"/>
                </a:moveTo>
                <a:lnTo>
                  <a:pt x="8610600" y="0"/>
                </a:lnTo>
                <a:lnTo>
                  <a:pt x="11786754" y="6858000"/>
                </a:lnTo>
                <a:lnTo>
                  <a:pt x="0" y="6858000"/>
                </a:ln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77" b="0" i="0" u="none" strike="noStrike" cap="none">
              <a:solidFill>
                <a:schemeClr val="lt1"/>
              </a:solidFill>
              <a:latin typeface="Calibri"/>
              <a:ea typeface="Calibri"/>
              <a:cs typeface="Calibri"/>
              <a:sym typeface="Calibri"/>
            </a:endParaRPr>
          </a:p>
        </p:txBody>
      </p:sp>
      <p:sp>
        <p:nvSpPr>
          <p:cNvPr id="153" name="Shape 153"/>
          <p:cNvSpPr/>
          <p:nvPr/>
        </p:nvSpPr>
        <p:spPr>
          <a:xfrm>
            <a:off x="215" y="0"/>
            <a:ext cx="3581274" cy="6858000"/>
          </a:xfrm>
          <a:custGeom>
            <a:avLst/>
            <a:gdLst/>
            <a:ahLst/>
            <a:cxnLst/>
            <a:rect l="0" t="0" r="0" b="0"/>
            <a:pathLst>
              <a:path w="3581400" h="6858000" extrusionOk="0">
                <a:moveTo>
                  <a:pt x="0" y="0"/>
                </a:moveTo>
                <a:lnTo>
                  <a:pt x="405246" y="0"/>
                </a:lnTo>
                <a:lnTo>
                  <a:pt x="3581400" y="6858000"/>
                </a:lnTo>
                <a:lnTo>
                  <a:pt x="0" y="6858000"/>
                </a:ln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77" b="0" i="0" u="none" strike="noStrike" cap="none">
              <a:solidFill>
                <a:schemeClr val="lt1"/>
              </a:solidFill>
              <a:latin typeface="Calibri"/>
              <a:ea typeface="Calibri"/>
              <a:cs typeface="Calibri"/>
              <a:sym typeface="Calibri"/>
            </a:endParaRPr>
          </a:p>
        </p:txBody>
      </p:sp>
      <p:grpSp>
        <p:nvGrpSpPr>
          <p:cNvPr id="154" name="Shape 154"/>
          <p:cNvGrpSpPr/>
          <p:nvPr/>
        </p:nvGrpSpPr>
        <p:grpSpPr>
          <a:xfrm>
            <a:off x="841978" y="729302"/>
            <a:ext cx="10508044" cy="4702700"/>
            <a:chOff x="3594" y="87084"/>
            <a:chExt cx="10508044" cy="4702700"/>
          </a:xfrm>
        </p:grpSpPr>
        <p:sp>
          <p:nvSpPr>
            <p:cNvPr id="155" name="Shape 155"/>
            <p:cNvSpPr/>
            <p:nvPr/>
          </p:nvSpPr>
          <p:spPr>
            <a:xfrm>
              <a:off x="3594" y="87084"/>
              <a:ext cx="1945934" cy="2724307"/>
            </a:xfrm>
            <a:prstGeom prst="rect">
              <a:avLst/>
            </a:prstGeom>
            <a:solidFill>
              <a:srgbClr val="CFDEEF">
                <a:alpha val="89803"/>
              </a:srgbClr>
            </a:soli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txBox="1"/>
            <p:nvPr/>
          </p:nvSpPr>
          <p:spPr>
            <a:xfrm>
              <a:off x="3594" y="1122321"/>
              <a:ext cx="1945934" cy="1634584"/>
            </a:xfrm>
            <a:prstGeom prst="rect">
              <a:avLst/>
            </a:prstGeom>
            <a:noFill/>
            <a:ln>
              <a:noFill/>
            </a:ln>
          </p:spPr>
          <p:txBody>
            <a:bodyPr spcFirstLastPara="1" wrap="square" lIns="151700" tIns="330200" rIns="151700" bIns="330200" anchor="t" anchorCtr="0">
              <a:noAutofit/>
            </a:bodyPr>
            <a:lstStyle/>
            <a:p>
              <a:pPr marL="0" marR="0" lvl="0" indent="0" algn="l" rtl="0">
                <a:lnSpc>
                  <a:spcPct val="90000"/>
                </a:lnSpc>
                <a:spcBef>
                  <a:spcPts val="0"/>
                </a:spcBef>
                <a:spcAft>
                  <a:spcPts val="0"/>
                </a:spcAft>
                <a:buNone/>
              </a:pPr>
              <a:r>
                <a:rPr lang="en-US" sz="1100" b="1" i="0" u="none" strike="noStrike" cap="none">
                  <a:solidFill>
                    <a:schemeClr val="dk1"/>
                  </a:solidFill>
                  <a:latin typeface="Calibri"/>
                  <a:ea typeface="Calibri"/>
                  <a:cs typeface="Calibri"/>
                  <a:sym typeface="Calibri"/>
                </a:rPr>
                <a:t>Elementos del proceso comunicativo</a:t>
              </a:r>
              <a:endParaRPr sz="1100" b="0" i="0" u="none" strike="noStrike" cap="none">
                <a:solidFill>
                  <a:schemeClr val="dk1"/>
                </a:solidFill>
                <a:latin typeface="Calibri"/>
                <a:ea typeface="Calibri"/>
                <a:cs typeface="Calibri"/>
                <a:sym typeface="Calibri"/>
              </a:endParaRPr>
            </a:p>
          </p:txBody>
        </p:sp>
        <p:sp>
          <p:nvSpPr>
            <p:cNvPr id="157" name="Shape 157"/>
            <p:cNvSpPr/>
            <p:nvPr/>
          </p:nvSpPr>
          <p:spPr>
            <a:xfrm>
              <a:off x="567915" y="359515"/>
              <a:ext cx="817292" cy="817292"/>
            </a:xfrm>
            <a:prstGeom prst="ellipse">
              <a:avLst/>
            </a:prstGeom>
            <a:gradFill>
              <a:gsLst>
                <a:gs pos="0">
                  <a:srgbClr val="AFCAE9">
                    <a:alpha val="89803"/>
                  </a:srgbClr>
                </a:gs>
                <a:gs pos="50000">
                  <a:srgbClr val="A0C1E4">
                    <a:alpha val="89803"/>
                  </a:srgbClr>
                </a:gs>
                <a:gs pos="100000">
                  <a:srgbClr val="8FB8E4">
                    <a:alpha val="89803"/>
                  </a:srgbClr>
                </a:gs>
              </a:gsLst>
              <a:lin ang="5400000" scaled="0"/>
            </a:gradFill>
            <a:ln w="9525" cap="flat" cmpd="sng">
              <a:solidFill>
                <a:srgbClr val="599BD5">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txBox="1"/>
            <p:nvPr/>
          </p:nvSpPr>
          <p:spPr>
            <a:xfrm>
              <a:off x="687605" y="479205"/>
              <a:ext cx="577912" cy="577912"/>
            </a:xfrm>
            <a:prstGeom prst="rect">
              <a:avLst/>
            </a:prstGeom>
            <a:noFill/>
            <a:ln>
              <a:noFill/>
            </a:ln>
          </p:spPr>
          <p:txBody>
            <a:bodyPr spcFirstLastPara="1" wrap="square" lIns="63700" tIns="12700" rIns="63700" bIns="12700" anchor="ctr" anchorCtr="0">
              <a:noAutofit/>
            </a:bodyPr>
            <a:lstStyle/>
            <a:p>
              <a:pPr marL="0" marR="0" lvl="0" indent="0" algn="ctr" rtl="0">
                <a:lnSpc>
                  <a:spcPct val="90000"/>
                </a:lnSpc>
                <a:spcBef>
                  <a:spcPts val="0"/>
                </a:spcBef>
                <a:spcAft>
                  <a:spcPts val="0"/>
                </a:spcAft>
                <a:buNone/>
              </a:pPr>
              <a:r>
                <a:rPr lang="en-US" sz="3900" b="0" i="0" u="none" strike="noStrike" cap="none">
                  <a:solidFill>
                    <a:schemeClr val="dk1"/>
                  </a:solidFill>
                  <a:latin typeface="Calibri"/>
                  <a:ea typeface="Calibri"/>
                  <a:cs typeface="Calibri"/>
                  <a:sym typeface="Calibri"/>
                </a:rPr>
                <a:t>1</a:t>
              </a:r>
              <a:endParaRPr/>
            </a:p>
          </p:txBody>
        </p:sp>
        <p:sp>
          <p:nvSpPr>
            <p:cNvPr id="159" name="Shape 159"/>
            <p:cNvSpPr/>
            <p:nvPr/>
          </p:nvSpPr>
          <p:spPr>
            <a:xfrm>
              <a:off x="3594" y="2811320"/>
              <a:ext cx="1945934" cy="72"/>
            </a:xfrm>
            <a:prstGeom prst="rect">
              <a:avLst/>
            </a:prstGeom>
            <a:gradFill>
              <a:gsLst>
                <a:gs pos="0">
                  <a:srgbClr val="AFCAE9">
                    <a:alpha val="85490"/>
                  </a:srgbClr>
                </a:gs>
                <a:gs pos="50000">
                  <a:srgbClr val="A0C1E4">
                    <a:alpha val="85490"/>
                  </a:srgbClr>
                </a:gs>
                <a:gs pos="100000">
                  <a:srgbClr val="8FB8E4">
                    <a:alpha val="85490"/>
                  </a:srgbClr>
                </a:gs>
              </a:gsLst>
              <a:lin ang="5400000" scaled="0"/>
            </a:gradFill>
            <a:ln w="9525" cap="flat" cmpd="sng">
              <a:solidFill>
                <a:srgbClr val="599BD5">
                  <a:alpha val="85490"/>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2144121" y="87084"/>
              <a:ext cx="1945934" cy="4567329"/>
            </a:xfrm>
            <a:prstGeom prst="rect">
              <a:avLst/>
            </a:prstGeom>
            <a:solidFill>
              <a:srgbClr val="CFDEEF">
                <a:alpha val="89803"/>
              </a:srgbClr>
            </a:soli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txBox="1"/>
            <p:nvPr/>
          </p:nvSpPr>
          <p:spPr>
            <a:xfrm>
              <a:off x="2144121" y="1822669"/>
              <a:ext cx="1945934" cy="2740397"/>
            </a:xfrm>
            <a:prstGeom prst="rect">
              <a:avLst/>
            </a:prstGeom>
            <a:noFill/>
            <a:ln>
              <a:noFill/>
            </a:ln>
          </p:spPr>
          <p:txBody>
            <a:bodyPr spcFirstLastPara="1" wrap="square" lIns="151700" tIns="330200" rIns="151700" bIns="330200" anchor="t" anchorCtr="0">
              <a:noAutofit/>
            </a:bodyPr>
            <a:lstStyle/>
            <a:p>
              <a:pPr marL="0" marR="0" lvl="0" indent="0" algn="l" rtl="0">
                <a:lnSpc>
                  <a:spcPct val="90000"/>
                </a:lnSpc>
                <a:spcBef>
                  <a:spcPts val="0"/>
                </a:spcBef>
                <a:spcAft>
                  <a:spcPts val="0"/>
                </a:spcAft>
                <a:buNone/>
              </a:pPr>
              <a:r>
                <a:rPr lang="en-US" sz="1100" b="0" i="0" u="none" strike="noStrike" cap="none">
                  <a:solidFill>
                    <a:schemeClr val="dk1"/>
                  </a:solidFill>
                  <a:latin typeface="Calibri"/>
                  <a:ea typeface="Calibri"/>
                  <a:cs typeface="Calibri"/>
                  <a:sym typeface="Calibri"/>
                </a:rPr>
                <a:t>El proceso de comunicación tiene algunos elementos fundamentales para llevarse a cabo en su totalidad y cumplir su función primordial: recibir una respuesta. A continuación se señalan los elementos que favorecen la comunicación:</a:t>
              </a:r>
              <a:endParaRPr sz="1100" b="0" i="0" u="none" strike="noStrike" cap="none">
                <a:solidFill>
                  <a:schemeClr val="dk1"/>
                </a:solidFill>
                <a:latin typeface="Calibri"/>
                <a:ea typeface="Calibri"/>
                <a:cs typeface="Calibri"/>
                <a:sym typeface="Calibri"/>
              </a:endParaRPr>
            </a:p>
          </p:txBody>
        </p:sp>
        <p:sp>
          <p:nvSpPr>
            <p:cNvPr id="162" name="Shape 162"/>
            <p:cNvSpPr/>
            <p:nvPr/>
          </p:nvSpPr>
          <p:spPr>
            <a:xfrm>
              <a:off x="2708442" y="1281025"/>
              <a:ext cx="817292" cy="817292"/>
            </a:xfrm>
            <a:prstGeom prst="ellipse">
              <a:avLst/>
            </a:prstGeom>
            <a:gradFill>
              <a:gsLst>
                <a:gs pos="0">
                  <a:srgbClr val="AFCAE9">
                    <a:alpha val="81176"/>
                  </a:srgbClr>
                </a:gs>
                <a:gs pos="50000">
                  <a:srgbClr val="A0C1E4">
                    <a:alpha val="81176"/>
                  </a:srgbClr>
                </a:gs>
                <a:gs pos="100000">
                  <a:srgbClr val="8FB8E4">
                    <a:alpha val="81176"/>
                  </a:srgbClr>
                </a:gs>
              </a:gsLst>
              <a:lin ang="5400000" scaled="0"/>
            </a:gradFill>
            <a:ln w="9525" cap="flat" cmpd="sng">
              <a:solidFill>
                <a:srgbClr val="599BD5">
                  <a:alpha val="81176"/>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Shape 163"/>
            <p:cNvSpPr txBox="1"/>
            <p:nvPr/>
          </p:nvSpPr>
          <p:spPr>
            <a:xfrm>
              <a:off x="2828132" y="1400715"/>
              <a:ext cx="577912" cy="577912"/>
            </a:xfrm>
            <a:prstGeom prst="rect">
              <a:avLst/>
            </a:prstGeom>
            <a:noFill/>
            <a:ln>
              <a:noFill/>
            </a:ln>
          </p:spPr>
          <p:txBody>
            <a:bodyPr spcFirstLastPara="1" wrap="square" lIns="63700" tIns="12700" rIns="63700" bIns="12700" anchor="ctr" anchorCtr="0">
              <a:noAutofit/>
            </a:bodyPr>
            <a:lstStyle/>
            <a:p>
              <a:pPr marL="0" marR="0" lvl="0" indent="0" algn="ctr" rtl="0">
                <a:lnSpc>
                  <a:spcPct val="90000"/>
                </a:lnSpc>
                <a:spcBef>
                  <a:spcPts val="0"/>
                </a:spcBef>
                <a:spcAft>
                  <a:spcPts val="0"/>
                </a:spcAft>
                <a:buNone/>
              </a:pPr>
              <a:r>
                <a:rPr lang="en-US" sz="3900" b="0" i="0" u="none" strike="noStrike" cap="none">
                  <a:solidFill>
                    <a:schemeClr val="dk1"/>
                  </a:solidFill>
                  <a:latin typeface="Calibri"/>
                  <a:ea typeface="Calibri"/>
                  <a:cs typeface="Calibri"/>
                  <a:sym typeface="Calibri"/>
                </a:rPr>
                <a:t>2</a:t>
              </a:r>
              <a:endParaRPr/>
            </a:p>
          </p:txBody>
        </p:sp>
        <p:sp>
          <p:nvSpPr>
            <p:cNvPr id="164" name="Shape 164"/>
            <p:cNvSpPr/>
            <p:nvPr/>
          </p:nvSpPr>
          <p:spPr>
            <a:xfrm>
              <a:off x="2144121" y="3732831"/>
              <a:ext cx="1945934" cy="72"/>
            </a:xfrm>
            <a:prstGeom prst="rect">
              <a:avLst/>
            </a:prstGeom>
            <a:gradFill>
              <a:gsLst>
                <a:gs pos="0">
                  <a:srgbClr val="AFCAE9">
                    <a:alpha val="76862"/>
                  </a:srgbClr>
                </a:gs>
                <a:gs pos="50000">
                  <a:srgbClr val="A0C1E4">
                    <a:alpha val="76862"/>
                  </a:srgbClr>
                </a:gs>
                <a:gs pos="100000">
                  <a:srgbClr val="8FB8E4">
                    <a:alpha val="76862"/>
                  </a:srgbClr>
                </a:gs>
              </a:gsLst>
              <a:lin ang="5400000" scaled="0"/>
            </a:gradFill>
            <a:ln w="9525" cap="flat" cmpd="sng">
              <a:solidFill>
                <a:srgbClr val="599BD5">
                  <a:alpha val="76862"/>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4284649" y="87084"/>
              <a:ext cx="1945934" cy="4702700"/>
            </a:xfrm>
            <a:prstGeom prst="rect">
              <a:avLst/>
            </a:prstGeom>
            <a:solidFill>
              <a:srgbClr val="CFDEEF">
                <a:alpha val="89803"/>
              </a:srgbClr>
            </a:soli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txBox="1"/>
            <p:nvPr/>
          </p:nvSpPr>
          <p:spPr>
            <a:xfrm>
              <a:off x="4284649" y="1874110"/>
              <a:ext cx="1945934" cy="2821620"/>
            </a:xfrm>
            <a:prstGeom prst="rect">
              <a:avLst/>
            </a:prstGeom>
            <a:noFill/>
            <a:ln>
              <a:noFill/>
            </a:ln>
          </p:spPr>
          <p:txBody>
            <a:bodyPr spcFirstLastPara="1" wrap="square" lIns="151700" tIns="330200" rIns="151700" bIns="330200" anchor="t" anchorCtr="0">
              <a:noAutofit/>
            </a:bodyPr>
            <a:lstStyle/>
            <a:p>
              <a:pPr marL="0" marR="0" lvl="0" indent="0" algn="l" rtl="0">
                <a:lnSpc>
                  <a:spcPct val="90000"/>
                </a:lnSpc>
                <a:spcBef>
                  <a:spcPts val="0"/>
                </a:spcBef>
                <a:spcAft>
                  <a:spcPts val="0"/>
                </a:spcAft>
                <a:buNone/>
              </a:pPr>
              <a:r>
                <a:rPr lang="en-US" sz="1100" b="1" i="0" u="none" strike="noStrike" cap="none">
                  <a:solidFill>
                    <a:schemeClr val="dk1"/>
                  </a:solidFill>
                  <a:latin typeface="Calibri"/>
                  <a:ea typeface="Calibri"/>
                  <a:cs typeface="Calibri"/>
                  <a:sym typeface="Calibri"/>
                </a:rPr>
                <a:t>a. Participantes: </a:t>
              </a:r>
              <a:r>
                <a:rPr lang="en-US" sz="1100" b="0" i="0" u="none" strike="noStrike" cap="none">
                  <a:solidFill>
                    <a:schemeClr val="dk1"/>
                  </a:solidFill>
                  <a:latin typeface="Calibri"/>
                  <a:ea typeface="Calibri"/>
                  <a:cs typeface="Calibri"/>
                  <a:sym typeface="Calibri"/>
                </a:rPr>
                <a:t>individuos que asumen los roles de emisor (quien transmite información, codificando el mensaje) y receptor (quien recibe la información y la decodifica, es decir, interpreta los mensajes o comportamientos que le son transmitidos).</a:t>
              </a:r>
              <a:endParaRPr sz="1100" b="0" i="0" u="none" strike="noStrike" cap="none">
                <a:solidFill>
                  <a:schemeClr val="dk1"/>
                </a:solidFill>
                <a:latin typeface="Calibri"/>
                <a:ea typeface="Calibri"/>
                <a:cs typeface="Calibri"/>
                <a:sym typeface="Calibri"/>
              </a:endParaRPr>
            </a:p>
          </p:txBody>
        </p:sp>
        <p:sp>
          <p:nvSpPr>
            <p:cNvPr id="167" name="Shape 167"/>
            <p:cNvSpPr/>
            <p:nvPr/>
          </p:nvSpPr>
          <p:spPr>
            <a:xfrm>
              <a:off x="4848970" y="1348711"/>
              <a:ext cx="817292" cy="817292"/>
            </a:xfrm>
            <a:prstGeom prst="ellipse">
              <a:avLst/>
            </a:prstGeom>
            <a:gradFill>
              <a:gsLst>
                <a:gs pos="0">
                  <a:srgbClr val="AFCAE9">
                    <a:alpha val="72156"/>
                  </a:srgbClr>
                </a:gs>
                <a:gs pos="50000">
                  <a:srgbClr val="A0C1E4">
                    <a:alpha val="72156"/>
                  </a:srgbClr>
                </a:gs>
                <a:gs pos="100000">
                  <a:srgbClr val="8FB8E4">
                    <a:alpha val="72156"/>
                  </a:srgbClr>
                </a:gs>
              </a:gsLst>
              <a:lin ang="5400000" scaled="0"/>
            </a:gradFill>
            <a:ln w="9525" cap="flat" cmpd="sng">
              <a:solidFill>
                <a:srgbClr val="599BD5">
                  <a:alpha val="72156"/>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txBox="1"/>
            <p:nvPr/>
          </p:nvSpPr>
          <p:spPr>
            <a:xfrm>
              <a:off x="4968660" y="1468401"/>
              <a:ext cx="577912" cy="577912"/>
            </a:xfrm>
            <a:prstGeom prst="rect">
              <a:avLst/>
            </a:prstGeom>
            <a:noFill/>
            <a:ln>
              <a:noFill/>
            </a:ln>
          </p:spPr>
          <p:txBody>
            <a:bodyPr spcFirstLastPara="1" wrap="square" lIns="63700" tIns="12700" rIns="63700" bIns="12700" anchor="ctr" anchorCtr="0">
              <a:noAutofit/>
            </a:bodyPr>
            <a:lstStyle/>
            <a:p>
              <a:pPr marL="0" marR="0" lvl="0" indent="0" algn="ctr" rtl="0">
                <a:lnSpc>
                  <a:spcPct val="90000"/>
                </a:lnSpc>
                <a:spcBef>
                  <a:spcPts val="0"/>
                </a:spcBef>
                <a:spcAft>
                  <a:spcPts val="0"/>
                </a:spcAft>
                <a:buNone/>
              </a:pPr>
              <a:r>
                <a:rPr lang="en-US" sz="3900" b="0" i="0" u="none" strike="noStrike" cap="none">
                  <a:solidFill>
                    <a:schemeClr val="dk1"/>
                  </a:solidFill>
                  <a:latin typeface="Calibri"/>
                  <a:ea typeface="Calibri"/>
                  <a:cs typeface="Calibri"/>
                  <a:sym typeface="Calibri"/>
                </a:rPr>
                <a:t>3</a:t>
              </a:r>
              <a:endParaRPr/>
            </a:p>
          </p:txBody>
        </p:sp>
        <p:sp>
          <p:nvSpPr>
            <p:cNvPr id="169" name="Shape 169"/>
            <p:cNvSpPr/>
            <p:nvPr/>
          </p:nvSpPr>
          <p:spPr>
            <a:xfrm>
              <a:off x="4284649" y="3800516"/>
              <a:ext cx="1945934" cy="72"/>
            </a:xfrm>
            <a:prstGeom prst="rect">
              <a:avLst/>
            </a:prstGeom>
            <a:gradFill>
              <a:gsLst>
                <a:gs pos="0">
                  <a:srgbClr val="AFCAE9">
                    <a:alpha val="67843"/>
                  </a:srgbClr>
                </a:gs>
                <a:gs pos="50000">
                  <a:srgbClr val="A0C1E4">
                    <a:alpha val="67843"/>
                  </a:srgbClr>
                </a:gs>
                <a:gs pos="100000">
                  <a:srgbClr val="8FB8E4">
                    <a:alpha val="67843"/>
                  </a:srgbClr>
                </a:gs>
              </a:gsLst>
              <a:lin ang="5400000" scaled="0"/>
            </a:gradFill>
            <a:ln w="9525" cap="flat" cmpd="sng">
              <a:solidFill>
                <a:srgbClr val="599BD5">
                  <a:alpha val="6784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6425177" y="87084"/>
              <a:ext cx="1945934" cy="4590976"/>
            </a:xfrm>
            <a:prstGeom prst="rect">
              <a:avLst/>
            </a:prstGeom>
            <a:solidFill>
              <a:srgbClr val="CFDEEF">
                <a:alpha val="89803"/>
              </a:srgbClr>
            </a:soli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txBox="1"/>
            <p:nvPr/>
          </p:nvSpPr>
          <p:spPr>
            <a:xfrm>
              <a:off x="6425177" y="1831655"/>
              <a:ext cx="1945934" cy="2754585"/>
            </a:xfrm>
            <a:prstGeom prst="rect">
              <a:avLst/>
            </a:prstGeom>
            <a:noFill/>
            <a:ln>
              <a:noFill/>
            </a:ln>
          </p:spPr>
          <p:txBody>
            <a:bodyPr spcFirstLastPara="1" wrap="square" lIns="151700" tIns="330200" rIns="151700" bIns="330200" anchor="t" anchorCtr="0">
              <a:noAutofit/>
            </a:bodyPr>
            <a:lstStyle/>
            <a:p>
              <a:pPr marL="0" marR="0" lvl="0" indent="0" algn="l" rtl="0">
                <a:lnSpc>
                  <a:spcPct val="90000"/>
                </a:lnSpc>
                <a:spcBef>
                  <a:spcPts val="0"/>
                </a:spcBef>
                <a:spcAft>
                  <a:spcPts val="0"/>
                </a:spcAft>
                <a:buNone/>
              </a:pPr>
              <a:r>
                <a:rPr lang="en-US" sz="1100" b="1" i="0" u="none" strike="noStrike" cap="none">
                  <a:solidFill>
                    <a:schemeClr val="dk1"/>
                  </a:solidFill>
                  <a:latin typeface="Calibri"/>
                  <a:ea typeface="Calibri"/>
                  <a:cs typeface="Calibri"/>
                  <a:sym typeface="Calibri"/>
                </a:rPr>
                <a:t>b. Mensaje: </a:t>
              </a:r>
              <a:r>
                <a:rPr lang="en-US" sz="1100" b="0" i="0" u="none" strike="noStrike" cap="none">
                  <a:solidFill>
                    <a:schemeClr val="dk1"/>
                  </a:solidFill>
                  <a:latin typeface="Calibri"/>
                  <a:ea typeface="Calibri"/>
                  <a:cs typeface="Calibri"/>
                  <a:sym typeface="Calibri"/>
                </a:rPr>
                <a:t>conjunto de sonidos, palabras, comportamientos, símbolos e ideas, transmitidos de manera verbal y no verbal para adquirir significados dentro de la comunicación, es decir; todo lo que se transmite durante el proceso comunicativo.</a:t>
              </a:r>
              <a:endParaRPr sz="1100" b="0" i="0" u="none" strike="noStrike" cap="none">
                <a:solidFill>
                  <a:schemeClr val="dk1"/>
                </a:solidFill>
                <a:latin typeface="Calibri"/>
                <a:ea typeface="Calibri"/>
                <a:cs typeface="Calibri"/>
                <a:sym typeface="Calibri"/>
              </a:endParaRPr>
            </a:p>
          </p:txBody>
        </p:sp>
        <p:sp>
          <p:nvSpPr>
            <p:cNvPr id="172" name="Shape 172"/>
            <p:cNvSpPr/>
            <p:nvPr/>
          </p:nvSpPr>
          <p:spPr>
            <a:xfrm>
              <a:off x="6989497" y="1292849"/>
              <a:ext cx="817292" cy="817292"/>
            </a:xfrm>
            <a:prstGeom prst="ellipse">
              <a:avLst/>
            </a:prstGeom>
            <a:gradFill>
              <a:gsLst>
                <a:gs pos="0">
                  <a:srgbClr val="AFCAE9">
                    <a:alpha val="63137"/>
                  </a:srgbClr>
                </a:gs>
                <a:gs pos="50000">
                  <a:srgbClr val="A0C1E4">
                    <a:alpha val="63137"/>
                  </a:srgbClr>
                </a:gs>
                <a:gs pos="100000">
                  <a:srgbClr val="8FB8E4">
                    <a:alpha val="63137"/>
                  </a:srgbClr>
                </a:gs>
              </a:gsLst>
              <a:lin ang="5400000" scaled="0"/>
            </a:gradFill>
            <a:ln w="9525" cap="flat" cmpd="sng">
              <a:solidFill>
                <a:srgbClr val="599BD5">
                  <a:alpha val="63137"/>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txBox="1"/>
            <p:nvPr/>
          </p:nvSpPr>
          <p:spPr>
            <a:xfrm>
              <a:off x="7109187" y="1412539"/>
              <a:ext cx="577912" cy="577912"/>
            </a:xfrm>
            <a:prstGeom prst="rect">
              <a:avLst/>
            </a:prstGeom>
            <a:noFill/>
            <a:ln>
              <a:noFill/>
            </a:ln>
          </p:spPr>
          <p:txBody>
            <a:bodyPr spcFirstLastPara="1" wrap="square" lIns="63700" tIns="12700" rIns="63700" bIns="12700" anchor="ctr" anchorCtr="0">
              <a:noAutofit/>
            </a:bodyPr>
            <a:lstStyle/>
            <a:p>
              <a:pPr marL="0" marR="0" lvl="0" indent="0" algn="ctr" rtl="0">
                <a:lnSpc>
                  <a:spcPct val="90000"/>
                </a:lnSpc>
                <a:spcBef>
                  <a:spcPts val="0"/>
                </a:spcBef>
                <a:spcAft>
                  <a:spcPts val="0"/>
                </a:spcAft>
                <a:buNone/>
              </a:pPr>
              <a:r>
                <a:rPr lang="en-US" sz="3900" b="0" i="0" u="none" strike="noStrike" cap="none">
                  <a:solidFill>
                    <a:schemeClr val="dk1"/>
                  </a:solidFill>
                  <a:latin typeface="Calibri"/>
                  <a:ea typeface="Calibri"/>
                  <a:cs typeface="Calibri"/>
                  <a:sym typeface="Calibri"/>
                </a:rPr>
                <a:t>4</a:t>
              </a:r>
              <a:endParaRPr/>
            </a:p>
          </p:txBody>
        </p:sp>
        <p:sp>
          <p:nvSpPr>
            <p:cNvPr id="174" name="Shape 174"/>
            <p:cNvSpPr/>
            <p:nvPr/>
          </p:nvSpPr>
          <p:spPr>
            <a:xfrm>
              <a:off x="6425177" y="3744654"/>
              <a:ext cx="1945934" cy="72"/>
            </a:xfrm>
            <a:prstGeom prst="rect">
              <a:avLst/>
            </a:prstGeom>
            <a:gradFill>
              <a:gsLst>
                <a:gs pos="0">
                  <a:srgbClr val="AFCAE9">
                    <a:alpha val="58823"/>
                  </a:srgbClr>
                </a:gs>
                <a:gs pos="50000">
                  <a:srgbClr val="A0C1E4">
                    <a:alpha val="58823"/>
                  </a:srgbClr>
                </a:gs>
                <a:gs pos="100000">
                  <a:srgbClr val="8FB8E4">
                    <a:alpha val="58823"/>
                  </a:srgbClr>
                </a:gs>
              </a:gsLst>
              <a:lin ang="5400000" scaled="0"/>
            </a:gradFill>
            <a:ln w="9525" cap="flat" cmpd="sng">
              <a:solidFill>
                <a:srgbClr val="599BD5">
                  <a:alpha val="5882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8565704" y="87084"/>
              <a:ext cx="1945934" cy="2724307"/>
            </a:xfrm>
            <a:prstGeom prst="rect">
              <a:avLst/>
            </a:prstGeom>
            <a:solidFill>
              <a:srgbClr val="CFDEEF">
                <a:alpha val="89803"/>
              </a:srgbClr>
            </a:soli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txBox="1"/>
            <p:nvPr/>
          </p:nvSpPr>
          <p:spPr>
            <a:xfrm>
              <a:off x="8565704" y="1122321"/>
              <a:ext cx="1945934" cy="1634584"/>
            </a:xfrm>
            <a:prstGeom prst="rect">
              <a:avLst/>
            </a:prstGeom>
            <a:noFill/>
            <a:ln>
              <a:noFill/>
            </a:ln>
          </p:spPr>
          <p:txBody>
            <a:bodyPr spcFirstLastPara="1" wrap="square" lIns="151700" tIns="330200" rIns="151700" bIns="330200" anchor="t" anchorCtr="0">
              <a:noAutofit/>
            </a:bodyPr>
            <a:lstStyle/>
            <a:p>
              <a:pPr marL="0" marR="0" lvl="0" indent="0" algn="l" rtl="0">
                <a:lnSpc>
                  <a:spcPct val="90000"/>
                </a:lnSpc>
                <a:spcBef>
                  <a:spcPts val="0"/>
                </a:spcBef>
                <a:spcAft>
                  <a:spcPts val="0"/>
                </a:spcAft>
                <a:buNone/>
              </a:pPr>
              <a:r>
                <a:rPr lang="en-US" sz="1100" b="1" i="0" u="none" strike="noStrike" cap="none">
                  <a:solidFill>
                    <a:schemeClr val="dk1"/>
                  </a:solidFill>
                  <a:latin typeface="Calibri"/>
                  <a:ea typeface="Calibri"/>
                  <a:cs typeface="Calibri"/>
                  <a:sym typeface="Calibri"/>
                </a:rPr>
                <a:t>c. Canal: </a:t>
              </a:r>
              <a:r>
                <a:rPr lang="en-US" sz="1100" b="0" i="0" u="none" strike="noStrike" cap="none">
                  <a:solidFill>
                    <a:schemeClr val="dk1"/>
                  </a:solidFill>
                  <a:latin typeface="Calibri"/>
                  <a:ea typeface="Calibri"/>
                  <a:cs typeface="Calibri"/>
                  <a:sym typeface="Calibri"/>
                </a:rPr>
                <a:t>medio por el que se transmite el mensaje. Puede ser natural (el habla) o artificial (medios de comunicación).</a:t>
              </a:r>
              <a:endParaRPr sz="1100" b="0" i="0" u="none" strike="noStrike" cap="none">
                <a:solidFill>
                  <a:schemeClr val="dk1"/>
                </a:solidFill>
                <a:latin typeface="Calibri"/>
                <a:ea typeface="Calibri"/>
                <a:cs typeface="Calibri"/>
                <a:sym typeface="Calibri"/>
              </a:endParaRPr>
            </a:p>
          </p:txBody>
        </p:sp>
        <p:sp>
          <p:nvSpPr>
            <p:cNvPr id="177" name="Shape 177"/>
            <p:cNvSpPr/>
            <p:nvPr/>
          </p:nvSpPr>
          <p:spPr>
            <a:xfrm>
              <a:off x="9130025" y="359515"/>
              <a:ext cx="817292" cy="817292"/>
            </a:xfrm>
            <a:prstGeom prst="ellipse">
              <a:avLst/>
            </a:prstGeom>
            <a:gradFill>
              <a:gsLst>
                <a:gs pos="0">
                  <a:srgbClr val="AFCAE9">
                    <a:alpha val="54509"/>
                  </a:srgbClr>
                </a:gs>
                <a:gs pos="50000">
                  <a:srgbClr val="A0C1E4">
                    <a:alpha val="54509"/>
                  </a:srgbClr>
                </a:gs>
                <a:gs pos="100000">
                  <a:srgbClr val="8FB8E4">
                    <a:alpha val="54509"/>
                  </a:srgbClr>
                </a:gs>
              </a:gsLst>
              <a:lin ang="5400000" scaled="0"/>
            </a:gradFill>
            <a:ln w="9525" cap="flat" cmpd="sng">
              <a:solidFill>
                <a:srgbClr val="599BD5">
                  <a:alpha val="54509"/>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txBox="1"/>
            <p:nvPr/>
          </p:nvSpPr>
          <p:spPr>
            <a:xfrm>
              <a:off x="9249715" y="479205"/>
              <a:ext cx="577912" cy="577912"/>
            </a:xfrm>
            <a:prstGeom prst="rect">
              <a:avLst/>
            </a:prstGeom>
            <a:noFill/>
            <a:ln>
              <a:noFill/>
            </a:ln>
          </p:spPr>
          <p:txBody>
            <a:bodyPr spcFirstLastPara="1" wrap="square" lIns="63700" tIns="12700" rIns="63700" bIns="12700" anchor="ctr" anchorCtr="0">
              <a:noAutofit/>
            </a:bodyPr>
            <a:lstStyle/>
            <a:p>
              <a:pPr marL="0" marR="0" lvl="0" indent="0" algn="ctr" rtl="0">
                <a:lnSpc>
                  <a:spcPct val="90000"/>
                </a:lnSpc>
                <a:spcBef>
                  <a:spcPts val="0"/>
                </a:spcBef>
                <a:spcAft>
                  <a:spcPts val="0"/>
                </a:spcAft>
                <a:buNone/>
              </a:pPr>
              <a:r>
                <a:rPr lang="en-US" sz="3900" b="0" i="0" u="none" strike="noStrike" cap="none">
                  <a:solidFill>
                    <a:schemeClr val="dk1"/>
                  </a:solidFill>
                  <a:latin typeface="Calibri"/>
                  <a:ea typeface="Calibri"/>
                  <a:cs typeface="Calibri"/>
                  <a:sym typeface="Calibri"/>
                </a:rPr>
                <a:t>5</a:t>
              </a:r>
              <a:endParaRPr/>
            </a:p>
          </p:txBody>
        </p:sp>
        <p:sp>
          <p:nvSpPr>
            <p:cNvPr id="179" name="Shape 179"/>
            <p:cNvSpPr/>
            <p:nvPr/>
          </p:nvSpPr>
          <p:spPr>
            <a:xfrm>
              <a:off x="8565704" y="2811320"/>
              <a:ext cx="1945934" cy="72"/>
            </a:xfrm>
            <a:prstGeom prst="rect">
              <a:avLst/>
            </a:prstGeom>
            <a:gradFill>
              <a:gsLst>
                <a:gs pos="0">
                  <a:srgbClr val="AFCAE9">
                    <a:alpha val="49803"/>
                  </a:srgbClr>
                </a:gs>
                <a:gs pos="50000">
                  <a:srgbClr val="A0C1E4">
                    <a:alpha val="49803"/>
                  </a:srgbClr>
                </a:gs>
                <a:gs pos="100000">
                  <a:srgbClr val="8FB8E4">
                    <a:alpha val="49803"/>
                  </a:srgbClr>
                </a:gs>
              </a:gsLst>
              <a:lin ang="5400000" scaled="0"/>
            </a:gradFill>
            <a:ln w="9525" cap="flat" cmpd="sng">
              <a:solidFill>
                <a:srgbClr val="599BD5">
                  <a:alpha val="4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80" name="Shape 180"/>
          <p:cNvSpPr>
            <a:spLocks noGrp="1"/>
          </p:cNvSpPr>
          <p:nvPr>
            <p:ph type="sldNum" idx="12"/>
          </p:nvPr>
        </p:nvSpPr>
        <p:spPr>
          <a:xfrm>
            <a:off x="8610513" y="6356350"/>
            <a:ext cx="2743104" cy="365126"/>
          </a:xfrm>
          <a:prstGeom prst="ellipse">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fld id="{00000000-1234-1234-1234-123412341234}" type="slidenum">
              <a:rPr lang="en-US" sz="968" b="0" i="0" u="none" strike="noStrike" cap="none">
                <a:solidFill>
                  <a:schemeClr val="dk1"/>
                </a:solidFill>
                <a:latin typeface="Calibri"/>
                <a:ea typeface="Calibri"/>
                <a:cs typeface="Calibri"/>
                <a:sym typeface="Calibri"/>
              </a:rPr>
              <a:t>1</a:t>
            </a:fld>
            <a:endParaRPr sz="968"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p:nvPr/>
        </p:nvSpPr>
        <p:spPr>
          <a:xfrm>
            <a:off x="215" y="-3323"/>
            <a:ext cx="12191573" cy="6861323"/>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77" b="0" i="0" u="none" strike="noStrike" cap="none">
              <a:solidFill>
                <a:schemeClr val="lt1"/>
              </a:solidFill>
              <a:latin typeface="Calibri"/>
              <a:ea typeface="Calibri"/>
              <a:cs typeface="Calibri"/>
              <a:sym typeface="Calibri"/>
            </a:endParaRPr>
          </a:p>
        </p:txBody>
      </p:sp>
      <p:sp>
        <p:nvSpPr>
          <p:cNvPr id="187" name="Shape 187"/>
          <p:cNvSpPr/>
          <p:nvPr/>
        </p:nvSpPr>
        <p:spPr>
          <a:xfrm>
            <a:off x="214" y="0"/>
            <a:ext cx="11786341" cy="6858000"/>
          </a:xfrm>
          <a:custGeom>
            <a:avLst/>
            <a:gdLst/>
            <a:ahLst/>
            <a:cxnLst/>
            <a:rect l="0" t="0" r="0" b="0"/>
            <a:pathLst>
              <a:path w="11786754" h="6858000" extrusionOk="0">
                <a:moveTo>
                  <a:pt x="0" y="0"/>
                </a:moveTo>
                <a:lnTo>
                  <a:pt x="8610600" y="0"/>
                </a:lnTo>
                <a:lnTo>
                  <a:pt x="11786754" y="6858000"/>
                </a:lnTo>
                <a:lnTo>
                  <a:pt x="0" y="6858000"/>
                </a:ln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77" b="0" i="0" u="none" strike="noStrike" cap="none">
              <a:solidFill>
                <a:schemeClr val="lt1"/>
              </a:solidFill>
              <a:latin typeface="Calibri"/>
              <a:ea typeface="Calibri"/>
              <a:cs typeface="Calibri"/>
              <a:sym typeface="Calibri"/>
            </a:endParaRPr>
          </a:p>
        </p:txBody>
      </p:sp>
      <p:sp>
        <p:nvSpPr>
          <p:cNvPr id="188" name="Shape 188"/>
          <p:cNvSpPr/>
          <p:nvPr/>
        </p:nvSpPr>
        <p:spPr>
          <a:xfrm>
            <a:off x="215" y="0"/>
            <a:ext cx="3581274" cy="6858000"/>
          </a:xfrm>
          <a:custGeom>
            <a:avLst/>
            <a:gdLst/>
            <a:ahLst/>
            <a:cxnLst/>
            <a:rect l="0" t="0" r="0" b="0"/>
            <a:pathLst>
              <a:path w="3581400" h="6858000" extrusionOk="0">
                <a:moveTo>
                  <a:pt x="0" y="0"/>
                </a:moveTo>
                <a:lnTo>
                  <a:pt x="405246" y="0"/>
                </a:lnTo>
                <a:lnTo>
                  <a:pt x="3581400" y="6858000"/>
                </a:lnTo>
                <a:lnTo>
                  <a:pt x="0" y="6858000"/>
                </a:ln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77" b="0" i="0" u="none" strike="noStrike" cap="none">
              <a:solidFill>
                <a:schemeClr val="lt1"/>
              </a:solidFill>
              <a:latin typeface="Calibri"/>
              <a:ea typeface="Calibri"/>
              <a:cs typeface="Calibri"/>
              <a:sym typeface="Calibri"/>
            </a:endParaRPr>
          </a:p>
        </p:txBody>
      </p:sp>
      <p:grpSp>
        <p:nvGrpSpPr>
          <p:cNvPr id="189" name="Shape 189"/>
          <p:cNvGrpSpPr/>
          <p:nvPr/>
        </p:nvGrpSpPr>
        <p:grpSpPr>
          <a:xfrm>
            <a:off x="261175" y="1069351"/>
            <a:ext cx="11092441" cy="4506303"/>
            <a:chOff x="0" y="601307"/>
            <a:chExt cx="11092441" cy="4506303"/>
          </a:xfrm>
        </p:grpSpPr>
        <p:sp>
          <p:nvSpPr>
            <p:cNvPr id="190" name="Shape 190"/>
            <p:cNvSpPr/>
            <p:nvPr/>
          </p:nvSpPr>
          <p:spPr>
            <a:xfrm>
              <a:off x="126003" y="609605"/>
              <a:ext cx="3466388" cy="2079832"/>
            </a:xfrm>
            <a:prstGeom prst="rect">
              <a:avLst/>
            </a:prstGeom>
            <a:gradFill>
              <a:gsLst>
                <a:gs pos="0">
                  <a:srgbClr val="A2B4CC"/>
                </a:gs>
                <a:gs pos="50000">
                  <a:srgbClr val="95A8C1"/>
                </a:gs>
                <a:gs pos="100000">
                  <a:srgbClr val="829BBB"/>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txBox="1"/>
            <p:nvPr/>
          </p:nvSpPr>
          <p:spPr>
            <a:xfrm>
              <a:off x="126003" y="609605"/>
              <a:ext cx="3466388" cy="2079832"/>
            </a:xfrm>
            <a:prstGeom prst="rect">
              <a:avLst/>
            </a:prstGeom>
            <a:noFill/>
            <a:ln>
              <a:noFill/>
            </a:ln>
          </p:spPr>
          <p:txBody>
            <a:bodyPr spcFirstLastPara="1" wrap="square" lIns="41900" tIns="41900" rIns="41900" bIns="41900" anchor="ctr" anchorCtr="0">
              <a:noAutofit/>
            </a:bodyPr>
            <a:lstStyle/>
            <a:p>
              <a:pPr marL="0" marR="0" lvl="0" indent="0" algn="just" rtl="0">
                <a:lnSpc>
                  <a:spcPct val="90000"/>
                </a:lnSpc>
                <a:spcBef>
                  <a:spcPts val="0"/>
                </a:spcBef>
                <a:spcAft>
                  <a:spcPts val="0"/>
                </a:spcAft>
                <a:buNone/>
              </a:pPr>
              <a:r>
                <a:rPr lang="en-US" sz="1100" b="1" i="0" u="none" strike="noStrike" cap="none">
                  <a:solidFill>
                    <a:schemeClr val="dk1"/>
                  </a:solidFill>
                  <a:latin typeface="Calibri"/>
                  <a:ea typeface="Calibri"/>
                  <a:cs typeface="Calibri"/>
                  <a:sym typeface="Calibri"/>
                </a:rPr>
                <a:t>d. Contexto: </a:t>
              </a:r>
              <a:r>
                <a:rPr lang="en-US" sz="1100" b="0" i="0" u="none" strike="noStrike" cap="none">
                  <a:solidFill>
                    <a:schemeClr val="dk1"/>
                  </a:solidFill>
                  <a:latin typeface="Calibri"/>
                  <a:ea typeface="Calibri"/>
                  <a:cs typeface="Calibri"/>
                  <a:sym typeface="Calibri"/>
                </a:rPr>
                <a:t>ambiente en el que se desarrolla la comunicación, es decir, todo lo que rodea al proceso. El contexto comprende no sólo el ambiente externo, sino todas las cuestiones psicológicas, culturales, históricas y sociales que rodean a la comunicación. Los tipos de contexto son:</a:t>
              </a:r>
              <a:endParaRPr sz="1100" b="0" i="0" u="none" strike="noStrike" cap="none">
                <a:solidFill>
                  <a:schemeClr val="dk1"/>
                </a:solidFill>
                <a:latin typeface="Calibri"/>
                <a:ea typeface="Calibri"/>
                <a:cs typeface="Calibri"/>
                <a:sym typeface="Calibri"/>
              </a:endParaRPr>
            </a:p>
          </p:txBody>
        </p:sp>
        <p:sp>
          <p:nvSpPr>
            <p:cNvPr id="192" name="Shape 192"/>
            <p:cNvSpPr/>
            <p:nvPr/>
          </p:nvSpPr>
          <p:spPr>
            <a:xfrm>
              <a:off x="3813026" y="601307"/>
              <a:ext cx="3466388" cy="2079832"/>
            </a:xfrm>
            <a:prstGeom prst="rect">
              <a:avLst/>
            </a:prstGeom>
            <a:gradFill>
              <a:gsLst>
                <a:gs pos="0">
                  <a:srgbClr val="AFC4DD"/>
                </a:gs>
                <a:gs pos="50000">
                  <a:srgbClr val="A1BAD6"/>
                </a:gs>
                <a:gs pos="100000">
                  <a:srgbClr val="91B0D3"/>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txBox="1"/>
            <p:nvPr/>
          </p:nvSpPr>
          <p:spPr>
            <a:xfrm>
              <a:off x="3813026" y="601307"/>
              <a:ext cx="3466388" cy="2079832"/>
            </a:xfrm>
            <a:prstGeom prst="rect">
              <a:avLst/>
            </a:prstGeom>
            <a:noFill/>
            <a:ln>
              <a:noFill/>
            </a:ln>
          </p:spPr>
          <p:txBody>
            <a:bodyPr spcFirstLastPara="1" wrap="square" lIns="41900" tIns="41900" rIns="41900" bIns="41900" anchor="ctr" anchorCtr="0">
              <a:noAutofit/>
            </a:bodyPr>
            <a:lstStyle/>
            <a:p>
              <a:pPr marL="0" marR="0" lvl="0" indent="0" algn="just" rtl="0">
                <a:lnSpc>
                  <a:spcPct val="90000"/>
                </a:lnSpc>
                <a:spcBef>
                  <a:spcPts val="0"/>
                </a:spcBef>
                <a:spcAft>
                  <a:spcPts val="0"/>
                </a:spcAft>
                <a:buNone/>
              </a:pPr>
              <a:r>
                <a:rPr lang="en-US" sz="1100" b="0" i="0" u="none" strike="noStrike" cap="none">
                  <a:solidFill>
                    <a:schemeClr val="dk1"/>
                  </a:solidFill>
                  <a:latin typeface="Calibri"/>
                  <a:ea typeface="Calibri"/>
                  <a:cs typeface="Calibri"/>
                  <a:sym typeface="Calibri"/>
                </a:rPr>
                <a:t>• Físico: involucra todos los aspectos externos en los que se da la comunicación. Puede ser el clima, la iluminación, la cercanía o lejanía con alguna persona, el ruido que se produce en la calle o salón de clase, entre otros.</a:t>
              </a:r>
              <a:endParaRPr sz="1100" b="0" i="0" u="none" strike="noStrike" cap="none">
                <a:solidFill>
                  <a:schemeClr val="dk1"/>
                </a:solidFill>
                <a:latin typeface="Calibri"/>
                <a:ea typeface="Calibri"/>
                <a:cs typeface="Calibri"/>
                <a:sym typeface="Calibri"/>
              </a:endParaRPr>
            </a:p>
          </p:txBody>
        </p:sp>
        <p:sp>
          <p:nvSpPr>
            <p:cNvPr id="194" name="Shape 194"/>
            <p:cNvSpPr/>
            <p:nvPr/>
          </p:nvSpPr>
          <p:spPr>
            <a:xfrm>
              <a:off x="7626053" y="601307"/>
              <a:ext cx="3466388" cy="2079832"/>
            </a:xfrm>
            <a:prstGeom prst="rect">
              <a:avLst/>
            </a:prstGeom>
            <a:gradFill>
              <a:gsLst>
                <a:gs pos="0">
                  <a:srgbClr val="C7D7EA"/>
                </a:gs>
                <a:gs pos="50000">
                  <a:srgbClr val="BACDE4"/>
                </a:gs>
                <a:gs pos="100000">
                  <a:srgbClr val="AFC6E2"/>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txBox="1"/>
            <p:nvPr/>
          </p:nvSpPr>
          <p:spPr>
            <a:xfrm>
              <a:off x="7626053" y="601307"/>
              <a:ext cx="3466388" cy="2079832"/>
            </a:xfrm>
            <a:prstGeom prst="rect">
              <a:avLst/>
            </a:prstGeom>
            <a:noFill/>
            <a:ln>
              <a:noFill/>
            </a:ln>
          </p:spPr>
          <p:txBody>
            <a:bodyPr spcFirstLastPara="1" wrap="square" lIns="41900" tIns="41900" rIns="41900" bIns="41900" anchor="ctr" anchorCtr="0">
              <a:noAutofit/>
            </a:bodyPr>
            <a:lstStyle/>
            <a:p>
              <a:pPr marL="0" marR="0" lvl="0" indent="0" algn="just" rtl="0">
                <a:lnSpc>
                  <a:spcPct val="90000"/>
                </a:lnSpc>
                <a:spcBef>
                  <a:spcPts val="0"/>
                </a:spcBef>
                <a:spcAft>
                  <a:spcPts val="0"/>
                </a:spcAft>
                <a:buNone/>
              </a:pPr>
              <a:r>
                <a:rPr lang="en-US" sz="1100" b="0" i="0" u="none" strike="noStrike" cap="none">
                  <a:solidFill>
                    <a:schemeClr val="dk1"/>
                  </a:solidFill>
                  <a:latin typeface="Calibri"/>
                  <a:ea typeface="Calibri"/>
                  <a:cs typeface="Calibri"/>
                  <a:sym typeface="Calibri"/>
                </a:rPr>
                <a:t>• Psicológico: aquellos pensamientos, sentimientos y emociones que llevamos dentro cuando se desarrolla el proceso de comunicación. Por ejemplo, en un velorio, el ambiente psicológico que existe es de tristeza o melancolía.</a:t>
              </a:r>
              <a:endParaRPr sz="1100" b="0" i="0" u="none" strike="noStrike" cap="none">
                <a:solidFill>
                  <a:schemeClr val="dk1"/>
                </a:solidFill>
                <a:latin typeface="Calibri"/>
                <a:ea typeface="Calibri"/>
                <a:cs typeface="Calibri"/>
                <a:sym typeface="Calibri"/>
              </a:endParaRPr>
            </a:p>
          </p:txBody>
        </p:sp>
        <p:sp>
          <p:nvSpPr>
            <p:cNvPr id="196" name="Shape 196"/>
            <p:cNvSpPr/>
            <p:nvPr/>
          </p:nvSpPr>
          <p:spPr>
            <a:xfrm>
              <a:off x="0" y="3027778"/>
              <a:ext cx="3466388" cy="2079832"/>
            </a:xfrm>
            <a:prstGeom prst="rect">
              <a:avLst/>
            </a:prstGeom>
            <a:gradFill>
              <a:gsLst>
                <a:gs pos="0">
                  <a:srgbClr val="E6EDF6"/>
                </a:gs>
                <a:gs pos="50000">
                  <a:srgbClr val="D9E4F2"/>
                </a:gs>
                <a:gs pos="100000">
                  <a:srgbClr val="D4E1F1"/>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txBox="1"/>
            <p:nvPr/>
          </p:nvSpPr>
          <p:spPr>
            <a:xfrm>
              <a:off x="0" y="3027778"/>
              <a:ext cx="3466388" cy="2079832"/>
            </a:xfrm>
            <a:prstGeom prst="rect">
              <a:avLst/>
            </a:prstGeom>
            <a:noFill/>
            <a:ln>
              <a:noFill/>
            </a:ln>
          </p:spPr>
          <p:txBody>
            <a:bodyPr spcFirstLastPara="1" wrap="square" lIns="41900" tIns="41900" rIns="41900" bIns="41900" anchor="ctr" anchorCtr="0">
              <a:noAutofit/>
            </a:bodyPr>
            <a:lstStyle/>
            <a:p>
              <a:pPr marL="0" marR="0" lvl="0" indent="0" algn="just" rtl="0">
                <a:lnSpc>
                  <a:spcPct val="90000"/>
                </a:lnSpc>
                <a:spcBef>
                  <a:spcPts val="0"/>
                </a:spcBef>
                <a:spcAft>
                  <a:spcPts val="0"/>
                </a:spcAft>
                <a:buNone/>
              </a:pPr>
              <a:r>
                <a:rPr lang="en-US" sz="1100" b="0" i="0" u="none" strike="noStrike" cap="none">
                  <a:solidFill>
                    <a:schemeClr val="dk1"/>
                  </a:solidFill>
                  <a:latin typeface="Calibri"/>
                  <a:ea typeface="Calibri"/>
                  <a:cs typeface="Calibri"/>
                  <a:sym typeface="Calibri"/>
                </a:rPr>
                <a:t>• Social: se refiere a las relaciones que tenemos con las personas involucradas en el proceso de comunicación. La manera en la que te comunicas con tus papás y tus amigos de clase es diferente, por el contexto social (o la relación) que existe entre estas personas y tú.</a:t>
              </a:r>
              <a:endParaRPr sz="1100" b="0" i="0" u="none" strike="noStrike" cap="none">
                <a:solidFill>
                  <a:schemeClr val="dk1"/>
                </a:solidFill>
                <a:latin typeface="Calibri"/>
                <a:ea typeface="Calibri"/>
                <a:cs typeface="Calibri"/>
                <a:sym typeface="Calibri"/>
              </a:endParaRPr>
            </a:p>
          </p:txBody>
        </p:sp>
        <p:sp>
          <p:nvSpPr>
            <p:cNvPr id="198" name="Shape 198"/>
            <p:cNvSpPr/>
            <p:nvPr/>
          </p:nvSpPr>
          <p:spPr>
            <a:xfrm>
              <a:off x="3813026" y="3027778"/>
              <a:ext cx="3466388" cy="2079832"/>
            </a:xfrm>
            <a:prstGeom prst="rect">
              <a:avLst/>
            </a:prstGeom>
            <a:gradFill>
              <a:gsLst>
                <a:gs pos="0">
                  <a:srgbClr val="C7D7EA"/>
                </a:gs>
                <a:gs pos="50000">
                  <a:srgbClr val="BACDE4"/>
                </a:gs>
                <a:gs pos="100000">
                  <a:srgbClr val="AFC6E2"/>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txBox="1"/>
            <p:nvPr/>
          </p:nvSpPr>
          <p:spPr>
            <a:xfrm>
              <a:off x="3813026" y="3027778"/>
              <a:ext cx="3466388" cy="2079832"/>
            </a:xfrm>
            <a:prstGeom prst="rect">
              <a:avLst/>
            </a:prstGeom>
            <a:noFill/>
            <a:ln>
              <a:noFill/>
            </a:ln>
          </p:spPr>
          <p:txBody>
            <a:bodyPr spcFirstLastPara="1" wrap="square" lIns="41900" tIns="41900" rIns="41900" bIns="41900" anchor="ctr" anchorCtr="0">
              <a:noAutofit/>
            </a:bodyPr>
            <a:lstStyle/>
            <a:p>
              <a:pPr marL="0" marR="0" lvl="0" indent="0" algn="just" rtl="0">
                <a:lnSpc>
                  <a:spcPct val="90000"/>
                </a:lnSpc>
                <a:spcBef>
                  <a:spcPts val="0"/>
                </a:spcBef>
                <a:spcAft>
                  <a:spcPts val="0"/>
                </a:spcAft>
                <a:buNone/>
              </a:pPr>
              <a:r>
                <a:rPr lang="en-US" sz="1100" b="0" i="0" u="none" strike="noStrike" cap="none">
                  <a:solidFill>
                    <a:schemeClr val="dk1"/>
                  </a:solidFill>
                  <a:latin typeface="Calibri"/>
                  <a:ea typeface="Calibri"/>
                  <a:cs typeface="Calibri"/>
                  <a:sym typeface="Calibri"/>
                </a:rPr>
                <a:t>• Histórico: antecedentes o sucesos que preceden al proceso de comunicación. Por ejemplo: Juan y Pedro son compañeros de trabajo y el primero le habla de una chica muy guapa que labora cerca y que la encuentra cada vez que van a comer. Pedro le promete que para la próxima vez pondrá más atención porque jamás la ha visto. Días después, los amigos van a comer acompañados de otros compañeros. Juan descubre que la hermosa joven llega al lugar, voltea a mirar a Pedro y le dice: “te dije que siempre venía aquí”. Juan entiende al instante de lo que habla su amigo, pero probablemente nadie más lo haga, porque los demás no comparte el mismo contexto histórico (no tienen un antecedente de la plática entre ambos amigos).</a:t>
              </a:r>
              <a:endParaRPr sz="1100" b="0" i="0" u="none" strike="noStrike" cap="none">
                <a:solidFill>
                  <a:schemeClr val="dk1"/>
                </a:solidFill>
                <a:latin typeface="Calibri"/>
                <a:ea typeface="Calibri"/>
                <a:cs typeface="Calibri"/>
                <a:sym typeface="Calibri"/>
              </a:endParaRPr>
            </a:p>
          </p:txBody>
        </p:sp>
        <p:sp>
          <p:nvSpPr>
            <p:cNvPr id="200" name="Shape 200"/>
            <p:cNvSpPr/>
            <p:nvPr/>
          </p:nvSpPr>
          <p:spPr>
            <a:xfrm>
              <a:off x="7626053" y="3027778"/>
              <a:ext cx="3466388" cy="2079832"/>
            </a:xfrm>
            <a:prstGeom prst="rect">
              <a:avLst/>
            </a:prstGeom>
            <a:gradFill>
              <a:gsLst>
                <a:gs pos="0">
                  <a:srgbClr val="AFC4DD"/>
                </a:gs>
                <a:gs pos="50000">
                  <a:srgbClr val="A1BAD6"/>
                </a:gs>
                <a:gs pos="100000">
                  <a:srgbClr val="91B0D3"/>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txBox="1"/>
            <p:nvPr/>
          </p:nvSpPr>
          <p:spPr>
            <a:xfrm>
              <a:off x="7626053" y="3027778"/>
              <a:ext cx="3466388" cy="2079832"/>
            </a:xfrm>
            <a:prstGeom prst="rect">
              <a:avLst/>
            </a:prstGeom>
            <a:noFill/>
            <a:ln>
              <a:noFill/>
            </a:ln>
          </p:spPr>
          <p:txBody>
            <a:bodyPr spcFirstLastPara="1" wrap="square" lIns="41900" tIns="41900" rIns="41900" bIns="41900" anchor="ctr" anchorCtr="0">
              <a:noAutofit/>
            </a:bodyPr>
            <a:lstStyle/>
            <a:p>
              <a:pPr marL="0" marR="0" lvl="0" indent="0" algn="just" rtl="0">
                <a:lnSpc>
                  <a:spcPct val="90000"/>
                </a:lnSpc>
                <a:spcBef>
                  <a:spcPts val="0"/>
                </a:spcBef>
                <a:spcAft>
                  <a:spcPts val="0"/>
                </a:spcAft>
                <a:buNone/>
              </a:pPr>
              <a:r>
                <a:rPr lang="en-US" sz="1100" b="0" i="0" u="none" strike="noStrike" cap="none">
                  <a:solidFill>
                    <a:schemeClr val="dk1"/>
                  </a:solidFill>
                  <a:latin typeface="Calibri"/>
                  <a:ea typeface="Calibri"/>
                  <a:cs typeface="Calibri"/>
                  <a:sym typeface="Calibri"/>
                </a:rPr>
                <a:t>Cultural: comprende los valores, actitudes, creencias, orientaciones y suposiciones que prevalecen en una sociedad (Samovar, Porter y McDaniel, 2007: 20).</a:t>
              </a:r>
              <a:endParaRPr sz="1100" b="0" i="0" u="none" strike="noStrike" cap="none">
                <a:solidFill>
                  <a:schemeClr val="dk1"/>
                </a:solidFill>
                <a:latin typeface="Calibri"/>
                <a:ea typeface="Calibri"/>
                <a:cs typeface="Calibri"/>
                <a:sym typeface="Calibri"/>
              </a:endParaRPr>
            </a:p>
          </p:txBody>
        </p:sp>
      </p:grpSp>
      <p:sp>
        <p:nvSpPr>
          <p:cNvPr id="202" name="Shape 202"/>
          <p:cNvSpPr txBox="1">
            <a:spLocks noGrp="1"/>
          </p:cNvSpPr>
          <p:nvPr>
            <p:ph type="sldNum" idx="12"/>
          </p:nvPr>
        </p:nvSpPr>
        <p:spPr>
          <a:xfrm>
            <a:off x="8610513" y="6356350"/>
            <a:ext cx="2743104" cy="36512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p:nvPr/>
        </p:nvSpPr>
        <p:spPr>
          <a:xfrm>
            <a:off x="215" y="-3323"/>
            <a:ext cx="12191573" cy="6861323"/>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77" b="0" i="0" u="none" strike="noStrike" cap="none">
              <a:solidFill>
                <a:schemeClr val="lt1"/>
              </a:solidFill>
              <a:latin typeface="Calibri"/>
              <a:ea typeface="Calibri"/>
              <a:cs typeface="Calibri"/>
              <a:sym typeface="Calibri"/>
            </a:endParaRPr>
          </a:p>
        </p:txBody>
      </p:sp>
      <p:sp>
        <p:nvSpPr>
          <p:cNvPr id="209" name="Shape 209"/>
          <p:cNvSpPr/>
          <p:nvPr/>
        </p:nvSpPr>
        <p:spPr>
          <a:xfrm>
            <a:off x="214" y="0"/>
            <a:ext cx="11786341" cy="6858000"/>
          </a:xfrm>
          <a:custGeom>
            <a:avLst/>
            <a:gdLst/>
            <a:ahLst/>
            <a:cxnLst/>
            <a:rect l="0" t="0" r="0" b="0"/>
            <a:pathLst>
              <a:path w="11786754" h="6858000" extrusionOk="0">
                <a:moveTo>
                  <a:pt x="0" y="0"/>
                </a:moveTo>
                <a:lnTo>
                  <a:pt x="8610600" y="0"/>
                </a:lnTo>
                <a:lnTo>
                  <a:pt x="11786754" y="6858000"/>
                </a:lnTo>
                <a:lnTo>
                  <a:pt x="0" y="6858000"/>
                </a:ln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77" b="0" i="0" u="none" strike="noStrike" cap="none">
              <a:solidFill>
                <a:schemeClr val="lt1"/>
              </a:solidFill>
              <a:latin typeface="Calibri"/>
              <a:ea typeface="Calibri"/>
              <a:cs typeface="Calibri"/>
              <a:sym typeface="Calibri"/>
            </a:endParaRPr>
          </a:p>
        </p:txBody>
      </p:sp>
      <p:sp>
        <p:nvSpPr>
          <p:cNvPr id="210" name="Shape 210"/>
          <p:cNvSpPr/>
          <p:nvPr/>
        </p:nvSpPr>
        <p:spPr>
          <a:xfrm>
            <a:off x="215" y="0"/>
            <a:ext cx="3581274" cy="6858000"/>
          </a:xfrm>
          <a:custGeom>
            <a:avLst/>
            <a:gdLst/>
            <a:ahLst/>
            <a:cxnLst/>
            <a:rect l="0" t="0" r="0" b="0"/>
            <a:pathLst>
              <a:path w="3581400" h="6858000" extrusionOk="0">
                <a:moveTo>
                  <a:pt x="0" y="0"/>
                </a:moveTo>
                <a:lnTo>
                  <a:pt x="405246" y="0"/>
                </a:lnTo>
                <a:lnTo>
                  <a:pt x="3581400" y="6858000"/>
                </a:lnTo>
                <a:lnTo>
                  <a:pt x="0" y="6858000"/>
                </a:ln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77" b="0" i="0" u="none" strike="noStrike" cap="none">
              <a:solidFill>
                <a:schemeClr val="lt1"/>
              </a:solidFill>
              <a:latin typeface="Calibri"/>
              <a:ea typeface="Calibri"/>
              <a:cs typeface="Calibri"/>
              <a:sym typeface="Calibri"/>
            </a:endParaRPr>
          </a:p>
        </p:txBody>
      </p:sp>
      <p:grpSp>
        <p:nvGrpSpPr>
          <p:cNvPr id="211" name="Shape 211"/>
          <p:cNvGrpSpPr/>
          <p:nvPr/>
        </p:nvGrpSpPr>
        <p:grpSpPr>
          <a:xfrm>
            <a:off x="840361" y="3161665"/>
            <a:ext cx="10511277" cy="1876106"/>
            <a:chOff x="1977" y="1139190"/>
            <a:chExt cx="10511277" cy="1876106"/>
          </a:xfrm>
        </p:grpSpPr>
        <p:sp>
          <p:nvSpPr>
            <p:cNvPr id="212" name="Shape 212"/>
            <p:cNvSpPr/>
            <p:nvPr/>
          </p:nvSpPr>
          <p:spPr>
            <a:xfrm>
              <a:off x="1977" y="1139190"/>
              <a:ext cx="3126844" cy="1876106"/>
            </a:xfrm>
            <a:prstGeom prst="rect">
              <a:avLst/>
            </a:prstGeom>
            <a:gradFill>
              <a:gsLst>
                <a:gs pos="0">
                  <a:srgbClr val="AAC2DB"/>
                </a:gs>
                <a:gs pos="50000">
                  <a:srgbClr val="9DB7D5"/>
                </a:gs>
                <a:gs pos="100000">
                  <a:srgbClr val="8BADD2"/>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txBox="1"/>
            <p:nvPr/>
          </p:nvSpPr>
          <p:spPr>
            <a:xfrm>
              <a:off x="1977" y="1139190"/>
              <a:ext cx="3126844" cy="1876106"/>
            </a:xfrm>
            <a:prstGeom prst="rect">
              <a:avLst/>
            </a:prstGeom>
            <a:noFill/>
            <a:ln>
              <a:noFill/>
            </a:ln>
          </p:spPr>
          <p:txBody>
            <a:bodyPr spcFirstLastPara="1" wrap="square" lIns="152400" tIns="152400" rIns="152400" bIns="152400" anchor="ctr" anchorCtr="0">
              <a:noAutofit/>
            </a:bodyPr>
            <a:lstStyle/>
            <a:p>
              <a:pPr marL="0" marR="0" lvl="0" indent="0" algn="ctr" rtl="0">
                <a:lnSpc>
                  <a:spcPct val="90000"/>
                </a:lnSpc>
                <a:spcBef>
                  <a:spcPts val="0"/>
                </a:spcBef>
                <a:spcAft>
                  <a:spcPts val="0"/>
                </a:spcAft>
                <a:buNone/>
              </a:pPr>
              <a:r>
                <a:rPr lang="en-US" sz="1100" b="1" i="0" u="none" strike="noStrike" cap="none">
                  <a:solidFill>
                    <a:schemeClr val="dk1"/>
                  </a:solidFill>
                  <a:latin typeface="Calibri"/>
                  <a:ea typeface="Calibri"/>
                  <a:cs typeface="Calibri"/>
                  <a:sym typeface="Calibri"/>
                </a:rPr>
                <a:t>e. Ruido: </a:t>
              </a:r>
              <a:r>
                <a:rPr lang="en-US" sz="1100" b="0" i="0" u="none" strike="noStrike" cap="none">
                  <a:solidFill>
                    <a:schemeClr val="dk1"/>
                  </a:solidFill>
                  <a:latin typeface="Calibri"/>
                  <a:ea typeface="Calibri"/>
                  <a:cs typeface="Calibri"/>
                  <a:sym typeface="Calibri"/>
                </a:rPr>
                <a:t>impedimentos que interfieren los procesos de comunicación e impiden que llegue una respuesta adecuada al emisor del mensaje. Hay tres tipos de ruido: físico, que involucra el tono de voz, miradas, ademanes, sonidos; psicológico, incluye distracciones, pensamientos, emociones; finalmente, el ruido semántico, que se refiere a los símbolos que no comparte el emisor y dificultan la comunicación.</a:t>
              </a:r>
              <a:endParaRPr sz="1100" b="0" i="0" u="none" strike="noStrike" cap="none">
                <a:solidFill>
                  <a:schemeClr val="dk1"/>
                </a:solidFill>
                <a:latin typeface="Calibri"/>
                <a:ea typeface="Calibri"/>
                <a:cs typeface="Calibri"/>
                <a:sym typeface="Calibri"/>
              </a:endParaRPr>
            </a:p>
          </p:txBody>
        </p:sp>
        <p:sp>
          <p:nvSpPr>
            <p:cNvPr id="214" name="Shape 214"/>
            <p:cNvSpPr/>
            <p:nvPr/>
          </p:nvSpPr>
          <p:spPr>
            <a:xfrm>
              <a:off x="3176994" y="1955744"/>
              <a:ext cx="469026" cy="243000"/>
            </a:xfrm>
            <a:prstGeom prst="rightArrow">
              <a:avLst>
                <a:gd name="adj1" fmla="val 50000"/>
                <a:gd name="adj2" fmla="val 50000"/>
              </a:avLst>
            </a:prstGeom>
            <a:gradFill>
              <a:gsLst>
                <a:gs pos="0">
                  <a:srgbClr val="B3C8E1"/>
                </a:gs>
                <a:gs pos="50000">
                  <a:srgbClr val="A5BEDB"/>
                </a:gs>
                <a:gs pos="100000">
                  <a:srgbClr val="95B5D9"/>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3694194" y="1139190"/>
              <a:ext cx="3126844" cy="1876106"/>
            </a:xfrm>
            <a:prstGeom prst="rect">
              <a:avLst/>
            </a:prstGeom>
            <a:gradFill>
              <a:gsLst>
                <a:gs pos="0">
                  <a:srgbClr val="BDCFE6"/>
                </a:gs>
                <a:gs pos="50000">
                  <a:srgbClr val="AFC5E1"/>
                </a:gs>
                <a:gs pos="100000">
                  <a:srgbClr val="A2BEDF"/>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txBox="1"/>
            <p:nvPr/>
          </p:nvSpPr>
          <p:spPr>
            <a:xfrm>
              <a:off x="3694194" y="1139190"/>
              <a:ext cx="3126844" cy="1876106"/>
            </a:xfrm>
            <a:prstGeom prst="rect">
              <a:avLst/>
            </a:prstGeom>
            <a:noFill/>
            <a:ln>
              <a:noFill/>
            </a:ln>
          </p:spPr>
          <p:txBody>
            <a:bodyPr spcFirstLastPara="1" wrap="square" lIns="152400" tIns="152400" rIns="152400" bIns="152400" anchor="ctr" anchorCtr="0">
              <a:noAutofit/>
            </a:bodyPr>
            <a:lstStyle/>
            <a:p>
              <a:pPr marL="0" marR="0" lvl="0" indent="0" algn="ctr" rtl="0">
                <a:lnSpc>
                  <a:spcPct val="90000"/>
                </a:lnSpc>
                <a:spcBef>
                  <a:spcPts val="0"/>
                </a:spcBef>
                <a:spcAft>
                  <a:spcPts val="0"/>
                </a:spcAft>
                <a:buNone/>
              </a:pPr>
              <a:r>
                <a:rPr lang="en-US" sz="1100" b="1" i="0" u="none" strike="noStrike" cap="none">
                  <a:solidFill>
                    <a:schemeClr val="dk1"/>
                  </a:solidFill>
                  <a:latin typeface="Calibri"/>
                  <a:ea typeface="Calibri"/>
                  <a:cs typeface="Calibri"/>
                  <a:sym typeface="Calibri"/>
                </a:rPr>
                <a:t>f. Retroalimentación: </a:t>
              </a:r>
              <a:r>
                <a:rPr lang="en-US" sz="1100" b="0" i="0" u="none" strike="noStrike" cap="none">
                  <a:solidFill>
                    <a:schemeClr val="dk1"/>
                  </a:solidFill>
                  <a:latin typeface="Calibri"/>
                  <a:ea typeface="Calibri"/>
                  <a:cs typeface="Calibri"/>
                  <a:sym typeface="Calibri"/>
                </a:rPr>
                <a:t>respuestas que se emiten durante o al final del proceso de comunicación e indican si el mensaje ha sido entendido o interpretado de la manera en la que deseaba el emisor. Gracias a ésta, queda de manifiesto que el emisor cumplió correctamente su función y el receptor decodificó de manera adecuada la información.</a:t>
              </a:r>
              <a:endParaRPr sz="1100" b="0" i="0" u="none" strike="noStrike" cap="none">
                <a:solidFill>
                  <a:schemeClr val="dk1"/>
                </a:solidFill>
                <a:latin typeface="Calibri"/>
                <a:ea typeface="Calibri"/>
                <a:cs typeface="Calibri"/>
                <a:sym typeface="Calibri"/>
              </a:endParaRPr>
            </a:p>
          </p:txBody>
        </p:sp>
        <p:sp>
          <p:nvSpPr>
            <p:cNvPr id="217" name="Shape 217"/>
            <p:cNvSpPr/>
            <p:nvPr/>
          </p:nvSpPr>
          <p:spPr>
            <a:xfrm>
              <a:off x="6869211" y="1955744"/>
              <a:ext cx="469026" cy="243000"/>
            </a:xfrm>
            <a:prstGeom prst="rightArrow">
              <a:avLst>
                <a:gd name="adj1" fmla="val 50000"/>
                <a:gd name="adj2" fmla="val 50000"/>
              </a:avLst>
            </a:prstGeom>
            <a:gradFill>
              <a:gsLst>
                <a:gs pos="0">
                  <a:srgbClr val="C9D8ED"/>
                </a:gs>
                <a:gs pos="50000">
                  <a:srgbClr val="BCCFE7"/>
                </a:gs>
                <a:gs pos="100000">
                  <a:srgbClr val="B1C9E5"/>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a:off x="7386410" y="1139190"/>
              <a:ext cx="3126844" cy="1876106"/>
            </a:xfrm>
            <a:prstGeom prst="rect">
              <a:avLst/>
            </a:prstGeom>
            <a:gradFill>
              <a:gsLst>
                <a:gs pos="0">
                  <a:srgbClr val="D6E2F2"/>
                </a:gs>
                <a:gs pos="50000">
                  <a:srgbClr val="C9D9EC"/>
                </a:gs>
                <a:gs pos="100000">
                  <a:srgbClr val="C1D4EC"/>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Shape 219"/>
            <p:cNvSpPr txBox="1"/>
            <p:nvPr/>
          </p:nvSpPr>
          <p:spPr>
            <a:xfrm>
              <a:off x="7386410" y="1139190"/>
              <a:ext cx="3126844" cy="1876106"/>
            </a:xfrm>
            <a:prstGeom prst="rect">
              <a:avLst/>
            </a:prstGeom>
            <a:noFill/>
            <a:ln>
              <a:noFill/>
            </a:ln>
          </p:spPr>
          <p:txBody>
            <a:bodyPr spcFirstLastPara="1" wrap="square" lIns="152400" tIns="152400" rIns="152400" bIns="152400" anchor="ctr" anchorCtr="0">
              <a:noAutofit/>
            </a:bodyPr>
            <a:lstStyle/>
            <a:p>
              <a:pPr marL="0" marR="0" lvl="0" indent="0" algn="ctr" rtl="0">
                <a:lnSpc>
                  <a:spcPct val="90000"/>
                </a:lnSpc>
                <a:spcBef>
                  <a:spcPts val="0"/>
                </a:spcBef>
                <a:spcAft>
                  <a:spcPts val="0"/>
                </a:spcAft>
                <a:buNone/>
              </a:pPr>
              <a:r>
                <a:rPr lang="en-US" sz="1100" b="1" i="0" u="none" strike="noStrike" cap="none">
                  <a:solidFill>
                    <a:schemeClr val="dk1"/>
                  </a:solidFill>
                  <a:latin typeface="Calibri"/>
                  <a:ea typeface="Calibri"/>
                  <a:cs typeface="Calibri"/>
                  <a:sym typeface="Calibri"/>
                </a:rPr>
                <a:t>g. Código: </a:t>
              </a:r>
              <a:r>
                <a:rPr lang="en-US" sz="1100" b="0" i="0" u="none" strike="noStrike" cap="none">
                  <a:solidFill>
                    <a:schemeClr val="dk1"/>
                  </a:solidFill>
                  <a:latin typeface="Calibri"/>
                  <a:ea typeface="Calibri"/>
                  <a:cs typeface="Calibri"/>
                  <a:sym typeface="Calibri"/>
                </a:rPr>
                <a:t>lenguaje que empleamos para comunicarnos. En la medida en que nosotros codifiquemos (creemos un código) y decodifiquemos (interpretemos o comprendamos el código enviado) se dará de forma positiva la retroalimentación.</a:t>
              </a:r>
              <a:endParaRPr sz="1100" b="0" i="0" u="none" strike="noStrike" cap="none">
                <a:solidFill>
                  <a:schemeClr val="dk1"/>
                </a:solidFill>
                <a:latin typeface="Calibri"/>
                <a:ea typeface="Calibri"/>
                <a:cs typeface="Calibri"/>
                <a:sym typeface="Calibri"/>
              </a:endParaRPr>
            </a:p>
          </p:txBody>
        </p:sp>
      </p:grpSp>
      <p:sp>
        <p:nvSpPr>
          <p:cNvPr id="220" name="Shape 220"/>
          <p:cNvSpPr txBox="1">
            <a:spLocks noGrp="1"/>
          </p:cNvSpPr>
          <p:nvPr>
            <p:ph type="sldNum" idx="12"/>
          </p:nvPr>
        </p:nvSpPr>
        <p:spPr>
          <a:xfrm>
            <a:off x="8610513" y="6356350"/>
            <a:ext cx="2743104" cy="36512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p:nvPr/>
        </p:nvSpPr>
        <p:spPr>
          <a:xfrm>
            <a:off x="215" y="0"/>
            <a:ext cx="12191573" cy="6858000"/>
          </a:xfrm>
          <a:prstGeom prst="rect">
            <a:avLst/>
          </a:prstGeom>
          <a:solidFill>
            <a:srgbClr val="33573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77" b="0" i="0" u="none" strike="noStrike" cap="none">
              <a:solidFill>
                <a:schemeClr val="lt1"/>
              </a:solidFill>
              <a:latin typeface="Calibri"/>
              <a:ea typeface="Calibri"/>
              <a:cs typeface="Calibri"/>
              <a:sym typeface="Calibri"/>
            </a:endParaRPr>
          </a:p>
        </p:txBody>
      </p:sp>
      <p:sp>
        <p:nvSpPr>
          <p:cNvPr id="226" name="Shape 226"/>
          <p:cNvSpPr/>
          <p:nvPr/>
        </p:nvSpPr>
        <p:spPr>
          <a:xfrm>
            <a:off x="477209" y="480060"/>
            <a:ext cx="11237583" cy="589788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77" b="0" i="0" u="none" strike="noStrike" cap="none">
              <a:solidFill>
                <a:schemeClr val="lt1"/>
              </a:solidFill>
              <a:latin typeface="Calibri"/>
              <a:ea typeface="Calibri"/>
              <a:cs typeface="Calibri"/>
              <a:sym typeface="Calibri"/>
            </a:endParaRPr>
          </a:p>
        </p:txBody>
      </p:sp>
      <p:pic>
        <p:nvPicPr>
          <p:cNvPr id="227" name="Shape 227" descr="Resultado de imagen para elementos de la comunicacion ruido"/>
          <p:cNvPicPr preferRelativeResize="0">
            <a:picLocks noGrp="1"/>
          </p:cNvPicPr>
          <p:nvPr>
            <p:ph type="body" idx="1"/>
          </p:nvPr>
        </p:nvPicPr>
        <p:blipFill rotWithShape="1">
          <a:blip r:embed="rId3">
            <a:alphaModFix/>
          </a:blip>
          <a:srcRect/>
          <a:stretch/>
        </p:blipFill>
        <p:spPr>
          <a:xfrm>
            <a:off x="1143940" y="643467"/>
            <a:ext cx="9904120" cy="5571067"/>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709</Words>
  <Application>Microsoft Office PowerPoint</Application>
  <PresentationFormat>Panorámica</PresentationFormat>
  <Paragraphs>25</Paragraphs>
  <Slides>4</Slides>
  <Notes>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Calibri</vt:lpstr>
      <vt:lpstr>Arial</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lectura y redacción I</dc:title>
  <dc:creator>YOLANDA LEAV</dc:creator>
  <cp:lastModifiedBy>Leav Preparatoria</cp:lastModifiedBy>
  <cp:revision>2</cp:revision>
  <dcterms:modified xsi:type="dcterms:W3CDTF">2018-05-03T17:54:27Z</dcterms:modified>
</cp:coreProperties>
</file>