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004C2874-7CCD-4267-9EE8-C518BD0D1B8A}" type="datetimeFigureOut">
              <a:rPr lang="es-MX" smtClean="0"/>
              <a:t>09/02/2018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0F582C7F-478B-4057-B8A4-F504A4B42FF7}" type="slidenum">
              <a:rPr lang="es-MX" smtClean="0"/>
              <a:t>‹Nº›</a:t>
            </a:fld>
            <a:endParaRPr lang="es-MX"/>
          </a:p>
        </p:txBody>
      </p:sp>
    </p:spTree>
    <p:extLst>
      <p:ext uri="{BB962C8B-B14F-4D97-AF65-F5344CB8AC3E}">
        <p14:creationId xmlns:p14="http://schemas.microsoft.com/office/powerpoint/2010/main" val="2461892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004C2874-7CCD-4267-9EE8-C518BD0D1B8A}" type="datetimeFigureOut">
              <a:rPr lang="es-MX" smtClean="0"/>
              <a:t>09/02/2018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0F582C7F-478B-4057-B8A4-F504A4B42FF7}" type="slidenum">
              <a:rPr lang="es-MX" smtClean="0"/>
              <a:t>‹Nº›</a:t>
            </a:fld>
            <a:endParaRPr lang="es-MX"/>
          </a:p>
        </p:txBody>
      </p:sp>
    </p:spTree>
    <p:extLst>
      <p:ext uri="{BB962C8B-B14F-4D97-AF65-F5344CB8AC3E}">
        <p14:creationId xmlns:p14="http://schemas.microsoft.com/office/powerpoint/2010/main" val="258339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004C2874-7CCD-4267-9EE8-C518BD0D1B8A}" type="datetimeFigureOut">
              <a:rPr lang="es-MX" smtClean="0"/>
              <a:t>09/02/2018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0F582C7F-478B-4057-B8A4-F504A4B42FF7}" type="slidenum">
              <a:rPr lang="es-MX" smtClean="0"/>
              <a:t>‹Nº›</a:t>
            </a:fld>
            <a:endParaRPr lang="es-MX"/>
          </a:p>
        </p:txBody>
      </p:sp>
    </p:spTree>
    <p:extLst>
      <p:ext uri="{BB962C8B-B14F-4D97-AF65-F5344CB8AC3E}">
        <p14:creationId xmlns:p14="http://schemas.microsoft.com/office/powerpoint/2010/main" val="2427219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004C2874-7CCD-4267-9EE8-C518BD0D1B8A}" type="datetimeFigureOut">
              <a:rPr lang="es-MX" smtClean="0"/>
              <a:t>09/02/2018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0F582C7F-478B-4057-B8A4-F504A4B42FF7}" type="slidenum">
              <a:rPr lang="es-MX" smtClean="0"/>
              <a:t>‹Nº›</a:t>
            </a:fld>
            <a:endParaRPr lang="es-MX"/>
          </a:p>
        </p:txBody>
      </p:sp>
    </p:spTree>
    <p:extLst>
      <p:ext uri="{BB962C8B-B14F-4D97-AF65-F5344CB8AC3E}">
        <p14:creationId xmlns:p14="http://schemas.microsoft.com/office/powerpoint/2010/main" val="278714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004C2874-7CCD-4267-9EE8-C518BD0D1B8A}" type="datetimeFigureOut">
              <a:rPr lang="es-MX" smtClean="0"/>
              <a:t>09/02/2018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0F582C7F-478B-4057-B8A4-F504A4B42FF7}" type="slidenum">
              <a:rPr lang="es-MX" smtClean="0"/>
              <a:t>‹Nº›</a:t>
            </a:fld>
            <a:endParaRPr lang="es-MX"/>
          </a:p>
        </p:txBody>
      </p:sp>
    </p:spTree>
    <p:extLst>
      <p:ext uri="{BB962C8B-B14F-4D97-AF65-F5344CB8AC3E}">
        <p14:creationId xmlns:p14="http://schemas.microsoft.com/office/powerpoint/2010/main" val="263448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004C2874-7CCD-4267-9EE8-C518BD0D1B8A}" type="datetimeFigureOut">
              <a:rPr lang="es-MX" smtClean="0"/>
              <a:t>09/02/2018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0F582C7F-478B-4057-B8A4-F504A4B42FF7}" type="slidenum">
              <a:rPr lang="es-MX" smtClean="0"/>
              <a:t>‹Nº›</a:t>
            </a:fld>
            <a:endParaRPr lang="es-MX"/>
          </a:p>
        </p:txBody>
      </p:sp>
    </p:spTree>
    <p:extLst>
      <p:ext uri="{BB962C8B-B14F-4D97-AF65-F5344CB8AC3E}">
        <p14:creationId xmlns:p14="http://schemas.microsoft.com/office/powerpoint/2010/main" val="4139207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004C2874-7CCD-4267-9EE8-C518BD0D1B8A}" type="datetimeFigureOut">
              <a:rPr lang="es-MX" smtClean="0"/>
              <a:t>09/02/2018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0F582C7F-478B-4057-B8A4-F504A4B42FF7}" type="slidenum">
              <a:rPr lang="es-MX" smtClean="0"/>
              <a:t>‹Nº›</a:t>
            </a:fld>
            <a:endParaRPr lang="es-MX"/>
          </a:p>
        </p:txBody>
      </p:sp>
    </p:spTree>
    <p:extLst>
      <p:ext uri="{BB962C8B-B14F-4D97-AF65-F5344CB8AC3E}">
        <p14:creationId xmlns:p14="http://schemas.microsoft.com/office/powerpoint/2010/main" val="3353457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004C2874-7CCD-4267-9EE8-C518BD0D1B8A}" type="datetimeFigureOut">
              <a:rPr lang="es-MX" smtClean="0"/>
              <a:t>09/02/2018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0F582C7F-478B-4057-B8A4-F504A4B42FF7}" type="slidenum">
              <a:rPr lang="es-MX" smtClean="0"/>
              <a:t>‹Nº›</a:t>
            </a:fld>
            <a:endParaRPr lang="es-MX"/>
          </a:p>
        </p:txBody>
      </p:sp>
    </p:spTree>
    <p:extLst>
      <p:ext uri="{BB962C8B-B14F-4D97-AF65-F5344CB8AC3E}">
        <p14:creationId xmlns:p14="http://schemas.microsoft.com/office/powerpoint/2010/main" val="286747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04C2874-7CCD-4267-9EE8-C518BD0D1B8A}" type="datetimeFigureOut">
              <a:rPr lang="es-MX" smtClean="0"/>
              <a:t>09/02/2018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0F582C7F-478B-4057-B8A4-F504A4B42FF7}" type="slidenum">
              <a:rPr lang="es-MX" smtClean="0"/>
              <a:t>‹Nº›</a:t>
            </a:fld>
            <a:endParaRPr lang="es-MX"/>
          </a:p>
        </p:txBody>
      </p:sp>
    </p:spTree>
    <p:extLst>
      <p:ext uri="{BB962C8B-B14F-4D97-AF65-F5344CB8AC3E}">
        <p14:creationId xmlns:p14="http://schemas.microsoft.com/office/powerpoint/2010/main" val="566892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04C2874-7CCD-4267-9EE8-C518BD0D1B8A}" type="datetimeFigureOut">
              <a:rPr lang="es-MX" smtClean="0"/>
              <a:t>09/02/2018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0F582C7F-478B-4057-B8A4-F504A4B42FF7}" type="slidenum">
              <a:rPr lang="es-MX" smtClean="0"/>
              <a:t>‹Nº›</a:t>
            </a:fld>
            <a:endParaRPr lang="es-MX"/>
          </a:p>
        </p:txBody>
      </p:sp>
    </p:spTree>
    <p:extLst>
      <p:ext uri="{BB962C8B-B14F-4D97-AF65-F5344CB8AC3E}">
        <p14:creationId xmlns:p14="http://schemas.microsoft.com/office/powerpoint/2010/main" val="2922123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04C2874-7CCD-4267-9EE8-C518BD0D1B8A}" type="datetimeFigureOut">
              <a:rPr lang="es-MX" smtClean="0"/>
              <a:t>09/02/2018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0F582C7F-478B-4057-B8A4-F504A4B42FF7}" type="slidenum">
              <a:rPr lang="es-MX" smtClean="0"/>
              <a:t>‹Nº›</a:t>
            </a:fld>
            <a:endParaRPr lang="es-MX"/>
          </a:p>
        </p:txBody>
      </p:sp>
    </p:spTree>
    <p:extLst>
      <p:ext uri="{BB962C8B-B14F-4D97-AF65-F5344CB8AC3E}">
        <p14:creationId xmlns:p14="http://schemas.microsoft.com/office/powerpoint/2010/main" val="2296422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C2874-7CCD-4267-9EE8-C518BD0D1B8A}" type="datetimeFigureOut">
              <a:rPr lang="es-MX" smtClean="0"/>
              <a:t>09/02/2018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582C7F-478B-4057-B8A4-F504A4B42FF7}" type="slidenum">
              <a:rPr lang="es-MX" smtClean="0"/>
              <a:t>‹Nº›</a:t>
            </a:fld>
            <a:endParaRPr lang="es-MX"/>
          </a:p>
        </p:txBody>
      </p:sp>
    </p:spTree>
    <p:extLst>
      <p:ext uri="{BB962C8B-B14F-4D97-AF65-F5344CB8AC3E}">
        <p14:creationId xmlns:p14="http://schemas.microsoft.com/office/powerpoint/2010/main" val="1461911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4.3    Razonamiento verbal:</a:t>
            </a:r>
            <a:r>
              <a:rPr lang="es-MX" dirty="0"/>
              <a:t/>
            </a:r>
            <a:br>
              <a:rPr lang="es-MX" dirty="0"/>
            </a:br>
            <a:endParaRPr lang="es-MX" dirty="0"/>
          </a:p>
        </p:txBody>
      </p:sp>
      <p:sp>
        <p:nvSpPr>
          <p:cNvPr id="3" name="Marcador de contenido 2"/>
          <p:cNvSpPr>
            <a:spLocks noGrp="1"/>
          </p:cNvSpPr>
          <p:nvPr>
            <p:ph idx="1"/>
          </p:nvPr>
        </p:nvSpPr>
        <p:spPr>
          <a:xfrm>
            <a:off x="677334" y="2160588"/>
            <a:ext cx="3971939" cy="3671887"/>
          </a:xfrm>
        </p:spPr>
        <p:txBody>
          <a:bodyPr>
            <a:normAutofit fontScale="62500" lnSpcReduction="20000"/>
          </a:bodyPr>
          <a:lstStyle/>
          <a:p>
            <a:pPr algn="just"/>
            <a:r>
              <a:rPr lang="es-MX" dirty="0" smtClean="0"/>
              <a:t>El </a:t>
            </a:r>
            <a:r>
              <a:rPr lang="es-MX" dirty="0"/>
              <a:t>uso de sinónimos, antónimos y homónimos tiene una función importante: incrementar nuestro léxico, ya que, al conocer el significado de estas palabras, es posible usar las que expresen mejor nuestras ideas, de acuerdo con el contexto socioeconómico, cultural, religioso, en que se utilicen</a:t>
            </a:r>
            <a:r>
              <a:rPr lang="es-MX" dirty="0" smtClean="0"/>
              <a:t>.</a:t>
            </a:r>
          </a:p>
          <a:p>
            <a:pPr algn="just"/>
            <a:endParaRPr lang="es-MX" dirty="0"/>
          </a:p>
          <a:p>
            <a:pPr algn="just"/>
            <a:r>
              <a:rPr lang="es-MX" dirty="0" smtClean="0"/>
              <a:t>https://image.slidesharecdn.com/tallerderazonamientoverbal-141118101320-conversion-gate01/95/taller-de-razonamiento-verbal-3-638.jpg?cb=1416305697</a:t>
            </a:r>
          </a:p>
          <a:p>
            <a:pPr algn="just"/>
            <a:endParaRPr lang="es-MX" dirty="0"/>
          </a:p>
          <a:p>
            <a:pPr algn="just"/>
            <a:endParaRPr lang="es-MX" dirty="0"/>
          </a:p>
          <a:p>
            <a:endParaRPr lang="es-MX" dirty="0"/>
          </a:p>
        </p:txBody>
      </p:sp>
      <p:pic>
        <p:nvPicPr>
          <p:cNvPr id="4098" name="Picture 2" descr="Resultado de imagen para razonamiento verbal"/>
          <p:cNvPicPr>
            <a:picLocks noChangeAspect="1" noChangeArrowheads="1"/>
          </p:cNvPicPr>
          <p:nvPr/>
        </p:nvPicPr>
        <p:blipFill rotWithShape="1">
          <a:blip r:embed="rId2">
            <a:extLst>
              <a:ext uri="{28A0092B-C50C-407E-A947-70E740481C1C}">
                <a14:useLocalDpi xmlns:a14="http://schemas.microsoft.com/office/drawing/2010/main" val="0"/>
              </a:ext>
            </a:extLst>
          </a:blip>
          <a:srcRect l="15934" r="9466"/>
          <a:stretch/>
        </p:blipFill>
        <p:spPr bwMode="auto">
          <a:xfrm>
            <a:off x="4740638" y="1463183"/>
            <a:ext cx="4533364"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223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1111349"/>
            <a:ext cx="7763281" cy="4930014"/>
          </a:xfrm>
        </p:spPr>
        <p:txBody>
          <a:bodyPr>
            <a:normAutofit fontScale="77500" lnSpcReduction="20000"/>
          </a:bodyPr>
          <a:lstStyle/>
          <a:p>
            <a:pPr algn="just"/>
            <a:r>
              <a:rPr lang="es-MX" b="1" dirty="0"/>
              <a:t>           4.3.1</a:t>
            </a:r>
            <a:r>
              <a:rPr lang="es-MX" dirty="0"/>
              <a:t>    Sinónimos</a:t>
            </a:r>
          </a:p>
          <a:p>
            <a:pPr algn="just"/>
            <a:r>
              <a:rPr lang="es-MX" dirty="0"/>
              <a:t>Sinónimos: (del griego sin, "igual"; </a:t>
            </a:r>
            <a:r>
              <a:rPr lang="es-MX" dirty="0" err="1"/>
              <a:t>onimo</a:t>
            </a:r>
            <a:r>
              <a:rPr lang="es-MX" dirty="0"/>
              <a:t>, "nombre o sustantivo"), son palabras que tienen el mismo significado, pero su escritura y sonido son diferentes. Si el vocablo es un sustantivo, el sinónimo será sustantivo discípulos-alumnos; si adjetivo, adjetivo obstinado-pertinaz; si verbo, verbo, guiar-orientar.</a:t>
            </a:r>
          </a:p>
          <a:p>
            <a:pPr algn="just"/>
            <a:r>
              <a:rPr lang="es-MX" b="1" dirty="0"/>
              <a:t>           4.3.2</a:t>
            </a:r>
            <a:r>
              <a:rPr lang="es-MX" dirty="0"/>
              <a:t>    Antónimos</a:t>
            </a:r>
          </a:p>
          <a:p>
            <a:pPr algn="just"/>
            <a:r>
              <a:rPr lang="es-MX" dirty="0"/>
              <a:t>Antónimos: (del griego anti, "contra"; </a:t>
            </a:r>
            <a:r>
              <a:rPr lang="es-MX" dirty="0" err="1"/>
              <a:t>onimo</a:t>
            </a:r>
            <a:r>
              <a:rPr lang="es-MX" dirty="0"/>
              <a:t>, "nombre o sustantivo"), son un grupo de palabras que expresan ideas contrarias. Tienen ortografía y fonética diferente; y, si hay un sustantivo, el antónimo será sustantivo borde-centro; si adjetivo, adjetivo culpable-inocente; si verbo, verbo, acercarse-alejarse. </a:t>
            </a:r>
          </a:p>
          <a:p>
            <a:pPr algn="just"/>
            <a:r>
              <a:rPr lang="es-MX" b="1" dirty="0"/>
              <a:t>           4.3.3</a:t>
            </a:r>
            <a:r>
              <a:rPr lang="es-MX" dirty="0"/>
              <a:t>    Homógrafos</a:t>
            </a:r>
          </a:p>
          <a:p>
            <a:pPr algn="just"/>
            <a:r>
              <a:rPr lang="es-MX" dirty="0"/>
              <a:t>Palabras con sonido y grafía iguales.  Ejemplo: vino pasado indicativo del verbo venir/ bebida alcohólica</a:t>
            </a:r>
          </a:p>
          <a:p>
            <a:pPr algn="just"/>
            <a:endParaRPr lang="es-MX" dirty="0"/>
          </a:p>
        </p:txBody>
      </p:sp>
    </p:spTree>
    <p:extLst>
      <p:ext uri="{BB962C8B-B14F-4D97-AF65-F5344CB8AC3E}">
        <p14:creationId xmlns:p14="http://schemas.microsoft.com/office/powerpoint/2010/main" val="1561874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n relacionad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3957" y="817364"/>
            <a:ext cx="8600015" cy="3612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010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872197"/>
            <a:ext cx="8283786" cy="5169165"/>
          </a:xfrm>
        </p:spPr>
        <p:txBody>
          <a:bodyPr>
            <a:normAutofit fontScale="85000" lnSpcReduction="20000"/>
          </a:bodyPr>
          <a:lstStyle/>
          <a:p>
            <a:pPr algn="just"/>
            <a:r>
              <a:rPr lang="es-MX" b="1" dirty="0"/>
              <a:t>           4.3.4</a:t>
            </a:r>
            <a:r>
              <a:rPr lang="es-MX" dirty="0"/>
              <a:t>    Homónimos</a:t>
            </a:r>
          </a:p>
          <a:p>
            <a:pPr algn="just"/>
            <a:r>
              <a:rPr lang="es-MX" dirty="0"/>
              <a:t>Homónimos: palabras que suenan igual, pero tienen significado diferente. Ejemplo: tuvo del verbo tener y tubo objeto cilíndrico.</a:t>
            </a:r>
          </a:p>
          <a:p>
            <a:pPr algn="just"/>
            <a:r>
              <a:rPr lang="es-MX" b="1" dirty="0"/>
              <a:t>           4.4.1    </a:t>
            </a:r>
            <a:r>
              <a:rPr lang="es-MX" dirty="0"/>
              <a:t>Parónimos</a:t>
            </a:r>
          </a:p>
          <a:p>
            <a:pPr algn="just"/>
            <a:r>
              <a:rPr lang="es-MX" dirty="0"/>
              <a:t>Son palabras que se escriben o suenan de una manera muy similar, pero tienen significados diferentes.</a:t>
            </a:r>
          </a:p>
          <a:p>
            <a:pPr algn="just"/>
            <a:r>
              <a:rPr lang="es-MX" dirty="0"/>
              <a:t>Ejemplo: Absolver: liberar de algún cargo u obligación. / Absorber: retener una sustancia las moléculas de otra en estado líquido o gaseoso.</a:t>
            </a:r>
          </a:p>
          <a:p>
            <a:pPr algn="just"/>
            <a:r>
              <a:rPr lang="es-MX" b="1" dirty="0"/>
              <a:t>          4.4.2     </a:t>
            </a:r>
            <a:r>
              <a:rPr lang="es-MX" dirty="0"/>
              <a:t>Polisemia</a:t>
            </a:r>
          </a:p>
          <a:p>
            <a:pPr algn="just"/>
            <a:r>
              <a:rPr lang="es-MX" dirty="0"/>
              <a:t>(Del griego </a:t>
            </a:r>
            <a:r>
              <a:rPr lang="es-MX" dirty="0" err="1"/>
              <a:t>polys</a:t>
            </a:r>
            <a:r>
              <a:rPr lang="es-MX" dirty="0"/>
              <a:t>, "mucho"; sema, "significado"), es la relación semántica que se establece en algunas palabras que tienen varios significados; las que tienen uno se llaman </a:t>
            </a:r>
            <a:r>
              <a:rPr lang="es-MX" dirty="0" err="1"/>
              <a:t>monosémicas</a:t>
            </a:r>
            <a:r>
              <a:rPr lang="es-MX" dirty="0"/>
              <a:t>.</a:t>
            </a:r>
          </a:p>
          <a:p>
            <a:pPr algn="just"/>
            <a:r>
              <a:rPr lang="es-MX" dirty="0"/>
              <a:t>Ejemplo oración: Como no traje traje, tomo tanto vino como el que vino ayer</a:t>
            </a:r>
            <a:r>
              <a:rPr lang="es-MX" dirty="0" smtClean="0"/>
              <a:t>.</a:t>
            </a:r>
            <a:endParaRPr lang="es-MX" dirty="0"/>
          </a:p>
        </p:txBody>
      </p:sp>
    </p:spTree>
    <p:extLst>
      <p:ext uri="{BB962C8B-B14F-4D97-AF65-F5344CB8AC3E}">
        <p14:creationId xmlns:p14="http://schemas.microsoft.com/office/powerpoint/2010/main" val="168824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esultado de imagen para paronimos y polisemi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4141" y="370425"/>
            <a:ext cx="7747279" cy="5810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288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Words>
  <Application>Microsoft Office PowerPoint</Application>
  <PresentationFormat>Panorámica</PresentationFormat>
  <Paragraphs>19</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4.3    Razonamiento verbal: </vt:lpstr>
      <vt:lpstr>Presentación de PowerPoint</vt:lpstr>
      <vt:lpstr>Presentación de PowerPoint</vt:lpstr>
      <vt:lpstr>Presentación de PowerPoint</vt:lpstr>
      <vt:lpstr>Presentación de PowerPoint</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4.3    Razonamiento verbal: </dc:title>
  <dc:creator>admonprepa@outlook.com</dc:creator>
  <cp:lastModifiedBy>admonprepa@outlook.com</cp:lastModifiedBy>
  <cp:revision>1</cp:revision>
  <dcterms:created xsi:type="dcterms:W3CDTF">2018-02-09T21:31:31Z</dcterms:created>
  <dcterms:modified xsi:type="dcterms:W3CDTF">2018-02-09T21:31:59Z</dcterms:modified>
</cp:coreProperties>
</file>