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4" r:id="rId5"/>
    <p:sldId id="269" r:id="rId6"/>
    <p:sldId id="265" r:id="rId7"/>
    <p:sldId id="266"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840AB11-D1EF-468C-9C4B-658956DCD58E}" type="datetimeFigureOut">
              <a:rPr lang="es-MX" smtClean="0"/>
              <a:t>22/01/2018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840AB11-D1EF-468C-9C4B-658956DCD58E}" type="datetimeFigureOut">
              <a:rPr lang="es-MX" smtClean="0"/>
              <a:t>22/01/2018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840AB11-D1EF-468C-9C4B-658956DCD58E}" type="datetimeFigureOut">
              <a:rPr lang="es-MX" smtClean="0"/>
              <a:t>22/01/2018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840AB11-D1EF-468C-9C4B-658956DCD58E}" type="datetimeFigureOut">
              <a:rPr lang="es-MX" smtClean="0"/>
              <a:t>22/01/2018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840AB11-D1EF-468C-9C4B-658956DCD58E}" type="datetimeFigureOut">
              <a:rPr lang="es-MX" smtClean="0"/>
              <a:t>22/01/2018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840AB11-D1EF-468C-9C4B-658956DCD58E}" type="datetimeFigureOut">
              <a:rPr lang="es-MX" smtClean="0"/>
              <a:t>22/01/2018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5840AB11-D1EF-468C-9C4B-658956DCD58E}" type="datetimeFigureOut">
              <a:rPr lang="es-MX" smtClean="0"/>
              <a:t>22/01/2018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5840AB11-D1EF-468C-9C4B-658956DCD58E}" type="datetimeFigureOut">
              <a:rPr lang="es-MX" smtClean="0"/>
              <a:t>22/01/2018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0AB11-D1EF-468C-9C4B-658956DCD58E}" type="datetimeFigureOut">
              <a:rPr lang="es-MX" smtClean="0"/>
              <a:t>22/01/2018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840AB11-D1EF-468C-9C4B-658956DCD58E}" type="datetimeFigureOut">
              <a:rPr lang="es-MX" smtClean="0"/>
              <a:t>22/01/2018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3AC6441-91EB-4697-BFBB-BBEB6CF3E60D}" type="slidenum">
              <a:rPr lang="es-MX" smtClean="0"/>
              <a:t>‹Nº›</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840AB11-D1EF-468C-9C4B-658956DCD58E}" type="datetimeFigureOut">
              <a:rPr lang="es-MX" smtClean="0"/>
              <a:t>22/01/2018</a:t>
            </a:fld>
            <a:endParaRPr lang="es-MX"/>
          </a:p>
        </p:txBody>
      </p:sp>
      <p:sp>
        <p:nvSpPr>
          <p:cNvPr id="9" name="Slide Number Placeholder 8"/>
          <p:cNvSpPr>
            <a:spLocks noGrp="1"/>
          </p:cNvSpPr>
          <p:nvPr>
            <p:ph type="sldNum" sz="quarter" idx="11"/>
          </p:nvPr>
        </p:nvSpPr>
        <p:spPr/>
        <p:txBody>
          <a:bodyPr/>
          <a:lstStyle/>
          <a:p>
            <a:fld id="{43AC6441-91EB-4697-BFBB-BBEB6CF3E60D}" type="slidenum">
              <a:rPr lang="es-MX" smtClean="0"/>
              <a:t>‹Nº›</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3AC6441-91EB-4697-BFBB-BBEB6CF3E60D}" type="slidenum">
              <a:rPr lang="es-MX" smtClean="0"/>
              <a:t>‹Nº›</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840AB11-D1EF-468C-9C4B-658956DCD58E}" type="datetimeFigureOut">
              <a:rPr lang="es-MX" smtClean="0"/>
              <a:t>22/01/2018</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C8PiTSfASEY"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uMSnfsUlvn4"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7504" y="1340768"/>
            <a:ext cx="8397138" cy="2016224"/>
          </a:xfrm>
        </p:spPr>
        <p:txBody>
          <a:bodyPr/>
          <a:lstStyle/>
          <a:p>
            <a:pPr algn="ctr"/>
            <a:r>
              <a:rPr lang="es-MX" sz="4800" dirty="0" smtClean="0"/>
              <a:t>Unidad 4 . Los procesos de cambio económico en la sociedad mexicana </a:t>
            </a:r>
            <a:endParaRPr lang="es-MX" sz="4800" dirty="0"/>
          </a:p>
        </p:txBody>
      </p:sp>
      <p:pic>
        <p:nvPicPr>
          <p:cNvPr id="4" name="3 Imagen"/>
          <p:cNvPicPr/>
          <p:nvPr/>
        </p:nvPicPr>
        <p:blipFill>
          <a:blip r:embed="rId2" cstate="print">
            <a:extLst>
              <a:ext uri="{28A0092B-C50C-407E-A947-70E740481C1C}">
                <a14:useLocalDpi xmlns:a14="http://schemas.microsoft.com/office/drawing/2010/main" val="0"/>
              </a:ext>
            </a:extLst>
          </a:blip>
          <a:stretch>
            <a:fillRect/>
          </a:stretch>
        </p:blipFill>
        <p:spPr>
          <a:xfrm>
            <a:off x="3143226" y="3861048"/>
            <a:ext cx="2520280" cy="2636912"/>
          </a:xfrm>
          <a:prstGeom prst="rect">
            <a:avLst/>
          </a:prstGeom>
        </p:spPr>
      </p:pic>
    </p:spTree>
    <p:extLst>
      <p:ext uri="{BB962C8B-B14F-4D97-AF65-F5344CB8AC3E}">
        <p14:creationId xmlns:p14="http://schemas.microsoft.com/office/powerpoint/2010/main" val="2792529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32656"/>
            <a:ext cx="6589240" cy="1143000"/>
          </a:xfrm>
        </p:spPr>
        <p:txBody>
          <a:bodyPr/>
          <a:lstStyle/>
          <a:p>
            <a:pPr algn="ctr"/>
            <a:r>
              <a:rPr lang="es-MX" dirty="0" smtClean="0"/>
              <a:t>Sector Económico Terciario</a:t>
            </a:r>
            <a:endParaRPr lang="es-MX" dirty="0"/>
          </a:p>
        </p:txBody>
      </p:sp>
      <p:pic>
        <p:nvPicPr>
          <p:cNvPr id="4" name="3 Imagen"/>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116632"/>
            <a:ext cx="1115616" cy="1052736"/>
          </a:xfrm>
          <a:prstGeom prst="rect">
            <a:avLst/>
          </a:prstGeom>
        </p:spPr>
      </p:pic>
      <p:pic>
        <p:nvPicPr>
          <p:cNvPr id="5" name="C8PiTSfASEY"/>
          <p:cNvPicPr>
            <a:picLocks noRot="1" noChangeAspect="1"/>
          </p:cNvPicPr>
          <p:nvPr>
            <a:videoFile r:link="rId1"/>
          </p:nvPr>
        </p:nvPicPr>
        <p:blipFill>
          <a:blip r:embed="rId4"/>
          <a:stretch>
            <a:fillRect/>
          </a:stretch>
        </p:blipFill>
        <p:spPr>
          <a:xfrm>
            <a:off x="899592" y="2118895"/>
            <a:ext cx="7022526" cy="3950171"/>
          </a:xfrm>
          <a:prstGeom prst="rect">
            <a:avLst/>
          </a:prstGeom>
        </p:spPr>
      </p:pic>
    </p:spTree>
    <p:extLst>
      <p:ext uri="{BB962C8B-B14F-4D97-AF65-F5344CB8AC3E}">
        <p14:creationId xmlns:p14="http://schemas.microsoft.com/office/powerpoint/2010/main" val="2818679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32656"/>
            <a:ext cx="6589240" cy="1143000"/>
          </a:xfrm>
        </p:spPr>
        <p:txBody>
          <a:bodyPr/>
          <a:lstStyle/>
          <a:p>
            <a:pPr algn="ctr"/>
            <a:r>
              <a:rPr lang="es-MX" dirty="0" smtClean="0"/>
              <a:t>Economía Informal</a:t>
            </a:r>
            <a:endParaRPr lang="es-MX" dirty="0"/>
          </a:p>
        </p:txBody>
      </p:sp>
      <p:pic>
        <p:nvPicPr>
          <p:cNvPr id="4" name="3 Imagen"/>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116632"/>
            <a:ext cx="1115616" cy="1052736"/>
          </a:xfrm>
          <a:prstGeom prst="rect">
            <a:avLst/>
          </a:prstGeom>
        </p:spPr>
      </p:pic>
      <p:pic>
        <p:nvPicPr>
          <p:cNvPr id="5" name="uMSnfsUlvn4"/>
          <p:cNvPicPr>
            <a:picLocks noRot="1" noChangeAspect="1"/>
          </p:cNvPicPr>
          <p:nvPr>
            <a:videoFile r:link="rId1"/>
          </p:nvPr>
        </p:nvPicPr>
        <p:blipFill>
          <a:blip r:embed="rId4"/>
          <a:stretch>
            <a:fillRect/>
          </a:stretch>
        </p:blipFill>
        <p:spPr>
          <a:xfrm>
            <a:off x="827584" y="1916831"/>
            <a:ext cx="7056784" cy="3969441"/>
          </a:xfrm>
          <a:prstGeom prst="rect">
            <a:avLst/>
          </a:prstGeom>
        </p:spPr>
      </p:pic>
    </p:spTree>
    <p:extLst>
      <p:ext uri="{BB962C8B-B14F-4D97-AF65-F5344CB8AC3E}">
        <p14:creationId xmlns:p14="http://schemas.microsoft.com/office/powerpoint/2010/main" val="3314874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32656"/>
            <a:ext cx="6589240" cy="1143000"/>
          </a:xfrm>
        </p:spPr>
        <p:txBody>
          <a:bodyPr/>
          <a:lstStyle/>
          <a:p>
            <a:pPr algn="ctr"/>
            <a:r>
              <a:rPr lang="es-MX" dirty="0" smtClean="0"/>
              <a:t>Normas de Competencia Laboral </a:t>
            </a:r>
            <a:endParaRPr lang="es-MX" dirty="0"/>
          </a:p>
        </p:txBody>
      </p:sp>
      <p:pic>
        <p:nvPicPr>
          <p:cNvPr id="4" name="3 Imagen"/>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116632"/>
            <a:ext cx="1115616" cy="1052736"/>
          </a:xfrm>
          <a:prstGeom prst="rect">
            <a:avLst/>
          </a:prstGeom>
        </p:spPr>
      </p:pic>
      <p:sp>
        <p:nvSpPr>
          <p:cNvPr id="6" name="2 Marcador de contenido"/>
          <p:cNvSpPr txBox="1">
            <a:spLocks/>
          </p:cNvSpPr>
          <p:nvPr/>
        </p:nvSpPr>
        <p:spPr>
          <a:xfrm>
            <a:off x="539552" y="1844824"/>
            <a:ext cx="7416824" cy="468052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None/>
            </a:pPr>
            <a:r>
              <a:rPr lang="es-MX" sz="1600" dirty="0"/>
              <a:t> </a:t>
            </a:r>
          </a:p>
          <a:p>
            <a:pPr marL="114300" indent="0" algn="just">
              <a:buNone/>
            </a:pPr>
            <a:r>
              <a:rPr lang="es-MX" sz="1600" dirty="0"/>
              <a:t>Para las </a:t>
            </a:r>
            <a:r>
              <a:rPr lang="es-MX" sz="1600" i="1" dirty="0"/>
              <a:t>empresas</a:t>
            </a:r>
            <a:r>
              <a:rPr lang="es-MX" sz="1600" dirty="0"/>
              <a:t> significa aumentar la confiabilidad de los clientes hacia la empresa, al tener trabajadores certificados en su competencia laboral. También brinda la posibilidad de optimizar los procesos de gestión humana, la adopción de este modelo además garantiza la efectividad de las acciones de capacitación; y permite desarrollar coherentemente los sistemas de Gestión de la Calidad.</a:t>
            </a:r>
          </a:p>
          <a:p>
            <a:pPr marL="0" indent="0" algn="just">
              <a:buFont typeface="Arial" pitchFamily="34" charset="0"/>
              <a:buNone/>
            </a:pPr>
            <a:endParaRPr lang="es-MX" sz="1600" dirty="0" smtClean="0"/>
          </a:p>
          <a:p>
            <a:pPr marL="0" indent="0" algn="just">
              <a:buFont typeface="Arial" pitchFamily="34" charset="0"/>
              <a:buNone/>
            </a:pPr>
            <a:endParaRPr lang="es-MX" sz="2000" dirty="0" smtClean="0"/>
          </a:p>
          <a:p>
            <a:pPr marL="0" indent="0">
              <a:buFont typeface="Arial" pitchFamily="34" charset="0"/>
              <a:buNone/>
            </a:pPr>
            <a:endParaRPr lang="es-MX" sz="2000" dirty="0"/>
          </a:p>
        </p:txBody>
      </p:sp>
      <p:pic>
        <p:nvPicPr>
          <p:cNvPr id="2050" name="Picture 2" descr="Resultado de imagen para normas de competencia labor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789040"/>
            <a:ext cx="3266755" cy="24482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confiabilidad"/>
          <p:cNvPicPr>
            <a:picLocks noChangeAspect="1" noChangeArrowheads="1"/>
          </p:cNvPicPr>
          <p:nvPr/>
        </p:nvPicPr>
        <p:blipFill rotWithShape="1">
          <a:blip r:embed="rId4">
            <a:extLst>
              <a:ext uri="{28A0092B-C50C-407E-A947-70E740481C1C}">
                <a14:useLocalDpi xmlns:a14="http://schemas.microsoft.com/office/drawing/2010/main" val="0"/>
              </a:ext>
            </a:extLst>
          </a:blip>
          <a:srcRect l="19418" r="36099"/>
          <a:stretch/>
        </p:blipFill>
        <p:spPr bwMode="auto">
          <a:xfrm>
            <a:off x="5579578" y="3692516"/>
            <a:ext cx="2355629" cy="2641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325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32656"/>
            <a:ext cx="6589240" cy="1143000"/>
          </a:xfrm>
        </p:spPr>
        <p:txBody>
          <a:bodyPr/>
          <a:lstStyle/>
          <a:p>
            <a:pPr algn="ctr"/>
            <a:r>
              <a:rPr lang="es-MX" dirty="0" smtClean="0"/>
              <a:t>Normas de Competencia Laboral </a:t>
            </a:r>
            <a:endParaRPr lang="es-MX" dirty="0"/>
          </a:p>
        </p:txBody>
      </p:sp>
      <p:pic>
        <p:nvPicPr>
          <p:cNvPr id="4" name="3 Imagen"/>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116632"/>
            <a:ext cx="1115616" cy="1052736"/>
          </a:xfrm>
          <a:prstGeom prst="rect">
            <a:avLst/>
          </a:prstGeom>
        </p:spPr>
      </p:pic>
      <p:sp>
        <p:nvSpPr>
          <p:cNvPr id="6" name="2 Marcador de contenido"/>
          <p:cNvSpPr txBox="1">
            <a:spLocks/>
          </p:cNvSpPr>
          <p:nvPr/>
        </p:nvSpPr>
        <p:spPr>
          <a:xfrm>
            <a:off x="539552" y="1844824"/>
            <a:ext cx="7416824" cy="468052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None/>
            </a:pPr>
            <a:r>
              <a:rPr lang="es-MX" sz="1600" dirty="0"/>
              <a:t>Las normas de competencia laboral son estándares reconocidos por trabajadores y empresarios, que describen los resultados y requisitos de calidad esperada en el desempeño de una función productiva. Describen los conocimientos, las habilidades y destrezas, las actitudes y valores que debe poseer un trabajador competente.</a:t>
            </a:r>
          </a:p>
          <a:p>
            <a:pPr marL="114300" indent="0" algn="just">
              <a:buNone/>
            </a:pPr>
            <a:r>
              <a:rPr lang="es-MX" sz="1600" dirty="0"/>
              <a:t> </a:t>
            </a:r>
          </a:p>
          <a:p>
            <a:pPr marL="114300" indent="0" algn="just">
              <a:buNone/>
            </a:pPr>
            <a:r>
              <a:rPr lang="es-MX" sz="1600" dirty="0"/>
              <a:t>Estas normas permiten al </a:t>
            </a:r>
            <a:r>
              <a:rPr lang="es-MX" sz="1600" i="1" dirty="0"/>
              <a:t>trabajador</a:t>
            </a:r>
            <a:r>
              <a:rPr lang="es-MX" sz="1600" dirty="0"/>
              <a:t> evaluar su desempeño frente a estándares reconocidos nacionalmente y certificar su competencia, obteniendo reconocimiento por parte del estado y del sector productivo de su competencia laboral.</a:t>
            </a:r>
          </a:p>
          <a:p>
            <a:pPr marL="114300" indent="0" algn="just">
              <a:buNone/>
            </a:pPr>
            <a:r>
              <a:rPr lang="es-MX" sz="1600" dirty="0"/>
              <a:t> </a:t>
            </a:r>
          </a:p>
          <a:p>
            <a:pPr marL="0" indent="0" algn="just">
              <a:buFont typeface="Arial" pitchFamily="34" charset="0"/>
              <a:buNone/>
            </a:pPr>
            <a:endParaRPr lang="es-MX" sz="1600" dirty="0" smtClean="0"/>
          </a:p>
          <a:p>
            <a:pPr marL="0" indent="0" algn="just">
              <a:buFont typeface="Arial" pitchFamily="34" charset="0"/>
              <a:buNone/>
            </a:pPr>
            <a:endParaRPr lang="es-MX" sz="2000" dirty="0" smtClean="0"/>
          </a:p>
          <a:p>
            <a:pPr marL="0" indent="0">
              <a:buFont typeface="Arial" pitchFamily="34" charset="0"/>
              <a:buNone/>
            </a:pPr>
            <a:endParaRPr lang="es-MX" sz="2000" dirty="0"/>
          </a:p>
        </p:txBody>
      </p:sp>
      <p:pic>
        <p:nvPicPr>
          <p:cNvPr id="1026" name="Picture 2" descr="Resultado de imagen para normas de competencia labor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185084"/>
            <a:ext cx="3810000" cy="25622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07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32656"/>
            <a:ext cx="6589240" cy="1143000"/>
          </a:xfrm>
        </p:spPr>
        <p:txBody>
          <a:bodyPr/>
          <a:lstStyle/>
          <a:p>
            <a:pPr algn="ctr"/>
            <a:r>
              <a:rPr lang="es-MX" dirty="0" smtClean="0"/>
              <a:t>Comercio Justo</a:t>
            </a:r>
            <a:endParaRPr lang="es-MX" dirty="0"/>
          </a:p>
        </p:txBody>
      </p:sp>
      <p:pic>
        <p:nvPicPr>
          <p:cNvPr id="4" name="3 Imagen"/>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116632"/>
            <a:ext cx="1115616" cy="1052736"/>
          </a:xfrm>
          <a:prstGeom prst="rect">
            <a:avLst/>
          </a:prstGeom>
        </p:spPr>
      </p:pic>
      <p:sp>
        <p:nvSpPr>
          <p:cNvPr id="6" name="2 Marcador de contenido"/>
          <p:cNvSpPr>
            <a:spLocks noGrp="1"/>
          </p:cNvSpPr>
          <p:nvPr>
            <p:ph idx="1"/>
          </p:nvPr>
        </p:nvSpPr>
        <p:spPr>
          <a:xfrm>
            <a:off x="395536" y="1844824"/>
            <a:ext cx="7620000" cy="4800600"/>
          </a:xfrm>
        </p:spPr>
        <p:txBody>
          <a:bodyPr>
            <a:normAutofit/>
          </a:bodyPr>
          <a:lstStyle/>
          <a:p>
            <a:pPr marL="114300" indent="0" algn="just">
              <a:buNone/>
            </a:pPr>
            <a:r>
              <a:rPr lang="es-MX" sz="2000" dirty="0"/>
              <a:t>El Comercio Justo es un sistema comercial solidario y alternativo al convencional que persigue el desarrollo de los pueblos y la lucha contra la pobreza.</a:t>
            </a:r>
          </a:p>
          <a:p>
            <a:pPr marL="0" indent="0" algn="just">
              <a:buNone/>
            </a:pPr>
            <a:endParaRPr lang="es-MX" sz="2000" dirty="0" smtClean="0"/>
          </a:p>
          <a:p>
            <a:pPr marL="0" indent="0">
              <a:buNone/>
            </a:pPr>
            <a:endParaRPr lang="es-MX" sz="2000" dirty="0"/>
          </a:p>
        </p:txBody>
      </p:sp>
      <p:pic>
        <p:nvPicPr>
          <p:cNvPr id="3074" name="Picture 2" descr="Resultado de imagen para pobrez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3573016"/>
            <a:ext cx="3584398" cy="2016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3076" name="Picture 4" descr="http://farm7.staticflickr.com/6036/6223952461_135c16be32_z.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2852935"/>
            <a:ext cx="2808312" cy="374441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325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Resultado de imagen para LOS DIEZ PRINCIPIOS INTERNACIONALES del comercio justo"/>
          <p:cNvPicPr/>
          <p:nvPr/>
        </p:nvPicPr>
        <p:blipFill rotWithShape="1">
          <a:blip r:embed="rId2" cstate="print">
            <a:extLst>
              <a:ext uri="{28A0092B-C50C-407E-A947-70E740481C1C}">
                <a14:useLocalDpi xmlns:a14="http://schemas.microsoft.com/office/drawing/2010/main" val="0"/>
              </a:ext>
            </a:extLst>
          </a:blip>
          <a:srcRect t="14033"/>
          <a:stretch/>
        </p:blipFill>
        <p:spPr bwMode="auto">
          <a:xfrm>
            <a:off x="606446" y="1196752"/>
            <a:ext cx="7704856" cy="5184576"/>
          </a:xfrm>
          <a:prstGeom prst="rect">
            <a:avLst/>
          </a:prstGeom>
          <a:noFill/>
          <a:ln>
            <a:noFill/>
          </a:ln>
          <a:extLst>
            <a:ext uri="{53640926-AAD7-44D8-BBD7-CCE9431645EC}">
              <a14:shadowObscured xmlns:a14="http://schemas.microsoft.com/office/drawing/2010/main"/>
            </a:ext>
          </a:extLst>
        </p:spPr>
      </p:pic>
      <p:sp>
        <p:nvSpPr>
          <p:cNvPr id="5" name="4 Rectángulo"/>
          <p:cNvSpPr/>
          <p:nvPr/>
        </p:nvSpPr>
        <p:spPr>
          <a:xfrm>
            <a:off x="606446" y="385129"/>
            <a:ext cx="7416824" cy="646331"/>
          </a:xfrm>
          <a:prstGeom prst="rect">
            <a:avLst/>
          </a:prstGeom>
        </p:spPr>
        <p:txBody>
          <a:bodyPr wrap="square">
            <a:spAutoFit/>
          </a:bodyPr>
          <a:lstStyle/>
          <a:p>
            <a:pPr marL="114300" indent="0" algn="just">
              <a:buNone/>
            </a:pPr>
            <a:r>
              <a:rPr lang="es-MX" dirty="0"/>
              <a:t>La Organización Mundial del Comercio Justo establece 10 criterios que deben ser cumplidos por las organizaciones que trabajan en Comercio Justo:</a:t>
            </a:r>
          </a:p>
        </p:txBody>
      </p:sp>
      <p:sp>
        <p:nvSpPr>
          <p:cNvPr id="6" name="5 Rectángulo"/>
          <p:cNvSpPr/>
          <p:nvPr/>
        </p:nvSpPr>
        <p:spPr>
          <a:xfrm>
            <a:off x="5202770" y="6498141"/>
            <a:ext cx="3129639" cy="276999"/>
          </a:xfrm>
          <a:prstGeom prst="rect">
            <a:avLst/>
          </a:prstGeom>
        </p:spPr>
        <p:txBody>
          <a:bodyPr wrap="none">
            <a:spAutoFit/>
          </a:bodyPr>
          <a:lstStyle/>
          <a:p>
            <a:r>
              <a:rPr lang="es-MX" sz="1200" dirty="0" smtClean="0"/>
              <a:t>*Fuente consultada en www.comerciojusto.org</a:t>
            </a:r>
            <a:endParaRPr lang="es-MX" sz="1200" dirty="0"/>
          </a:p>
        </p:txBody>
      </p:sp>
    </p:spTree>
    <p:extLst>
      <p:ext uri="{BB962C8B-B14F-4D97-AF65-F5344CB8AC3E}">
        <p14:creationId xmlns:p14="http://schemas.microsoft.com/office/powerpoint/2010/main" val="8838463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640</TotalTime>
  <Words>164</Words>
  <Application>Microsoft Office PowerPoint</Application>
  <PresentationFormat>Presentación en pantalla (4:3)</PresentationFormat>
  <Paragraphs>17</Paragraphs>
  <Slides>7</Slides>
  <Notes>0</Notes>
  <HiddenSlides>0</HiddenSlides>
  <MMClips>2</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Adyacencia</vt:lpstr>
      <vt:lpstr>Unidad 4 . Los procesos de cambio económico en la sociedad mexicana </vt:lpstr>
      <vt:lpstr>Sector Económico Terciario</vt:lpstr>
      <vt:lpstr>Economía Informal</vt:lpstr>
      <vt:lpstr>Normas de Competencia Laboral </vt:lpstr>
      <vt:lpstr>Normas de Competencia Laboral </vt:lpstr>
      <vt:lpstr>Comercio Justo</vt:lpstr>
      <vt:lpstr>Presentación de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Samanta Cabañas</dc:creator>
  <cp:lastModifiedBy>Samanta Cabañas</cp:lastModifiedBy>
  <cp:revision>44</cp:revision>
  <dcterms:created xsi:type="dcterms:W3CDTF">2017-12-01T18:50:26Z</dcterms:created>
  <dcterms:modified xsi:type="dcterms:W3CDTF">2018-01-23T05:42:52Z</dcterms:modified>
</cp:coreProperties>
</file>