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71" r:id="rId5"/>
    <p:sldId id="274" r:id="rId6"/>
    <p:sldId id="272" r:id="rId7"/>
    <p:sldId id="264" r:id="rId8"/>
    <p:sldId id="269" r:id="rId9"/>
    <p:sldId id="270" r:id="rId10"/>
    <p:sldId id="273" r:id="rId11"/>
    <p:sldId id="268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94660"/>
  </p:normalViewPr>
  <p:slideViewPr>
    <p:cSldViewPr>
      <p:cViewPr varScale="1">
        <p:scale>
          <a:sx n="69" d="100"/>
          <a:sy n="69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40AB11-D1EF-468C-9C4B-658956DCD58E}" type="datetimeFigureOut">
              <a:rPr lang="es-MX" smtClean="0"/>
              <a:t>03/01/2018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LeUs_8o-Xd8" TargetMode="External"/><Relationship Id="rId1" Type="http://schemas.openxmlformats.org/officeDocument/2006/relationships/video" Target="https://www.youtube.com/embed/qMuQGc6xLf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-LdXgELEFA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7992888" cy="2016224"/>
          </a:xfrm>
        </p:spPr>
        <p:txBody>
          <a:bodyPr/>
          <a:lstStyle/>
          <a:p>
            <a:pPr algn="ctr"/>
            <a:r>
              <a:rPr lang="es-MX" sz="5400" dirty="0" smtClean="0"/>
              <a:t>Unidad 1 . Derecho Civil, Familiar y Normas del Derecho Mercantil</a:t>
            </a:r>
            <a:endParaRPr lang="es-MX" sz="54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29000"/>
            <a:ext cx="252028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47598"/>
              </p:ext>
            </p:extLst>
          </p:nvPr>
        </p:nvGraphicFramePr>
        <p:xfrm>
          <a:off x="251520" y="260648"/>
          <a:ext cx="7992888" cy="635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599466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Sociedades</a:t>
                      </a:r>
                      <a:r>
                        <a:rPr lang="es-MX" sz="1600" baseline="0" dirty="0" smtClean="0"/>
                        <a:t> Mercantiles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Características</a:t>
                      </a:r>
                      <a:endParaRPr lang="es-MX" sz="1600" dirty="0"/>
                    </a:p>
                  </a:txBody>
                  <a:tcPr/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I.- Sociedad en Nombre Colectivo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Los socios responden de modo subsidiario, solidario e ilimitado ante las obligaciones sociales. Las cláusulas del contrato de este tipo de sociedad que supriman la responsabilidad ilimitada y solidaria de los socios no producirán efectos legales con terceros; pero los socios pueden estipular que la responsabilidad de alguno o algunos de ellos se limite a una porción o cuota determinada.</a:t>
                      </a:r>
                      <a:endParaRPr lang="es-MX" sz="1100" dirty="0"/>
                    </a:p>
                  </a:txBody>
                  <a:tcPr anchor="ctr"/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II.- Sociedad en Comandita Simple (S. en C.)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En la Sociedad en Comandita se tienen dos tipos de socios: los comanditados y los comanditarios. Los comanditados tienen una responsabilidad solidaria, subsidiaria e ilimitada; mientras que la responsabilidad de los comanditarios se determina por sus aportaciones, salvo que hayan tomado parte en alguna operación o administre, de manera habitual, los negocios de la sociedad.</a:t>
                      </a:r>
                      <a:endParaRPr lang="es-MX" sz="1100" dirty="0"/>
                    </a:p>
                  </a:txBody>
                  <a:tcPr anchor="ctr"/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III.- Sociedad en Comandita por Acciones (S. en C. por A.)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Al igual que la S. en C., esta sociedad tiene dos tipos de socios: los comanditados y los comanditarios.  El socio comanditario quedará obligado solidariamente para con los terceros por todas las obligaciones de la sociedad en que haya tomado parte o en las que no haya tenido parte, pero en algún momento administró los negocios de la sociedad.</a:t>
                      </a:r>
                      <a:r>
                        <a:rPr lang="es-MX" sz="1100" baseline="0" dirty="0" smtClean="0"/>
                        <a:t> </a:t>
                      </a:r>
                      <a:r>
                        <a:rPr lang="es-MX" sz="1100" dirty="0" smtClean="0"/>
                        <a:t>La sociedad en comandita por acciones se regirá por las reglas relativas a la sociedad anónima, y se establece que el capital social estará dividido en acciones y no podrán cederse sin el consentimiento de la totalidad de los comanditados y el de las dos terceras partes de los comanditarios.</a:t>
                      </a:r>
                    </a:p>
                  </a:txBody>
                  <a:tcPr anchor="ctr"/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IV.- Sociedad de Responsabilidad Limitada (S. de R.L.)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Las partes sociales en este tipo de sociedad son indivisibles y no pueden estar representadas por títulos negociables. Los socios pueden ser o elegir administradores, y su responsabilidad se define por el monto de su parte social. Si algún socio tiene el poder de administrar, responde ilimitadamente de las deudas sociales; mientras que otro, sin funciones de administrador, sólo es responsable por su contribución.</a:t>
                      </a:r>
                      <a:endParaRPr lang="es-MX" sz="1100" dirty="0"/>
                    </a:p>
                  </a:txBody>
                  <a:tcPr anchor="ctr"/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V.- Sociedad Anónima (S.A.)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Este tipo de sociedad se caracteriza porque su capital está representado por acciones nominativas; sus socios están obligados al monto de sus acciones, ya sea en efectivo o en especie; y los administradores tienen responsabilidad ilimitada.</a:t>
                      </a:r>
                      <a:endParaRPr lang="es-MX" sz="1100" dirty="0"/>
                    </a:p>
                  </a:txBody>
                  <a:tcPr anchor="ctr"/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VI.- Sociedad Cooperativa (S.C.)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La Sociedad Cooperativa ofrece rendimientos por trabajo o por consumo, y todos los socios pertenecen a la clase trabajadora. La responsabilidad puede ser limitada (hasta por el monto de su aportación) o suplementada (por la que los socios responden hasta la cantidad determinada en el acta constitutiva).</a:t>
                      </a:r>
                      <a:endParaRPr lang="es-MX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 smtClean="0"/>
              <a:t>Ortiz, M. A. (</a:t>
            </a:r>
            <a:r>
              <a:rPr lang="es-MX" sz="2000" dirty="0"/>
              <a:t>2006). </a:t>
            </a:r>
            <a:r>
              <a:rPr lang="es-MX" sz="2000" i="1" dirty="0"/>
              <a:t>Acercamiento al Derecho</a:t>
            </a:r>
            <a:r>
              <a:rPr lang="es-MX" sz="2000" dirty="0"/>
              <a:t>. México: Grupo Patria Cultural</a:t>
            </a:r>
            <a:r>
              <a:rPr lang="es-MX" sz="2000" dirty="0" smtClean="0"/>
              <a:t>.</a:t>
            </a:r>
          </a:p>
          <a:p>
            <a:r>
              <a:rPr lang="es-MX" sz="2000" dirty="0" smtClean="0"/>
              <a:t>Sociedades Mercantiles en México, julio del 2015. </a:t>
            </a:r>
            <a:r>
              <a:rPr lang="es-MX" sz="2000" dirty="0"/>
              <a:t>Recuperado de: </a:t>
            </a:r>
            <a:r>
              <a:rPr lang="es-MX" sz="2000" dirty="0" smtClean="0"/>
              <a:t>www.yosoypyme.net.</a:t>
            </a:r>
          </a:p>
        </p:txBody>
      </p:sp>
    </p:spTree>
    <p:extLst>
      <p:ext uri="{BB962C8B-B14F-4D97-AF65-F5344CB8AC3E}">
        <p14:creationId xmlns:p14="http://schemas.microsoft.com/office/powerpoint/2010/main" val="13684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18100"/>
            <a:ext cx="7620000" cy="1143000"/>
          </a:xfrm>
        </p:spPr>
        <p:txBody>
          <a:bodyPr/>
          <a:lstStyle/>
          <a:p>
            <a:r>
              <a:rPr lang="es-MX" dirty="0" smtClean="0"/>
              <a:t>Derecho Civil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7117" y="1340768"/>
            <a:ext cx="7560840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000" dirty="0" smtClean="0"/>
              <a:t>También conocido como Derecho Común, se encarga de regir la conducta del individuo en su carácter de persona, como titular de un patrimonio y como elemento perteneciente a un grupo social, la familia. </a:t>
            </a:r>
            <a:endParaRPr lang="es-MX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000" dirty="0" smtClean="0"/>
              <a:t>Las normas o leyes que se refieren al Derecho civil son el Código Civil, ya sea para la Ciudad de México o los demás estados de la República. </a:t>
            </a: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1026" name="Picture 2" descr="http://www.tnriogallegos.com/galeria/CIVILcod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" t="9810" r="4454" b="11294"/>
          <a:stretch/>
        </p:blipFill>
        <p:spPr bwMode="auto">
          <a:xfrm>
            <a:off x="2411760" y="4365104"/>
            <a:ext cx="3691555" cy="2159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136073"/>
            <a:ext cx="6529536" cy="894730"/>
          </a:xfrm>
        </p:spPr>
        <p:txBody>
          <a:bodyPr/>
          <a:lstStyle/>
          <a:p>
            <a:r>
              <a:rPr lang="es-MX" dirty="0" smtClean="0"/>
              <a:t>Derecho Familiar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5026" y="1412776"/>
            <a:ext cx="756084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000" dirty="0" smtClean="0"/>
              <a:t>Es el Derecho que emana del Derecho Civil, y se refiere a todo lo concerniente al núcleo básico de la sociedad, el cual comprende los siguientes aspectos:</a:t>
            </a:r>
          </a:p>
          <a:p>
            <a:pPr marL="114300" indent="0" algn="just">
              <a:buNone/>
            </a:pPr>
            <a:endParaRPr lang="es-MX" sz="1000" dirty="0" smtClean="0"/>
          </a:p>
          <a:p>
            <a:pPr algn="just"/>
            <a:r>
              <a:rPr lang="es-MX" sz="2000" dirty="0" smtClean="0"/>
              <a:t>Atributos de la persona: Nombre, domicilio, edad, capacidad, nacionalidad y patrimonio.</a:t>
            </a:r>
          </a:p>
          <a:p>
            <a:pPr algn="just"/>
            <a:r>
              <a:rPr lang="es-MX" sz="2000" dirty="0" smtClean="0"/>
              <a:t>Estado civil: Matrimonio y divorcio.</a:t>
            </a:r>
          </a:p>
          <a:p>
            <a:pPr algn="just"/>
            <a:r>
              <a:rPr lang="es-MX" sz="2000" dirty="0" smtClean="0"/>
              <a:t>La sucesión testamentaria. </a:t>
            </a: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3074" name="Picture 2" descr="Resultado de imagen para derecho famili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68" y="4151845"/>
            <a:ext cx="3744416" cy="24800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136073"/>
            <a:ext cx="6529536" cy="894730"/>
          </a:xfrm>
        </p:spPr>
        <p:txBody>
          <a:bodyPr/>
          <a:lstStyle/>
          <a:p>
            <a:r>
              <a:rPr lang="es-MX" dirty="0" smtClean="0"/>
              <a:t>Tipos de Persona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0074" y="1340768"/>
            <a:ext cx="7842931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000" dirty="0" smtClean="0"/>
              <a:t>En términos del Código Civil, se le conoce como persona jurídica, que es un atributo de los individuos de ser susceptibles de tener derechos y obligaciones, para lo cual se requiere capacidad. Dicha capacidad es de goce y de ejercicio; es decir, cualquier persona en pleno uso de sus facultades mentales y que goza de la mayoría de edad (18 años en nuestro país). </a:t>
            </a:r>
          </a:p>
          <a:p>
            <a:pPr marL="114300" indent="0" algn="just">
              <a:buNone/>
            </a:pPr>
            <a:endParaRPr lang="es-MX" sz="9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000" dirty="0" smtClean="0">
                <a:solidFill>
                  <a:srgbClr val="002060"/>
                </a:solidFill>
              </a:rPr>
              <a:t>Persona física: </a:t>
            </a:r>
            <a:r>
              <a:rPr lang="es-MX" sz="2000" dirty="0" smtClean="0"/>
              <a:t>Hace referencia a un sujeto individual.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000" dirty="0" smtClean="0">
                <a:solidFill>
                  <a:srgbClr val="002060"/>
                </a:solidFill>
              </a:rPr>
              <a:t>Persona moral: </a:t>
            </a:r>
            <a:r>
              <a:rPr lang="es-MX" sz="2000" dirty="0" smtClean="0"/>
              <a:t>Se refiere a las sociedades o entes colectivos, o al conjunto de individuos. </a:t>
            </a: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2050" name="Picture 2" descr="https://www.factura-e.mx/blog/wp-content/uploads/2015/03/Raz%c3%b3n-Soc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18100"/>
            <a:ext cx="5855044" cy="233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116632"/>
            <a:ext cx="6984776" cy="1143000"/>
          </a:xfrm>
        </p:spPr>
        <p:txBody>
          <a:bodyPr/>
          <a:lstStyle/>
          <a:p>
            <a:r>
              <a:rPr lang="es-MX" dirty="0" smtClean="0"/>
              <a:t>Clasificación de los bienes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 smtClean="0"/>
              <a:t>Los bienes, corresponden </a:t>
            </a:r>
            <a:r>
              <a:rPr lang="es-MX" sz="1800" dirty="0"/>
              <a:t>a objetos </a:t>
            </a:r>
            <a:r>
              <a:rPr lang="es-MX" sz="1800" dirty="0" smtClean="0"/>
              <a:t>abstractos </a:t>
            </a:r>
            <a:r>
              <a:rPr lang="es-MX" sz="1800" dirty="0"/>
              <a:t>o </a:t>
            </a:r>
            <a:r>
              <a:rPr lang="es-MX" sz="1800" dirty="0" smtClean="0"/>
              <a:t>materiales, </a:t>
            </a:r>
            <a:r>
              <a:rPr lang="es-MX" sz="1800" dirty="0"/>
              <a:t>sobre los cuales recae el derecho de la </a:t>
            </a:r>
            <a:r>
              <a:rPr lang="es-MX" sz="1800" dirty="0" smtClean="0"/>
              <a:t>propiedad y </a:t>
            </a:r>
            <a:r>
              <a:rPr lang="es-MX" sz="1800" dirty="0"/>
              <a:t>sus demás derechos accesorios</a:t>
            </a:r>
            <a:r>
              <a:rPr lang="es-MX" sz="1800" dirty="0" smtClean="0"/>
              <a:t>. La clasificación general de los bienes civiles se divide en: </a:t>
            </a:r>
          </a:p>
          <a:p>
            <a:pPr marL="0" indent="0" algn="just">
              <a:buNone/>
            </a:pPr>
            <a:endParaRPr lang="es-MX" sz="1100" dirty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 smtClean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5" name="AutoShape 2" descr="Resultado de imagen para actos de comerc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5" descr="Resultado de imagen para comerc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7" descr="Resultado de imagen para comerc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9" descr="Resultado de imagen para comerc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1" descr="Resultado de imagen para comerci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13" descr="Resultado de imagen para comerci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2" name="Picture 2" descr="Resultado de imagen para ca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08920"/>
            <a:ext cx="2267144" cy="1512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447318" y="2708920"/>
            <a:ext cx="4572000" cy="35855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dirty="0"/>
              <a:t>Los inmuebles: aquellos que les resulta imposible la movilización de su lugar de encuentro, es decir, estos se encuentran adheridos a la superficie. Por ejemplo, las casas y edificios.</a:t>
            </a:r>
          </a:p>
          <a:p>
            <a:pPr algn="just"/>
            <a:endParaRPr lang="es-MX" sz="11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dirty="0"/>
              <a:t>Los muebles: aquellos que su propia condición permite la traslación de los mismos, es decir, toda cosa o derecho que pueda ser movilizado por el territorio de la respectiva Nación y todo derecho que pueda ser transferido. Por ejemplo, los vehículos. </a:t>
            </a:r>
            <a:endParaRPr lang="es-MX" dirty="0"/>
          </a:p>
        </p:txBody>
      </p:sp>
      <p:sp>
        <p:nvSpPr>
          <p:cNvPr id="12" name="AutoShape 4" descr="Resultado de imagen para coch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3" name="AutoShape 6" descr="Resultado de imagen para coch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32" y="4653136"/>
            <a:ext cx="2326811" cy="13533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07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725144" cy="1143000"/>
          </a:xfrm>
        </p:spPr>
        <p:txBody>
          <a:bodyPr/>
          <a:lstStyle/>
          <a:p>
            <a:pPr algn="ctr"/>
            <a:r>
              <a:rPr lang="es-MX" dirty="0" smtClean="0"/>
              <a:t>Obligaciones Civiles y Contratos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6" name="qMuQGc6xLfM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95536" y="1988840"/>
            <a:ext cx="3672408" cy="2808312"/>
          </a:xfrm>
          <a:prstGeom prst="rect">
            <a:avLst/>
          </a:prstGeom>
        </p:spPr>
      </p:pic>
      <p:pic>
        <p:nvPicPr>
          <p:cNvPr id="7" name="LeUs_8o-Xd8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355976" y="3542146"/>
            <a:ext cx="3877481" cy="2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116632"/>
            <a:ext cx="6984776" cy="1143000"/>
          </a:xfrm>
        </p:spPr>
        <p:txBody>
          <a:bodyPr/>
          <a:lstStyle/>
          <a:p>
            <a:r>
              <a:rPr lang="es-MX" dirty="0" smtClean="0"/>
              <a:t>Derecho Mercantil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 smtClean="0"/>
              <a:t>Es una rama del Derecho privado interno, que se encarga de regular los actos de comercio y lo relativo a los comerciantes. Ésta disciplina comprende dos grandes apartados:</a:t>
            </a:r>
          </a:p>
          <a:p>
            <a:pPr marL="0" indent="0" algn="just">
              <a:buNone/>
            </a:pPr>
            <a:endParaRPr lang="es-MX" sz="11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800" dirty="0" smtClean="0"/>
              <a:t>Actos de </a:t>
            </a:r>
            <a:r>
              <a:rPr lang="es-MX" sz="1800" dirty="0" smtClean="0"/>
              <a:t>comercio: las operaciones de bancos, las empresas de espectáculos públicos, librerías y empresas editoriales, empresas de transportes de personas o cosas, empresas de turismo, empresas de abastecimientos y suministros, empresas de construcciones,  contratos de seguros, compras y ventas de inmuebles , etc. </a:t>
            </a:r>
          </a:p>
          <a:p>
            <a:pPr marL="0" indent="0" algn="just">
              <a:buNone/>
            </a:pPr>
            <a:endParaRPr lang="es-MX" sz="105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800" dirty="0" smtClean="0"/>
              <a:t>Comerciantes: Son las personas físicas o morales que teniendo capacidad legal para ejercer el comercio, hacen de él su ocupación ordinaria. </a:t>
            </a:r>
            <a:endParaRPr lang="es-MX" sz="1800" dirty="0" smtClean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 smtClean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5" name="AutoShape 2" descr="Resultado de imagen para actos de comerc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65785"/>
            <a:ext cx="1800200" cy="137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Resultado de imagen para comerc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7" descr="Resultado de imagen para comerc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9" descr="Resultado de imagen para comerc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1" descr="Resultado de imagen para comerci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13" descr="Resultado de imagen para comerci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111" name="Picture 15" descr="Resultado de imagen para comer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4"/>
          <a:stretch/>
        </p:blipFill>
        <p:spPr bwMode="auto">
          <a:xfrm>
            <a:off x="4932040" y="5042714"/>
            <a:ext cx="2016224" cy="16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6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116632"/>
            <a:ext cx="5593432" cy="1143000"/>
          </a:xfrm>
        </p:spPr>
        <p:txBody>
          <a:bodyPr/>
          <a:lstStyle/>
          <a:p>
            <a:r>
              <a:rPr lang="es-MX" dirty="0" smtClean="0"/>
              <a:t>Títulos de crédito</a:t>
            </a:r>
            <a:endParaRPr lang="es-MX" dirty="0"/>
          </a:p>
        </p:txBody>
      </p:sp>
      <p:pic>
        <p:nvPicPr>
          <p:cNvPr id="4" name="U-LdXgELEF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1420" y="1887163"/>
            <a:ext cx="7296811" cy="4104456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116632"/>
            <a:ext cx="6048672" cy="1143000"/>
          </a:xfrm>
        </p:spPr>
        <p:txBody>
          <a:bodyPr/>
          <a:lstStyle/>
          <a:p>
            <a:r>
              <a:rPr lang="es-MX" dirty="0" smtClean="0"/>
              <a:t>Sociedades mercantiles</a:t>
            </a:r>
            <a:endParaRPr lang="es-MX" dirty="0"/>
          </a:p>
        </p:txBody>
      </p:sp>
      <p:pic>
        <p:nvPicPr>
          <p:cNvPr id="5" name="4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539552" y="1484784"/>
            <a:ext cx="74168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Una sociedad mercantil es reconocida por la ley como una entidad propia y distinta a sus miembros. Por lo tanto, cuenta con un patrimonio común y con la participación de socios, tanto en sus ganancias como en sus pérdidas. Es un ente colectivo con un interés o propósito en </a:t>
            </a:r>
            <a:r>
              <a:rPr lang="es-MX" dirty="0" smtClean="0"/>
              <a:t>común. Para </a:t>
            </a:r>
            <a:r>
              <a:rPr lang="es-MX" dirty="0"/>
              <a:t>clasificar las sociedades se toman en cuenta los elementos y el tipo de </a:t>
            </a:r>
            <a:r>
              <a:rPr lang="es-MX" dirty="0" smtClean="0"/>
              <a:t>capital:</a:t>
            </a:r>
            <a:endParaRPr lang="es-MX" dirty="0"/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rgbClr val="002060"/>
                </a:solidFill>
              </a:rPr>
              <a:t>El </a:t>
            </a:r>
            <a:r>
              <a:rPr lang="es-MX" dirty="0">
                <a:solidFill>
                  <a:srgbClr val="002060"/>
                </a:solidFill>
              </a:rPr>
              <a:t>personal: </a:t>
            </a:r>
            <a:r>
              <a:rPr lang="es-MX" dirty="0"/>
              <a:t>formado por socios que aportan y reúnen sus esfuerzos (bienes, capital o trabajo).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rgbClr val="002060"/>
                </a:solidFill>
              </a:rPr>
              <a:t>El </a:t>
            </a:r>
            <a:r>
              <a:rPr lang="es-MX" dirty="0">
                <a:solidFill>
                  <a:srgbClr val="002060"/>
                </a:solidFill>
              </a:rPr>
              <a:t>patrimonial: </a:t>
            </a:r>
            <a:r>
              <a:rPr lang="es-MX" dirty="0"/>
              <a:t>constituido por bienes que juntos forman un capital social.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rgbClr val="002060"/>
                </a:solidFill>
              </a:rPr>
              <a:t>El </a:t>
            </a:r>
            <a:r>
              <a:rPr lang="es-MX" dirty="0">
                <a:solidFill>
                  <a:srgbClr val="002060"/>
                </a:solidFill>
              </a:rPr>
              <a:t>formal: </a:t>
            </a:r>
            <a:r>
              <a:rPr lang="es-MX" dirty="0"/>
              <a:t>compuesto por reglas que rigen la transformación del contrato, justificando así el origen de la sociedad como ente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tx2"/>
                </a:solidFill>
              </a:rPr>
              <a:t>Capital </a:t>
            </a:r>
            <a:r>
              <a:rPr lang="es-MX" dirty="0">
                <a:solidFill>
                  <a:schemeClr val="tx2"/>
                </a:solidFill>
              </a:rPr>
              <a:t>fijo: </a:t>
            </a:r>
            <a:r>
              <a:rPr lang="es-MX" dirty="0"/>
              <a:t>el que no se puede modificar, salvo por un cambio de los estatutos.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tx2"/>
                </a:solidFill>
              </a:rPr>
              <a:t>Capital </a:t>
            </a:r>
            <a:r>
              <a:rPr lang="es-MX" dirty="0">
                <a:solidFill>
                  <a:schemeClr val="tx2"/>
                </a:solidFill>
              </a:rPr>
              <a:t>variable (C.V.): </a:t>
            </a:r>
            <a:r>
              <a:rPr lang="es-MX" dirty="0"/>
              <a:t>aquel que es flexible conforme al avance de la sociedad mercantil</a:t>
            </a:r>
            <a:r>
              <a:rPr lang="es-MX" i="1" dirty="0"/>
              <a:t>.</a:t>
            </a:r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958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ysClr val="windowText" lastClr="000000"/>
      </a:dk1>
      <a:lt1>
        <a:sysClr val="window" lastClr="FFFFFF"/>
      </a:lt1>
      <a:dk2>
        <a:srgbClr val="008000"/>
      </a:dk2>
      <a:lt2>
        <a:srgbClr val="FEFAC9"/>
      </a:lt2>
      <a:accent1>
        <a:srgbClr val="002060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669</TotalTime>
  <Words>1105</Words>
  <Application>Microsoft Office PowerPoint</Application>
  <PresentationFormat>Presentación en pantalla (4:3)</PresentationFormat>
  <Paragraphs>60</Paragraphs>
  <Slides>11</Slides>
  <Notes>0</Notes>
  <HiddenSlides>0</HiddenSlides>
  <MMClips>3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Adyacencia</vt:lpstr>
      <vt:lpstr>Unidad 1 . Derecho Civil, Familiar y Normas del Derecho Mercantil</vt:lpstr>
      <vt:lpstr>Derecho Civil</vt:lpstr>
      <vt:lpstr>Derecho Familiar</vt:lpstr>
      <vt:lpstr>Tipos de Persona</vt:lpstr>
      <vt:lpstr>Clasificación de los bienes</vt:lpstr>
      <vt:lpstr>Obligaciones Civiles y Contratos</vt:lpstr>
      <vt:lpstr>Derecho Mercantil</vt:lpstr>
      <vt:lpstr>Títulos de crédito</vt:lpstr>
      <vt:lpstr>Sociedades mercantiles</vt:lpstr>
      <vt:lpstr>Presentación de PowerPoint</vt:lpstr>
      <vt:lpstr>Bibliografía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Samanta Cabañas</dc:creator>
  <cp:lastModifiedBy>Samanta Cabañas</cp:lastModifiedBy>
  <cp:revision>54</cp:revision>
  <dcterms:created xsi:type="dcterms:W3CDTF">2017-12-01T18:50:26Z</dcterms:created>
  <dcterms:modified xsi:type="dcterms:W3CDTF">2018-01-04T01:46:56Z</dcterms:modified>
</cp:coreProperties>
</file>