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3" r:id="rId5"/>
    <p:sldId id="258" r:id="rId6"/>
    <p:sldId id="259" r:id="rId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840AB11-D1EF-468C-9C4B-658956DCD58E}" type="datetimeFigureOut">
              <a:rPr lang="es-MX" smtClean="0"/>
              <a:t>25/12/2017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3AC6441-91EB-4697-BFBB-BBEB6CF3E60D}" type="slidenum">
              <a:rPr lang="es-MX" smtClean="0"/>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840AB11-D1EF-468C-9C4B-658956DCD58E}" type="datetimeFigureOut">
              <a:rPr lang="es-MX" smtClean="0"/>
              <a:t>25/12/2017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3AC6441-91EB-4697-BFBB-BBEB6CF3E60D}"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840AB11-D1EF-468C-9C4B-658956DCD58E}" type="datetimeFigureOut">
              <a:rPr lang="es-MX" smtClean="0"/>
              <a:t>25/12/2017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3AC6441-91EB-4697-BFBB-BBEB6CF3E60D}"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840AB11-D1EF-468C-9C4B-658956DCD58E}" type="datetimeFigureOut">
              <a:rPr lang="es-MX" smtClean="0"/>
              <a:t>25/12/2017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3AC6441-91EB-4697-BFBB-BBEB6CF3E60D}"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840AB11-D1EF-468C-9C4B-658956DCD58E}" type="datetimeFigureOut">
              <a:rPr lang="es-MX" smtClean="0"/>
              <a:t>25/12/2017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3AC6441-91EB-4697-BFBB-BBEB6CF3E60D}"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840AB11-D1EF-468C-9C4B-658956DCD58E}" type="datetimeFigureOut">
              <a:rPr lang="es-MX" smtClean="0"/>
              <a:t>25/12/2017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3AC6441-91EB-4697-BFBB-BBEB6CF3E60D}"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5840AB11-D1EF-468C-9C4B-658956DCD58E}" type="datetimeFigureOut">
              <a:rPr lang="es-MX" smtClean="0"/>
              <a:t>25/12/2017</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3AC6441-91EB-4697-BFBB-BBEB6CF3E60D}"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5840AB11-D1EF-468C-9C4B-658956DCD58E}" type="datetimeFigureOut">
              <a:rPr lang="es-MX" smtClean="0"/>
              <a:t>25/12/2017</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43AC6441-91EB-4697-BFBB-BBEB6CF3E60D}"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40AB11-D1EF-468C-9C4B-658956DCD58E}" type="datetimeFigureOut">
              <a:rPr lang="es-MX" smtClean="0"/>
              <a:t>25/12/2017</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43AC6441-91EB-4697-BFBB-BBEB6CF3E60D}"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840AB11-D1EF-468C-9C4B-658956DCD58E}" type="datetimeFigureOut">
              <a:rPr lang="es-MX" smtClean="0"/>
              <a:t>25/12/2017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3AC6441-91EB-4697-BFBB-BBEB6CF3E60D}" type="slidenum">
              <a:rPr lang="es-MX" smtClean="0"/>
              <a:t>‹Nº›</a:t>
            </a:fld>
            <a:endParaRPr lang="es-MX"/>
          </a:p>
        </p:txBody>
      </p:sp>
      <p:sp>
        <p:nvSpPr>
          <p:cNvPr id="9" name="Content Placeholder 8"/>
          <p:cNvSpPr>
            <a:spLocks noGrp="1"/>
          </p:cNvSpPr>
          <p:nvPr>
            <p:ph sz="quarter" idx="13"/>
          </p:nvPr>
        </p:nvSpPr>
        <p:spPr>
          <a:xfrm>
            <a:off x="304800" y="381000"/>
            <a:ext cx="7772400" cy="494284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5840AB11-D1EF-468C-9C4B-658956DCD58E}" type="datetimeFigureOut">
              <a:rPr lang="es-MX" smtClean="0"/>
              <a:t>25/12/2017</a:t>
            </a:fld>
            <a:endParaRPr lang="es-MX"/>
          </a:p>
        </p:txBody>
      </p:sp>
      <p:sp>
        <p:nvSpPr>
          <p:cNvPr id="9" name="Slide Number Placeholder 8"/>
          <p:cNvSpPr>
            <a:spLocks noGrp="1"/>
          </p:cNvSpPr>
          <p:nvPr>
            <p:ph type="sldNum" sz="quarter" idx="11"/>
          </p:nvPr>
        </p:nvSpPr>
        <p:spPr/>
        <p:txBody>
          <a:bodyPr/>
          <a:lstStyle/>
          <a:p>
            <a:fld id="{43AC6441-91EB-4697-BFBB-BBEB6CF3E60D}" type="slidenum">
              <a:rPr lang="es-MX" smtClean="0"/>
              <a:t>‹Nº›</a:t>
            </a:fld>
            <a:endParaRPr lang="es-MX"/>
          </a:p>
        </p:txBody>
      </p:sp>
      <p:sp>
        <p:nvSpPr>
          <p:cNvPr id="10" name="Footer Placeholder 9"/>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3AC6441-91EB-4697-BFBB-BBEB6CF3E60D}" type="slidenum">
              <a:rPr lang="es-MX" smtClean="0"/>
              <a:t>‹Nº›</a:t>
            </a:fld>
            <a:endParaRPr lang="es-MX"/>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s-MX"/>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840AB11-D1EF-468C-9C4B-658956DCD58E}" type="datetimeFigureOut">
              <a:rPr lang="es-MX" smtClean="0"/>
              <a:t>25/12/2017</a:t>
            </a:fld>
            <a:endParaRPr lang="es-MX"/>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020" y="836712"/>
            <a:ext cx="7992888" cy="2016224"/>
          </a:xfrm>
        </p:spPr>
        <p:txBody>
          <a:bodyPr/>
          <a:lstStyle/>
          <a:p>
            <a:pPr algn="ctr"/>
            <a:r>
              <a:rPr lang="es-MX" sz="5400" dirty="0" smtClean="0"/>
              <a:t>Unidad 1 . La Estructura Socioeconómica de México</a:t>
            </a:r>
            <a:endParaRPr lang="es-MX" sz="5400" dirty="0"/>
          </a:p>
        </p:txBody>
      </p:sp>
      <p:pic>
        <p:nvPicPr>
          <p:cNvPr id="4" name="3 Imagen"/>
          <p:cNvPicPr/>
          <p:nvPr/>
        </p:nvPicPr>
        <p:blipFill>
          <a:blip r:embed="rId2" cstate="print">
            <a:extLst>
              <a:ext uri="{28A0092B-C50C-407E-A947-70E740481C1C}">
                <a14:useLocalDpi xmlns:a14="http://schemas.microsoft.com/office/drawing/2010/main" val="0"/>
              </a:ext>
            </a:extLst>
          </a:blip>
          <a:stretch>
            <a:fillRect/>
          </a:stretch>
        </p:blipFill>
        <p:spPr>
          <a:xfrm>
            <a:off x="3131840" y="3429000"/>
            <a:ext cx="2520280" cy="2636912"/>
          </a:xfrm>
          <a:prstGeom prst="rect">
            <a:avLst/>
          </a:prstGeom>
        </p:spPr>
      </p:pic>
    </p:spTree>
    <p:extLst>
      <p:ext uri="{BB962C8B-B14F-4D97-AF65-F5344CB8AC3E}">
        <p14:creationId xmlns:p14="http://schemas.microsoft.com/office/powerpoint/2010/main" val="2792529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18351" y="130099"/>
            <a:ext cx="7620000" cy="1143000"/>
          </a:xfrm>
        </p:spPr>
        <p:txBody>
          <a:bodyPr/>
          <a:lstStyle/>
          <a:p>
            <a:r>
              <a:rPr lang="es-MX" sz="4400" dirty="0" smtClean="0"/>
              <a:t>Estructura Socioeconómica</a:t>
            </a:r>
            <a:endParaRPr lang="es-MX" sz="4400" dirty="0"/>
          </a:p>
        </p:txBody>
      </p:sp>
      <p:sp>
        <p:nvSpPr>
          <p:cNvPr id="3" name="2 Marcador de contenido"/>
          <p:cNvSpPr>
            <a:spLocks noGrp="1"/>
          </p:cNvSpPr>
          <p:nvPr>
            <p:ph idx="1"/>
          </p:nvPr>
        </p:nvSpPr>
        <p:spPr>
          <a:xfrm>
            <a:off x="636293" y="1700808"/>
            <a:ext cx="7320083" cy="4800600"/>
          </a:xfrm>
        </p:spPr>
        <p:txBody>
          <a:bodyPr>
            <a:normAutofit/>
          </a:bodyPr>
          <a:lstStyle/>
          <a:p>
            <a:pPr marL="0" indent="0" algn="just">
              <a:buNone/>
            </a:pPr>
            <a:r>
              <a:rPr lang="es-MX" sz="1800" dirty="0" smtClean="0"/>
              <a:t>Según Carl Marx, la sociedad cuenta con un estructura económica determinada por el modo de producción que da origen a las clases sociales. Imaginemos que la estructura de un país esta conformada de la siguiente forma:</a:t>
            </a:r>
          </a:p>
          <a:p>
            <a:pPr marL="0" indent="0" algn="just">
              <a:buNone/>
            </a:pPr>
            <a:endParaRPr lang="es-MX" sz="1800" dirty="0"/>
          </a:p>
          <a:p>
            <a:pPr marL="0" indent="0" algn="just">
              <a:buNone/>
            </a:pPr>
            <a:endParaRPr lang="es-MX" sz="1800" dirty="0" smtClean="0"/>
          </a:p>
          <a:p>
            <a:pPr marL="0" indent="0" algn="just">
              <a:buNone/>
            </a:pPr>
            <a:endParaRPr lang="es-MX" sz="1800" dirty="0"/>
          </a:p>
          <a:p>
            <a:pPr marL="0" indent="0" algn="just">
              <a:buNone/>
            </a:pPr>
            <a:endParaRPr lang="es-MX" sz="1800" dirty="0" smtClean="0"/>
          </a:p>
          <a:p>
            <a:pPr marL="0" indent="0" algn="just">
              <a:buNone/>
            </a:pPr>
            <a:endParaRPr lang="es-MX" sz="1800" dirty="0"/>
          </a:p>
          <a:p>
            <a:pPr marL="0" indent="0" algn="just">
              <a:buNone/>
            </a:pPr>
            <a:endParaRPr lang="es-MX" sz="1800" dirty="0" smtClean="0"/>
          </a:p>
          <a:p>
            <a:pPr marL="0" indent="0" algn="just">
              <a:buNone/>
            </a:pPr>
            <a:r>
              <a:rPr lang="es-MX" sz="1800" dirty="0"/>
              <a:t>L</a:t>
            </a:r>
            <a:r>
              <a:rPr lang="es-MX" sz="1800" dirty="0" smtClean="0"/>
              <a:t>a estructura socioeconómica </a:t>
            </a:r>
            <a:r>
              <a:rPr lang="es-MX" sz="1800" dirty="0"/>
              <a:t>e</a:t>
            </a:r>
            <a:r>
              <a:rPr lang="es-MX" sz="1800" dirty="0" smtClean="0"/>
              <a:t>s un conjunto  de elementos sociales y económicos impulsores de un sistema de producción a grandes cantidades, por medio del mercado existe una asignación </a:t>
            </a:r>
            <a:r>
              <a:rPr lang="es-MX" sz="1800" dirty="0"/>
              <a:t>de recursos </a:t>
            </a:r>
            <a:r>
              <a:rPr lang="es-MX" sz="1800" dirty="0" smtClean="0"/>
              <a:t>escasos  (bienes </a:t>
            </a:r>
            <a:r>
              <a:rPr lang="es-MX" sz="1800" dirty="0"/>
              <a:t>y </a:t>
            </a:r>
            <a:r>
              <a:rPr lang="es-MX" sz="1800" dirty="0" smtClean="0"/>
              <a:t>servicios) que satisfacen necesidades ilimitadas (individuales o colectivas) </a:t>
            </a:r>
            <a:r>
              <a:rPr lang="es-MX" sz="1800" dirty="0"/>
              <a:t>dentro de una sociedad o </a:t>
            </a:r>
            <a:r>
              <a:rPr lang="es-MX" sz="1800" dirty="0" smtClean="0"/>
              <a:t>en una </a:t>
            </a:r>
            <a:r>
              <a:rPr lang="es-MX" sz="1800" dirty="0"/>
              <a:t>área geográfica determinada</a:t>
            </a:r>
            <a:r>
              <a:rPr lang="es-MX" sz="1800" dirty="0" smtClean="0"/>
              <a:t>. </a:t>
            </a:r>
            <a:endParaRPr lang="es-MX" sz="1800" dirty="0"/>
          </a:p>
        </p:txBody>
      </p:sp>
      <p:pic>
        <p:nvPicPr>
          <p:cNvPr id="4" name="3 Imagen"/>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04" y="116632"/>
            <a:ext cx="1115616" cy="1052736"/>
          </a:xfrm>
          <a:prstGeom prst="rect">
            <a:avLst/>
          </a:prstGeom>
        </p:spPr>
      </p:pic>
      <p:graphicFrame>
        <p:nvGraphicFramePr>
          <p:cNvPr id="5" name="4 Tabla"/>
          <p:cNvGraphicFramePr>
            <a:graphicFrameLocks noGrp="1"/>
          </p:cNvGraphicFramePr>
          <p:nvPr>
            <p:extLst>
              <p:ext uri="{D42A27DB-BD31-4B8C-83A1-F6EECF244321}">
                <p14:modId xmlns:p14="http://schemas.microsoft.com/office/powerpoint/2010/main" val="2173150891"/>
              </p:ext>
            </p:extLst>
          </p:nvPr>
        </p:nvGraphicFramePr>
        <p:xfrm>
          <a:off x="1619672" y="2996952"/>
          <a:ext cx="4824536" cy="1656184"/>
        </p:xfrm>
        <a:graphic>
          <a:graphicData uri="http://schemas.openxmlformats.org/drawingml/2006/table">
            <a:tbl>
              <a:tblPr firstRow="1" bandRow="1">
                <a:tableStyleId>{5C22544A-7EE6-4342-B048-85BDC9FD1C3A}</a:tableStyleId>
              </a:tblPr>
              <a:tblGrid>
                <a:gridCol w="2412268"/>
                <a:gridCol w="2412268"/>
              </a:tblGrid>
              <a:tr h="828092">
                <a:tc>
                  <a:txBody>
                    <a:bodyPr/>
                    <a:lstStyle/>
                    <a:p>
                      <a:pPr algn="ctr"/>
                      <a:r>
                        <a:rPr lang="es-MX" dirty="0" smtClean="0"/>
                        <a:t>BASE POLÍTICA</a:t>
                      </a:r>
                      <a:r>
                        <a:rPr lang="es-MX" baseline="0" dirty="0" smtClean="0"/>
                        <a:t> - JURÍDICA</a:t>
                      </a:r>
                      <a:endParaRPr lang="es-MX" dirty="0"/>
                    </a:p>
                  </a:txBody>
                  <a:tcPr anchor="ctr"/>
                </a:tc>
                <a:tc>
                  <a:txBody>
                    <a:bodyPr/>
                    <a:lstStyle/>
                    <a:p>
                      <a:pPr algn="ctr"/>
                      <a:r>
                        <a:rPr lang="es-MX" dirty="0" smtClean="0"/>
                        <a:t>BASE IDEOLÓGICO</a:t>
                      </a:r>
                      <a:endParaRPr lang="es-MX" dirty="0"/>
                    </a:p>
                  </a:txBody>
                  <a:tcPr anchor="ctr"/>
                </a:tc>
              </a:tr>
              <a:tr h="828092">
                <a:tc gridSpan="2">
                  <a:txBody>
                    <a:bodyPr/>
                    <a:lstStyle/>
                    <a:p>
                      <a:pPr algn="ctr"/>
                      <a:r>
                        <a:rPr lang="es-MX" dirty="0" smtClean="0"/>
                        <a:t>BASE ECONÓMICA</a:t>
                      </a:r>
                      <a:endParaRPr lang="es-MX" dirty="0"/>
                    </a:p>
                  </a:txBody>
                  <a:tcPr anchor="ctr"/>
                </a:tc>
                <a:tc hMerge="1">
                  <a:txBody>
                    <a:bodyPr/>
                    <a:lstStyle/>
                    <a:p>
                      <a:endParaRPr lang="es-MX" dirty="0"/>
                    </a:p>
                  </a:txBody>
                  <a:tcPr/>
                </a:tc>
              </a:tr>
            </a:tbl>
          </a:graphicData>
        </a:graphic>
      </p:graphicFrame>
      <p:sp>
        <p:nvSpPr>
          <p:cNvPr id="6" name="5 CuadroTexto"/>
          <p:cNvSpPr txBox="1"/>
          <p:nvPr/>
        </p:nvSpPr>
        <p:spPr>
          <a:xfrm>
            <a:off x="6563731" y="3256593"/>
            <a:ext cx="1728192" cy="307777"/>
          </a:xfrm>
          <a:prstGeom prst="rect">
            <a:avLst/>
          </a:prstGeom>
          <a:noFill/>
        </p:spPr>
        <p:txBody>
          <a:bodyPr wrap="square" rtlCol="0">
            <a:spAutoFit/>
          </a:bodyPr>
          <a:lstStyle/>
          <a:p>
            <a:r>
              <a:rPr lang="es-MX" sz="1400" dirty="0" smtClean="0"/>
              <a:t>Superestructura</a:t>
            </a:r>
            <a:endParaRPr lang="es-MX" sz="1400" dirty="0"/>
          </a:p>
        </p:txBody>
      </p:sp>
      <p:sp>
        <p:nvSpPr>
          <p:cNvPr id="7" name="6 CuadroTexto"/>
          <p:cNvSpPr txBox="1"/>
          <p:nvPr/>
        </p:nvSpPr>
        <p:spPr>
          <a:xfrm>
            <a:off x="6581568" y="4005064"/>
            <a:ext cx="1728192" cy="307777"/>
          </a:xfrm>
          <a:prstGeom prst="rect">
            <a:avLst/>
          </a:prstGeom>
          <a:noFill/>
        </p:spPr>
        <p:txBody>
          <a:bodyPr wrap="square" rtlCol="0">
            <a:spAutoFit/>
          </a:bodyPr>
          <a:lstStyle/>
          <a:p>
            <a:r>
              <a:rPr lang="es-MX" sz="1400" dirty="0"/>
              <a:t>E</a:t>
            </a:r>
            <a:r>
              <a:rPr lang="es-MX" sz="1400" dirty="0" smtClean="0"/>
              <a:t>structura</a:t>
            </a:r>
            <a:endParaRPr lang="es-MX" sz="1400" dirty="0"/>
          </a:p>
        </p:txBody>
      </p:sp>
    </p:spTree>
    <p:extLst>
      <p:ext uri="{BB962C8B-B14F-4D97-AF65-F5344CB8AC3E}">
        <p14:creationId xmlns:p14="http://schemas.microsoft.com/office/powerpoint/2010/main" val="3700728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19672" y="130099"/>
            <a:ext cx="7620000" cy="1143000"/>
          </a:xfrm>
        </p:spPr>
        <p:txBody>
          <a:bodyPr/>
          <a:lstStyle/>
          <a:p>
            <a:r>
              <a:rPr lang="es-MX" dirty="0" smtClean="0"/>
              <a:t>Análisis Socioeconómico</a:t>
            </a:r>
            <a:endParaRPr lang="es-MX" dirty="0"/>
          </a:p>
        </p:txBody>
      </p:sp>
      <p:sp>
        <p:nvSpPr>
          <p:cNvPr id="3" name="2 Marcador de contenido"/>
          <p:cNvSpPr>
            <a:spLocks noGrp="1"/>
          </p:cNvSpPr>
          <p:nvPr>
            <p:ph idx="1"/>
          </p:nvPr>
        </p:nvSpPr>
        <p:spPr>
          <a:xfrm>
            <a:off x="539552" y="1484784"/>
            <a:ext cx="7620000" cy="5040560"/>
          </a:xfrm>
        </p:spPr>
        <p:txBody>
          <a:bodyPr>
            <a:normAutofit fontScale="85000" lnSpcReduction="10000"/>
          </a:bodyPr>
          <a:lstStyle/>
          <a:p>
            <a:pPr marL="0" indent="0" algn="just">
              <a:buNone/>
            </a:pPr>
            <a:r>
              <a:rPr lang="es-MX" sz="2000" dirty="0" smtClean="0"/>
              <a:t>Un estudio socioeconómico nos permite conocer el entorno social y económico de una persona, o bien, de una comunidad. Para poder asociar éstos factores, es importante comprender la</a:t>
            </a:r>
            <a:r>
              <a:rPr lang="es-MX" sz="2000" dirty="0"/>
              <a:t> forma en que una sociedad genera la riqueza </a:t>
            </a:r>
            <a:r>
              <a:rPr lang="es-MX" sz="2000" dirty="0" smtClean="0"/>
              <a:t>y </a:t>
            </a:r>
            <a:r>
              <a:rPr lang="es-MX" sz="2000" dirty="0"/>
              <a:t>cómo la distribuye entre sus habitantes</a:t>
            </a:r>
            <a:r>
              <a:rPr lang="es-MX" sz="2000" dirty="0" smtClean="0"/>
              <a:t>.</a:t>
            </a:r>
          </a:p>
          <a:p>
            <a:pPr marL="0" indent="0" algn="just">
              <a:buNone/>
            </a:pPr>
            <a:endParaRPr lang="es-MX" sz="2000" dirty="0" smtClean="0"/>
          </a:p>
          <a:p>
            <a:pPr marL="0" indent="0" algn="just">
              <a:buNone/>
            </a:pPr>
            <a:r>
              <a:rPr lang="es-MX" sz="2000" dirty="0" smtClean="0"/>
              <a:t>El </a:t>
            </a:r>
            <a:r>
              <a:rPr lang="es-MX" sz="2000" dirty="0"/>
              <a:t>ingreso que se genera en una economía se distribuye según la aportación que a </a:t>
            </a:r>
            <a:r>
              <a:rPr lang="es-MX" sz="2000" dirty="0" smtClean="0"/>
              <a:t>la producción </a:t>
            </a:r>
            <a:r>
              <a:rPr lang="es-MX" sz="2000" dirty="0"/>
              <a:t>hacen los agentes propietarios de los medios de la producción: Al inversionista </a:t>
            </a:r>
            <a:r>
              <a:rPr lang="es-MX" sz="2000" dirty="0" smtClean="0"/>
              <a:t>le corresponde </a:t>
            </a:r>
            <a:r>
              <a:rPr lang="es-MX" sz="2000" dirty="0"/>
              <a:t>el beneficio, al trabajador el sueldo o salario, al propietario de la tierra la </a:t>
            </a:r>
            <a:r>
              <a:rPr lang="es-MX" sz="2000" dirty="0" smtClean="0"/>
              <a:t>renta. Así </a:t>
            </a:r>
            <a:r>
              <a:rPr lang="es-MX" sz="2000" dirty="0"/>
              <a:t>dentro de cada economía coexisten estratos sociales diferentes, los cuales los </a:t>
            </a:r>
            <a:r>
              <a:rPr lang="es-MX" sz="2000" dirty="0" smtClean="0"/>
              <a:t>podemos clasificar </a:t>
            </a:r>
            <a:r>
              <a:rPr lang="es-MX" sz="2000" dirty="0"/>
              <a:t>de acuerdo a su ingreso</a:t>
            </a:r>
            <a:r>
              <a:rPr lang="es-MX" sz="2000" dirty="0" smtClean="0"/>
              <a:t>. </a:t>
            </a:r>
          </a:p>
          <a:p>
            <a:pPr marL="0" indent="0" algn="just">
              <a:buNone/>
            </a:pPr>
            <a:endParaRPr lang="es-MX" sz="2000" dirty="0"/>
          </a:p>
          <a:p>
            <a:pPr marL="0" indent="0" algn="just">
              <a:buNone/>
            </a:pPr>
            <a:r>
              <a:rPr lang="es-MX" sz="2000" dirty="0" smtClean="0"/>
              <a:t>El </a:t>
            </a:r>
            <a:r>
              <a:rPr lang="es-MX" sz="2000" dirty="0"/>
              <a:t>gobierno a través de impuestos y de transferencias interviene en la redistribución del </a:t>
            </a:r>
            <a:r>
              <a:rPr lang="es-MX" sz="2000" dirty="0" smtClean="0"/>
              <a:t>ingreso. Finalmente </a:t>
            </a:r>
            <a:r>
              <a:rPr lang="es-MX" sz="2000" dirty="0"/>
              <a:t>la </a:t>
            </a:r>
            <a:r>
              <a:rPr lang="es-MX" sz="2000" dirty="0" smtClean="0"/>
              <a:t>desigualdad </a:t>
            </a:r>
            <a:r>
              <a:rPr lang="es-MX" sz="2000" dirty="0"/>
              <a:t>en la distribución de ingreso proviene de la propiedad de </a:t>
            </a:r>
            <a:r>
              <a:rPr lang="es-MX" sz="2000" dirty="0" smtClean="0"/>
              <a:t>los factores </a:t>
            </a:r>
            <a:r>
              <a:rPr lang="es-MX" sz="2000" dirty="0"/>
              <a:t>de la producción.</a:t>
            </a:r>
          </a:p>
          <a:p>
            <a:pPr marL="0" indent="0" algn="just">
              <a:buNone/>
            </a:pPr>
            <a:endParaRPr lang="es-MX" sz="2000" dirty="0" smtClean="0"/>
          </a:p>
          <a:p>
            <a:pPr marL="0" indent="0" algn="just">
              <a:buNone/>
            </a:pPr>
            <a:r>
              <a:rPr lang="es-MX" sz="2000" dirty="0" smtClean="0"/>
              <a:t>Desde </a:t>
            </a:r>
            <a:r>
              <a:rPr lang="es-MX" sz="2000" dirty="0"/>
              <a:t>el punto de vista económico como social, el análisis y consideración de la desigualdad </a:t>
            </a:r>
            <a:r>
              <a:rPr lang="es-MX" sz="2000" dirty="0" smtClean="0"/>
              <a:t>y pobreza </a:t>
            </a:r>
            <a:r>
              <a:rPr lang="es-MX" sz="2000" dirty="0"/>
              <a:t>debería ser el centro de preocupación de toda propuesta y medidas de </a:t>
            </a:r>
            <a:r>
              <a:rPr lang="es-MX" sz="2000" dirty="0" smtClean="0"/>
              <a:t>política económica </a:t>
            </a:r>
            <a:r>
              <a:rPr lang="es-MX" sz="2000" dirty="0"/>
              <a:t>que busque promover el crecimiento y el bienestar social. </a:t>
            </a:r>
          </a:p>
          <a:p>
            <a:pPr marL="0" indent="0">
              <a:buNone/>
            </a:pPr>
            <a:endParaRPr lang="es-MX" sz="2000" dirty="0"/>
          </a:p>
        </p:txBody>
      </p:sp>
      <p:pic>
        <p:nvPicPr>
          <p:cNvPr id="4" name="3 Imagen"/>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04" y="116632"/>
            <a:ext cx="1115616" cy="1052736"/>
          </a:xfrm>
          <a:prstGeom prst="rect">
            <a:avLst/>
          </a:prstGeom>
        </p:spPr>
      </p:pic>
    </p:spTree>
    <p:extLst>
      <p:ext uri="{BB962C8B-B14F-4D97-AF65-F5344CB8AC3E}">
        <p14:creationId xmlns:p14="http://schemas.microsoft.com/office/powerpoint/2010/main" val="2818679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91680" y="0"/>
            <a:ext cx="6984776" cy="1143000"/>
          </a:xfrm>
        </p:spPr>
        <p:txBody>
          <a:bodyPr/>
          <a:lstStyle/>
          <a:p>
            <a:r>
              <a:rPr lang="es-MX" dirty="0" smtClean="0"/>
              <a:t>Niveles Socioeconómicos</a:t>
            </a:r>
            <a:endParaRPr lang="es-MX" dirty="0"/>
          </a:p>
        </p:txBody>
      </p:sp>
      <p:pic>
        <p:nvPicPr>
          <p:cNvPr id="4" name="3 Imagen"/>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04" y="116632"/>
            <a:ext cx="1115616" cy="1052736"/>
          </a:xfrm>
          <a:prstGeom prst="rect">
            <a:avLst/>
          </a:prstGeom>
        </p:spPr>
      </p:pic>
      <p:graphicFrame>
        <p:nvGraphicFramePr>
          <p:cNvPr id="5" name="4 Tabla"/>
          <p:cNvGraphicFramePr>
            <a:graphicFrameLocks noGrp="1"/>
          </p:cNvGraphicFramePr>
          <p:nvPr>
            <p:extLst>
              <p:ext uri="{D42A27DB-BD31-4B8C-83A1-F6EECF244321}">
                <p14:modId xmlns:p14="http://schemas.microsoft.com/office/powerpoint/2010/main" val="1453999292"/>
              </p:ext>
            </p:extLst>
          </p:nvPr>
        </p:nvGraphicFramePr>
        <p:xfrm>
          <a:off x="1043608" y="1396860"/>
          <a:ext cx="6912768" cy="4984468"/>
        </p:xfrm>
        <a:graphic>
          <a:graphicData uri="http://schemas.openxmlformats.org/drawingml/2006/table">
            <a:tbl>
              <a:tblPr firstRow="1" bandRow="1">
                <a:tableStyleId>{BC89EF96-8CEA-46FF-86C4-4CE0E7609802}</a:tableStyleId>
              </a:tblPr>
              <a:tblGrid>
                <a:gridCol w="1872208"/>
                <a:gridCol w="5040560"/>
              </a:tblGrid>
              <a:tr h="712047">
                <a:tc>
                  <a:txBody>
                    <a:bodyPr/>
                    <a:lstStyle/>
                    <a:p>
                      <a:r>
                        <a:rPr lang="es-MX" b="1" dirty="0" smtClean="0"/>
                        <a:t>NIVEL A / B</a:t>
                      </a:r>
                      <a:endParaRPr lang="es-MX" b="1" dirty="0"/>
                    </a:p>
                  </a:txBody>
                  <a:tcPr/>
                </a:tc>
                <a:tc>
                  <a:txBody>
                    <a:bodyPr/>
                    <a:lstStyle/>
                    <a:p>
                      <a:r>
                        <a:rPr lang="es-MX" sz="1100" b="0" dirty="0" smtClean="0"/>
                        <a:t>Es el segmento con el más alto nivel de vida del país. Este segmento tiene cubierta todas las necesidades de bienestar y es el único nivel que cuenta con recursos para invertir y planear para el futuro. Actualmente representa el 3.9% de los hogares del país.</a:t>
                      </a:r>
                      <a:endParaRPr lang="es-MX" sz="1100" b="0" dirty="0"/>
                    </a:p>
                  </a:txBody>
                  <a:tcPr/>
                </a:tc>
              </a:tr>
              <a:tr h="712047">
                <a:tc>
                  <a:txBody>
                    <a:bodyPr/>
                    <a:lstStyle/>
                    <a:p>
                      <a:r>
                        <a:rPr lang="es-MX" b="1" dirty="0" smtClean="0"/>
                        <a:t>NIVEL  C +</a:t>
                      </a:r>
                      <a:endParaRPr lang="es-MX" b="1" dirty="0"/>
                    </a:p>
                  </a:txBody>
                  <a:tcPr/>
                </a:tc>
                <a:tc>
                  <a:txBody>
                    <a:bodyPr/>
                    <a:lstStyle/>
                    <a:p>
                      <a:r>
                        <a:rPr lang="es-MX" sz="1100" b="0" dirty="0" smtClean="0"/>
                        <a:t>Es el segundo grupo con el más alto nivel de vida del país. Al igual que el segmento anterior, este tiene cubiertas todas las necesidades de calidad de vida, sin embargo tiene ciertas limitantes para invertir y ahorrar para el futuro. Actualmente representa el 9.3% de los hogares del país .</a:t>
                      </a:r>
                      <a:endParaRPr lang="es-MX" sz="1100" b="0" dirty="0"/>
                    </a:p>
                  </a:txBody>
                  <a:tcPr/>
                </a:tc>
              </a:tr>
              <a:tr h="712047">
                <a:tc>
                  <a:txBody>
                    <a:bodyPr/>
                    <a:lstStyle/>
                    <a:p>
                      <a:r>
                        <a:rPr lang="es-MX" b="1" dirty="0" smtClean="0"/>
                        <a:t>NIVEL  C</a:t>
                      </a:r>
                      <a:endParaRPr lang="es-MX" b="1" dirty="0"/>
                    </a:p>
                  </a:txBody>
                  <a:tcPr/>
                </a:tc>
                <a:tc>
                  <a:txBody>
                    <a:bodyPr/>
                    <a:lstStyle/>
                    <a:p>
                      <a:r>
                        <a:rPr lang="es-MX" sz="1100" b="0" dirty="0" smtClean="0"/>
                        <a:t>Este segmento se caracteriza por haber alcanzado un nivel de vida práctica y con ciertas comodidades. Cuenta con una infraestructura básica en entretenimiento y tecnología. Actualmente este grupo representa el 10.7% de los hogares totales del país.</a:t>
                      </a:r>
                      <a:endParaRPr lang="es-MX" sz="1100" b="0" dirty="0"/>
                    </a:p>
                  </a:txBody>
                  <a:tcPr/>
                </a:tc>
              </a:tr>
              <a:tr h="712047">
                <a:tc>
                  <a:txBody>
                    <a:bodyPr/>
                    <a:lstStyle/>
                    <a:p>
                      <a:r>
                        <a:rPr lang="es-MX" b="1" dirty="0" smtClean="0"/>
                        <a:t>NIVEL  C -</a:t>
                      </a:r>
                      <a:endParaRPr lang="es-MX" b="1" dirty="0"/>
                    </a:p>
                  </a:txBody>
                  <a:tcPr/>
                </a:tc>
                <a:tc>
                  <a:txBody>
                    <a:bodyPr/>
                    <a:lstStyle/>
                    <a:p>
                      <a:r>
                        <a:rPr lang="es-MX" sz="1100" b="0" dirty="0" smtClean="0"/>
                        <a:t>Los hogares de este nivel se caracterizan por tener cubiertas las necesidades de espacio y sanidad y por contar con los enseres y equipos que le aseguren el mínimo de practicidad y comodidad en el hogar. Este segmento representa el 12.8% del total de hogares del país.</a:t>
                      </a:r>
                      <a:r>
                        <a:rPr lang="es-MX" sz="1100" b="0" baseline="0" dirty="0" smtClean="0"/>
                        <a:t> </a:t>
                      </a:r>
                      <a:endParaRPr lang="es-MX" sz="1100" b="0" dirty="0"/>
                    </a:p>
                  </a:txBody>
                  <a:tcPr/>
                </a:tc>
              </a:tr>
              <a:tr h="568316">
                <a:tc>
                  <a:txBody>
                    <a:bodyPr/>
                    <a:lstStyle/>
                    <a:p>
                      <a:r>
                        <a:rPr lang="es-MX" b="1" dirty="0" smtClean="0"/>
                        <a:t>NIVEL  D +</a:t>
                      </a:r>
                      <a:endParaRPr lang="es-MX" b="1" dirty="0"/>
                    </a:p>
                  </a:txBody>
                  <a:tcPr/>
                </a:tc>
                <a:tc>
                  <a:txBody>
                    <a:bodyPr/>
                    <a:lstStyle/>
                    <a:p>
                      <a:r>
                        <a:rPr lang="es-MX" sz="1100" b="0" dirty="0" smtClean="0"/>
                        <a:t>Este segmento tiene cubierta la mínima infraestructura sanitaria de su hogar. Actualmente representa el 19.0% de los hogares del país.</a:t>
                      </a:r>
                      <a:endParaRPr lang="es-MX" sz="1100" b="0" dirty="0"/>
                    </a:p>
                  </a:txBody>
                  <a:tcPr/>
                </a:tc>
              </a:tr>
              <a:tr h="712047">
                <a:tc>
                  <a:txBody>
                    <a:bodyPr/>
                    <a:lstStyle/>
                    <a:p>
                      <a:r>
                        <a:rPr lang="es-MX" b="1" dirty="0" smtClean="0"/>
                        <a:t>NIVEL  D</a:t>
                      </a:r>
                      <a:endParaRPr lang="es-MX" b="1" dirty="0"/>
                    </a:p>
                  </a:txBody>
                  <a:tcPr/>
                </a:tc>
                <a:tc>
                  <a:txBody>
                    <a:bodyPr/>
                    <a:lstStyle/>
                    <a:p>
                      <a:r>
                        <a:rPr lang="es-MX" sz="1100" b="0" dirty="0" smtClean="0"/>
                        <a:t>Es el segundo segmento con menor calidad de vida. Se caracteriza por haber alcanzado una propiedad, pero carece de diversos servicios y satisfactores. Es el grupo más numeroso y actualmente representa el 31.8% de los hogares del país.</a:t>
                      </a:r>
                      <a:endParaRPr lang="es-MX" sz="1100" b="0" dirty="0"/>
                    </a:p>
                  </a:txBody>
                  <a:tcPr/>
                </a:tc>
              </a:tr>
              <a:tr h="656105">
                <a:tc>
                  <a:txBody>
                    <a:bodyPr/>
                    <a:lstStyle/>
                    <a:p>
                      <a:r>
                        <a:rPr lang="es-MX" b="1" dirty="0" smtClean="0"/>
                        <a:t>NIVEL  E</a:t>
                      </a:r>
                      <a:endParaRPr lang="es-MX" b="1" dirty="0"/>
                    </a:p>
                  </a:txBody>
                  <a:tcPr/>
                </a:tc>
                <a:tc>
                  <a:txBody>
                    <a:bodyPr/>
                    <a:lstStyle/>
                    <a:p>
                      <a:r>
                        <a:rPr lang="es-MX" sz="1100" b="0" dirty="0" smtClean="0"/>
                        <a:t>Este es el segmento con menos calidad de vida o bienestar. Carece de todos los servicios y bienes satisfactores. Actualmente representa el 12.5% del total de hogares del país.</a:t>
                      </a:r>
                      <a:endParaRPr lang="es-MX" sz="1100" b="0" dirty="0"/>
                    </a:p>
                  </a:txBody>
                  <a:tcPr/>
                </a:tc>
              </a:tr>
            </a:tbl>
          </a:graphicData>
        </a:graphic>
      </p:graphicFrame>
      <p:sp>
        <p:nvSpPr>
          <p:cNvPr id="6" name="5 CuadroTexto"/>
          <p:cNvSpPr txBox="1"/>
          <p:nvPr/>
        </p:nvSpPr>
        <p:spPr>
          <a:xfrm>
            <a:off x="5940152" y="6581001"/>
            <a:ext cx="2556792" cy="276999"/>
          </a:xfrm>
          <a:prstGeom prst="rect">
            <a:avLst/>
          </a:prstGeom>
          <a:noFill/>
        </p:spPr>
        <p:txBody>
          <a:bodyPr wrap="square" rtlCol="0">
            <a:spAutoFit/>
          </a:bodyPr>
          <a:lstStyle/>
          <a:p>
            <a:r>
              <a:rPr lang="es-MX" sz="1200" dirty="0" smtClean="0"/>
              <a:t>*Datos recuperados de NSE/AMAI</a:t>
            </a:r>
            <a:endParaRPr lang="es-MX" sz="1200" dirty="0"/>
          </a:p>
        </p:txBody>
      </p:sp>
    </p:spTree>
    <p:extLst>
      <p:ext uri="{BB962C8B-B14F-4D97-AF65-F5344CB8AC3E}">
        <p14:creationId xmlns:p14="http://schemas.microsoft.com/office/powerpoint/2010/main" val="4131661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19672" y="71500"/>
            <a:ext cx="6624736" cy="1143000"/>
          </a:xfrm>
        </p:spPr>
        <p:txBody>
          <a:bodyPr>
            <a:noAutofit/>
          </a:bodyPr>
          <a:lstStyle/>
          <a:p>
            <a:r>
              <a:rPr lang="es-MX" sz="3200" dirty="0" smtClean="0"/>
              <a:t>Crecimiento y Desarrollo Económico</a:t>
            </a:r>
            <a:endParaRPr lang="es-MX" sz="3200" dirty="0"/>
          </a:p>
        </p:txBody>
      </p:sp>
      <p:sp>
        <p:nvSpPr>
          <p:cNvPr id="3" name="2 Marcador de contenido"/>
          <p:cNvSpPr>
            <a:spLocks noGrp="1"/>
          </p:cNvSpPr>
          <p:nvPr>
            <p:ph idx="1"/>
          </p:nvPr>
        </p:nvSpPr>
        <p:spPr/>
        <p:txBody>
          <a:bodyPr>
            <a:normAutofit fontScale="85000" lnSpcReduction="10000"/>
          </a:bodyPr>
          <a:lstStyle/>
          <a:p>
            <a:pPr marL="0" indent="0" algn="just">
              <a:buNone/>
            </a:pPr>
            <a:r>
              <a:rPr lang="es-MX" sz="2000" dirty="0" smtClean="0"/>
              <a:t>El </a:t>
            </a:r>
            <a:r>
              <a:rPr lang="es-MX" sz="2000" b="1" dirty="0" smtClean="0"/>
              <a:t>crecimiento económico </a:t>
            </a:r>
            <a:r>
              <a:rPr lang="es-MX" sz="2000" dirty="0" smtClean="0"/>
              <a:t>se refiere a un aumento en la producción de forma intensiva o extensiva de una economía. Este aumento (cuantitativo), generalmente se mide por medio un indicador llamado PIB (Producto Interno Bruto), que expresa el valor monetario de la producción total de bienes y servicios finales de una región determinada, en un tiempo determinado.</a:t>
            </a:r>
          </a:p>
          <a:p>
            <a:pPr marL="0" indent="0" algn="just">
              <a:buNone/>
            </a:pPr>
            <a:endParaRPr lang="es-MX" sz="2000" dirty="0"/>
          </a:p>
          <a:p>
            <a:pPr marL="0" indent="0" algn="just">
              <a:buNone/>
            </a:pPr>
            <a:r>
              <a:rPr lang="es-MX" sz="2000" dirty="0" smtClean="0"/>
              <a:t>Mientras que el </a:t>
            </a:r>
            <a:r>
              <a:rPr lang="es-MX" sz="2000" b="1" dirty="0" smtClean="0"/>
              <a:t>desarrollo económico </a:t>
            </a:r>
            <a:r>
              <a:rPr lang="es-MX" sz="2000" dirty="0" smtClean="0"/>
              <a:t>es un proceso (cualitativo) directamente ligado al bienestar social; siendo éste, un proceso de crecimiento económico que en conjunto con cambios en la organización económica, social</a:t>
            </a:r>
            <a:r>
              <a:rPr lang="es-MX" sz="2000" dirty="0"/>
              <a:t> </a:t>
            </a:r>
            <a:r>
              <a:rPr lang="es-MX" sz="2000" dirty="0" smtClean="0"/>
              <a:t>y cultural, dan lugar a un incremento en la calidad de vida de una sociedad. Por ejemplo, una mayor infraestructura, cobertura de salud, mayor nivel de educación,  entre otros.  El indicador más empleado para medir el desarrollo es el Índice de Desarrollo Humano (IDH), el cuál pondera distintas variables, para medir el nivel de desarrollo de cierta región. </a:t>
            </a:r>
          </a:p>
          <a:p>
            <a:pPr marL="0" indent="0" algn="just">
              <a:buNone/>
            </a:pPr>
            <a:endParaRPr lang="es-MX" sz="2000" dirty="0"/>
          </a:p>
          <a:p>
            <a:pPr marL="0" indent="0" algn="just">
              <a:buNone/>
            </a:pPr>
            <a:r>
              <a:rPr lang="es-MX" sz="2000" dirty="0" smtClean="0"/>
              <a:t>Es importante identificar las diferencias entre crecimiento y desarrollo económico. Crecimiento es un término </a:t>
            </a:r>
            <a:r>
              <a:rPr lang="es-MX" sz="2000" i="1" dirty="0" smtClean="0"/>
              <a:t>cuantitativo</a:t>
            </a:r>
            <a:r>
              <a:rPr lang="es-MX" sz="2000" dirty="0" smtClean="0"/>
              <a:t>, mientras que desarrollo es un termino </a:t>
            </a:r>
            <a:r>
              <a:rPr lang="es-MX" sz="2000" i="1" dirty="0" smtClean="0"/>
              <a:t>cualitativo</a:t>
            </a:r>
            <a:r>
              <a:rPr lang="es-MX" sz="2000" dirty="0" smtClean="0"/>
              <a:t>. En una economía puede existir un crecimiento económico, sin que exista el desarrollo económico, y viceversa. </a:t>
            </a:r>
          </a:p>
          <a:p>
            <a:pPr marL="0" indent="0" algn="just">
              <a:buNone/>
            </a:pPr>
            <a:endParaRPr lang="es-MX" sz="2000" dirty="0"/>
          </a:p>
        </p:txBody>
      </p:sp>
      <p:pic>
        <p:nvPicPr>
          <p:cNvPr id="4" name="3 Imagen"/>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04" y="116632"/>
            <a:ext cx="1115616" cy="1052736"/>
          </a:xfrm>
          <a:prstGeom prst="rect">
            <a:avLst/>
          </a:prstGeom>
        </p:spPr>
      </p:pic>
    </p:spTree>
    <p:extLst>
      <p:ext uri="{BB962C8B-B14F-4D97-AF65-F5344CB8AC3E}">
        <p14:creationId xmlns:p14="http://schemas.microsoft.com/office/powerpoint/2010/main" val="1504130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2837" y="-14242"/>
            <a:ext cx="8229600" cy="706938"/>
          </a:xfrm>
        </p:spPr>
        <p:txBody>
          <a:bodyPr>
            <a:normAutofit/>
          </a:bodyPr>
          <a:lstStyle/>
          <a:p>
            <a:r>
              <a:rPr lang="es-MX" sz="3200" dirty="0" smtClean="0"/>
              <a:t>Principales Teorías del Crecimiento Económico</a:t>
            </a:r>
            <a:endParaRPr lang="es-MX" sz="3200" dirty="0"/>
          </a:p>
        </p:txBody>
      </p:sp>
      <p:sp>
        <p:nvSpPr>
          <p:cNvPr id="4" name="3 Rectángulo redondeado"/>
          <p:cNvSpPr/>
          <p:nvPr/>
        </p:nvSpPr>
        <p:spPr>
          <a:xfrm>
            <a:off x="402254" y="888651"/>
            <a:ext cx="7785605" cy="1224136"/>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400" b="1" dirty="0" smtClean="0">
                <a:solidFill>
                  <a:schemeClr val="tx1"/>
                </a:solidFill>
              </a:rPr>
              <a:t>Modelo Clásico</a:t>
            </a:r>
          </a:p>
          <a:p>
            <a:r>
              <a:rPr lang="es-MX" sz="1400" i="1" dirty="0" smtClean="0">
                <a:solidFill>
                  <a:schemeClr val="tx1"/>
                </a:solidFill>
              </a:rPr>
              <a:t>Adam Smith </a:t>
            </a:r>
          </a:p>
          <a:p>
            <a:r>
              <a:rPr lang="es-MX" sz="1400" dirty="0" smtClean="0">
                <a:solidFill>
                  <a:schemeClr val="tx1"/>
                </a:solidFill>
              </a:rPr>
              <a:t>La verdadera riqueza de una nación no </a:t>
            </a:r>
            <a:r>
              <a:rPr lang="es-MX" sz="1400" dirty="0" smtClean="0">
                <a:solidFill>
                  <a:schemeClr val="tx1"/>
                </a:solidFill>
              </a:rPr>
              <a:t>está en </a:t>
            </a:r>
            <a:r>
              <a:rPr lang="es-MX" sz="1400" dirty="0" smtClean="0">
                <a:solidFill>
                  <a:schemeClr val="tx1"/>
                </a:solidFill>
              </a:rPr>
              <a:t>sus metales o en sus recursos naturales, sino en el trabajo productivo de la población. Cuando los trabajadores se especializan, aumentan su rendimiento, y ésta división de trabajo es la base que da origen a la industrialización y la riqueza de una nación. </a:t>
            </a:r>
          </a:p>
        </p:txBody>
      </p:sp>
      <p:sp>
        <p:nvSpPr>
          <p:cNvPr id="5" name="4 Rectángulo redondeado"/>
          <p:cNvSpPr/>
          <p:nvPr/>
        </p:nvSpPr>
        <p:spPr>
          <a:xfrm>
            <a:off x="368718" y="2276872"/>
            <a:ext cx="7812423" cy="1728192"/>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400" b="1" dirty="0" smtClean="0">
                <a:solidFill>
                  <a:schemeClr val="tx1"/>
                </a:solidFill>
              </a:rPr>
              <a:t>Capitalismo Periférico</a:t>
            </a:r>
          </a:p>
          <a:p>
            <a:r>
              <a:rPr lang="es-MX" sz="1400" i="1" dirty="0" smtClean="0">
                <a:solidFill>
                  <a:schemeClr val="tx1"/>
                </a:solidFill>
              </a:rPr>
              <a:t>Raúl </a:t>
            </a:r>
            <a:r>
              <a:rPr lang="es-MX" sz="1400" i="1" dirty="0" err="1" smtClean="0">
                <a:solidFill>
                  <a:schemeClr val="tx1"/>
                </a:solidFill>
              </a:rPr>
              <a:t>Prebisch</a:t>
            </a:r>
            <a:endParaRPr lang="es-MX" sz="1400" i="1" dirty="0" smtClean="0">
              <a:solidFill>
                <a:schemeClr val="tx1"/>
              </a:solidFill>
            </a:endParaRPr>
          </a:p>
          <a:p>
            <a:r>
              <a:rPr lang="es-MX" sz="1400" dirty="0" smtClean="0">
                <a:solidFill>
                  <a:schemeClr val="tx1"/>
                </a:solidFill>
              </a:rPr>
              <a:t>La Teoría Centro–Periferia propone que el desarrollo del proceso técnico y mercantil va de los países del centro hacia los países de la periferia, es decir, los países situados geográficamente en el centro son los países desarrollados que impulsan el desarrollo de la economía de los subdesarrollados, los de la periferia. El capitalismo periférico es un capitalismo subdesarrollado como América Latina, a diferencia de un capitalismo desarrollado como lo es Europa.    </a:t>
            </a:r>
          </a:p>
        </p:txBody>
      </p:sp>
      <p:sp>
        <p:nvSpPr>
          <p:cNvPr id="6" name="5 Rectángulo redondeado"/>
          <p:cNvSpPr/>
          <p:nvPr/>
        </p:nvSpPr>
        <p:spPr>
          <a:xfrm>
            <a:off x="381503" y="4190674"/>
            <a:ext cx="7784117" cy="1080120"/>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400" b="1" dirty="0" smtClean="0"/>
              <a:t>Crecimiento Continuo</a:t>
            </a:r>
          </a:p>
          <a:p>
            <a:r>
              <a:rPr lang="es-MX" sz="1400" i="1" dirty="0" smtClean="0"/>
              <a:t>John Maynard Keynes</a:t>
            </a:r>
          </a:p>
          <a:p>
            <a:r>
              <a:rPr lang="es-MX" sz="1400" dirty="0" smtClean="0"/>
              <a:t>El papel del Estado como eje rector del sistema económico, su papel ante las crisis económicas y la utilización del gasto público.</a:t>
            </a:r>
          </a:p>
        </p:txBody>
      </p:sp>
      <p:sp>
        <p:nvSpPr>
          <p:cNvPr id="7" name="6 Rectángulo redondeado"/>
          <p:cNvSpPr/>
          <p:nvPr/>
        </p:nvSpPr>
        <p:spPr>
          <a:xfrm>
            <a:off x="380014" y="5415768"/>
            <a:ext cx="7785606" cy="1008112"/>
          </a:xfrm>
          <a:prstGeom prst="round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400" b="1" dirty="0" smtClean="0"/>
              <a:t>Modelo Neoclásico</a:t>
            </a:r>
          </a:p>
          <a:p>
            <a:r>
              <a:rPr lang="es-MX" sz="1400" i="1" dirty="0" smtClean="0"/>
              <a:t>Alfred Marshall y León </a:t>
            </a:r>
            <a:r>
              <a:rPr lang="es-MX" sz="1400" i="1" dirty="0" err="1" smtClean="0"/>
              <a:t>Walras</a:t>
            </a:r>
            <a:endParaRPr lang="es-MX" sz="1400" i="1" dirty="0" smtClean="0"/>
          </a:p>
          <a:p>
            <a:r>
              <a:rPr lang="es-MX" sz="1400" dirty="0" smtClean="0"/>
              <a:t>El libre mercado como mecanismo de asignación eficiente de recursos y el papel de los satisfactores, tales como la oferta y demanda agregada. </a:t>
            </a:r>
          </a:p>
        </p:txBody>
      </p:sp>
    </p:spTree>
    <p:extLst>
      <p:ext uri="{BB962C8B-B14F-4D97-AF65-F5344CB8AC3E}">
        <p14:creationId xmlns:p14="http://schemas.microsoft.com/office/powerpoint/2010/main" val="15877299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yacenci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yace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507</TotalTime>
  <Words>895</Words>
  <Application>Microsoft Office PowerPoint</Application>
  <PresentationFormat>Presentación en pantalla (4:3)</PresentationFormat>
  <Paragraphs>58</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Adyacencia</vt:lpstr>
      <vt:lpstr>Unidad 1 . La Estructura Socioeconómica de México</vt:lpstr>
      <vt:lpstr>Estructura Socioeconómica</vt:lpstr>
      <vt:lpstr>Análisis Socioeconómico</vt:lpstr>
      <vt:lpstr>Niveles Socioeconómicos</vt:lpstr>
      <vt:lpstr>Crecimiento y Desarrollo Económico</vt:lpstr>
      <vt:lpstr>Principales Teorías del Crecimiento Económico</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Samanta Cabañas</dc:creator>
  <cp:lastModifiedBy>Samanta Cabañas</cp:lastModifiedBy>
  <cp:revision>26</cp:revision>
  <dcterms:created xsi:type="dcterms:W3CDTF">2017-12-01T18:50:26Z</dcterms:created>
  <dcterms:modified xsi:type="dcterms:W3CDTF">2017-12-26T03:41:41Z</dcterms:modified>
</cp:coreProperties>
</file>