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75" r:id="rId4"/>
    <p:sldId id="277" r:id="rId5"/>
    <p:sldId id="267" r:id="rId6"/>
    <p:sldId id="276" r:id="rId7"/>
    <p:sldId id="269" r:id="rId8"/>
    <p:sldId id="268"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8" autoAdjust="0"/>
    <p:restoredTop sz="94660"/>
  </p:normalViewPr>
  <p:slideViewPr>
    <p:cSldViewPr>
      <p:cViewPr varScale="1">
        <p:scale>
          <a:sx n="69" d="100"/>
          <a:sy n="69" d="100"/>
        </p:scale>
        <p:origin x="-131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40AB11-D1EF-468C-9C4B-658956DCD58E}" type="datetimeFigureOut">
              <a:rPr lang="es-MX" smtClean="0"/>
              <a:t>03/01/2018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03/01/2018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03/01/2018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40AB11-D1EF-468C-9C4B-658956DCD58E}" type="datetimeFigureOut">
              <a:rPr lang="es-MX" smtClean="0"/>
              <a:t>03/01/2018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840AB11-D1EF-468C-9C4B-658956DCD58E}" type="datetimeFigureOut">
              <a:rPr lang="es-MX" smtClean="0"/>
              <a:t>03/01/2018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840AB11-D1EF-468C-9C4B-658956DCD58E}" type="datetimeFigureOut">
              <a:rPr lang="es-MX" smtClean="0"/>
              <a:t>03/01/2018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5840AB11-D1EF-468C-9C4B-658956DCD58E}" type="datetimeFigureOut">
              <a:rPr lang="es-MX" smtClean="0"/>
              <a:t>03/01/2018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840AB11-D1EF-468C-9C4B-658956DCD58E}" type="datetimeFigureOut">
              <a:rPr lang="es-MX" smtClean="0"/>
              <a:t>03/01/2018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0AB11-D1EF-468C-9C4B-658956DCD58E}" type="datetimeFigureOut">
              <a:rPr lang="es-MX" smtClean="0"/>
              <a:t>03/01/2018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3AC6441-91EB-4697-BFBB-BBEB6CF3E60D}"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840AB11-D1EF-468C-9C4B-658956DCD58E}" type="datetimeFigureOut">
              <a:rPr lang="es-MX" smtClean="0"/>
              <a:t>03/01/2018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AC6441-91EB-4697-BFBB-BBEB6CF3E60D}"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840AB11-D1EF-468C-9C4B-658956DCD58E}" type="datetimeFigureOut">
              <a:rPr lang="es-MX" smtClean="0"/>
              <a:t>03/01/2018</a:t>
            </a:fld>
            <a:endParaRPr lang="es-MX"/>
          </a:p>
        </p:txBody>
      </p:sp>
      <p:sp>
        <p:nvSpPr>
          <p:cNvPr id="9" name="Slide Number Placeholder 8"/>
          <p:cNvSpPr>
            <a:spLocks noGrp="1"/>
          </p:cNvSpPr>
          <p:nvPr>
            <p:ph type="sldNum" sz="quarter" idx="11"/>
          </p:nvPr>
        </p:nvSpPr>
        <p:spPr/>
        <p:txBody>
          <a:bodyPr/>
          <a:lstStyle/>
          <a:p>
            <a:fld id="{43AC6441-91EB-4697-BFBB-BBEB6CF3E60D}"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3AC6441-91EB-4697-BFBB-BBEB6CF3E60D}"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840AB11-D1EF-468C-9C4B-658956DCD58E}" type="datetimeFigureOut">
              <a:rPr lang="es-MX" smtClean="0"/>
              <a:t>03/01/2018</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80CWlx90Y10"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556792"/>
            <a:ext cx="7992888" cy="2016224"/>
          </a:xfrm>
        </p:spPr>
        <p:txBody>
          <a:bodyPr/>
          <a:lstStyle/>
          <a:p>
            <a:pPr algn="ctr"/>
            <a:r>
              <a:rPr lang="es-MX" sz="4400" dirty="0" smtClean="0"/>
              <a:t>Unidad </a:t>
            </a:r>
            <a:r>
              <a:rPr lang="es-MX" sz="4400" dirty="0" smtClean="0"/>
              <a:t>2 </a:t>
            </a:r>
            <a:r>
              <a:rPr lang="es-MX" sz="4400" dirty="0" smtClean="0"/>
              <a:t>. </a:t>
            </a:r>
            <a:r>
              <a:rPr lang="es-MX" sz="4400" dirty="0" smtClean="0"/>
              <a:t>Derecho Penal en la Sociedad, Derecho de Propiedad, Autoridades y Tribunales en el Derecho Agrario</a:t>
            </a:r>
            <a:endParaRPr lang="es-MX" sz="4400" dirty="0"/>
          </a:p>
        </p:txBody>
      </p:sp>
      <p:pic>
        <p:nvPicPr>
          <p:cNvPr id="4" name="3 Imagen"/>
          <p:cNvPicPr/>
          <p:nvPr/>
        </p:nvPicPr>
        <p:blipFill>
          <a:blip r:embed="rId2" cstate="print">
            <a:extLst>
              <a:ext uri="{28A0092B-C50C-407E-A947-70E740481C1C}">
                <a14:useLocalDpi xmlns:a14="http://schemas.microsoft.com/office/drawing/2010/main" val="0"/>
              </a:ext>
            </a:extLst>
          </a:blip>
          <a:stretch>
            <a:fillRect/>
          </a:stretch>
        </p:blipFill>
        <p:spPr>
          <a:xfrm>
            <a:off x="3117985" y="3861048"/>
            <a:ext cx="2520280" cy="2636912"/>
          </a:xfrm>
          <a:prstGeom prst="rect">
            <a:avLst/>
          </a:prstGeom>
        </p:spPr>
      </p:pic>
    </p:spTree>
    <p:extLst>
      <p:ext uri="{BB962C8B-B14F-4D97-AF65-F5344CB8AC3E}">
        <p14:creationId xmlns:p14="http://schemas.microsoft.com/office/powerpoint/2010/main" val="279252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18100"/>
            <a:ext cx="7620000" cy="1143000"/>
          </a:xfrm>
        </p:spPr>
        <p:txBody>
          <a:bodyPr/>
          <a:lstStyle/>
          <a:p>
            <a:r>
              <a:rPr lang="es-MX" dirty="0" smtClean="0"/>
              <a:t>Derecho </a:t>
            </a:r>
            <a:r>
              <a:rPr lang="es-MX" dirty="0" smtClean="0"/>
              <a:t>Penal</a:t>
            </a:r>
            <a:endParaRPr lang="es-MX" dirty="0"/>
          </a:p>
        </p:txBody>
      </p:sp>
      <p:sp>
        <p:nvSpPr>
          <p:cNvPr id="3" name="2 Marcador de contenido"/>
          <p:cNvSpPr>
            <a:spLocks noGrp="1"/>
          </p:cNvSpPr>
          <p:nvPr>
            <p:ph idx="1"/>
          </p:nvPr>
        </p:nvSpPr>
        <p:spPr>
          <a:xfrm>
            <a:off x="477117" y="1340768"/>
            <a:ext cx="7560840" cy="936104"/>
          </a:xfrm>
        </p:spPr>
        <p:txBody>
          <a:bodyPr>
            <a:normAutofit/>
          </a:bodyPr>
          <a:lstStyle/>
          <a:p>
            <a:pPr marL="0" indent="0" algn="just">
              <a:buNone/>
            </a:pPr>
            <a:r>
              <a:rPr lang="es-MX" sz="2000" dirty="0" smtClean="0"/>
              <a:t>Es una rama del Derecho Público interno, que se encarga de regular los </a:t>
            </a:r>
            <a:r>
              <a:rPr lang="es-MX" sz="2000" i="1" dirty="0" smtClean="0"/>
              <a:t>delitos</a:t>
            </a:r>
            <a:r>
              <a:rPr lang="es-MX" sz="2000" dirty="0" smtClean="0"/>
              <a:t>, </a:t>
            </a:r>
            <a:r>
              <a:rPr lang="es-MX" sz="2000" i="1" dirty="0" smtClean="0"/>
              <a:t>las penas </a:t>
            </a:r>
            <a:r>
              <a:rPr lang="es-MX" sz="2000" dirty="0" smtClean="0"/>
              <a:t>y </a:t>
            </a:r>
            <a:r>
              <a:rPr lang="es-MX" sz="2000" i="1" dirty="0" smtClean="0"/>
              <a:t>las medidas de seguridad</a:t>
            </a:r>
            <a:r>
              <a:rPr lang="es-MX" sz="2000" dirty="0" smtClean="0"/>
              <a:t>. </a:t>
            </a:r>
          </a:p>
          <a:p>
            <a:pPr marL="0" indent="0" algn="just">
              <a:buNone/>
            </a:pPr>
            <a:endParaRPr lang="es-MX" sz="2000"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
        <p:nvSpPr>
          <p:cNvPr id="6" name="1 Título"/>
          <p:cNvSpPr txBox="1">
            <a:spLocks/>
          </p:cNvSpPr>
          <p:nvPr/>
        </p:nvSpPr>
        <p:spPr>
          <a:xfrm>
            <a:off x="493587" y="2276872"/>
            <a:ext cx="7632848" cy="16561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s-MX" sz="3200" dirty="0" smtClean="0"/>
              <a:t>Penas</a:t>
            </a:r>
          </a:p>
          <a:p>
            <a:pPr algn="just"/>
            <a:endParaRPr lang="es-MX" sz="1400" dirty="0" smtClean="0">
              <a:solidFill>
                <a:schemeClr val="tx1"/>
              </a:solidFill>
              <a:latin typeface="+mn-lt"/>
            </a:endParaRPr>
          </a:p>
          <a:p>
            <a:pPr algn="just"/>
            <a:r>
              <a:rPr lang="es-MX" sz="2000" dirty="0" smtClean="0">
                <a:solidFill>
                  <a:schemeClr val="tx1"/>
                </a:solidFill>
                <a:latin typeface="+mn-lt"/>
              </a:rPr>
              <a:t>Son las sanciones previstas por la ley, para el caso de que un delito sea cometido, teniendo como objetivo evitar por la vía represiva que se perpetren dichas conductas antisociales.  </a:t>
            </a:r>
            <a:endParaRPr lang="es-MX" sz="2000" dirty="0">
              <a:solidFill>
                <a:schemeClr val="tx1"/>
              </a:solidFill>
              <a:latin typeface="+mn-lt"/>
            </a:endParaRPr>
          </a:p>
        </p:txBody>
      </p:sp>
      <p:sp>
        <p:nvSpPr>
          <p:cNvPr id="7" name="1 Título"/>
          <p:cNvSpPr txBox="1">
            <a:spLocks/>
          </p:cNvSpPr>
          <p:nvPr/>
        </p:nvSpPr>
        <p:spPr>
          <a:xfrm>
            <a:off x="493587" y="4293096"/>
            <a:ext cx="7632848" cy="16561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s-MX" sz="3200" dirty="0" smtClean="0"/>
              <a:t>Medidas de Seguridad</a:t>
            </a:r>
          </a:p>
          <a:p>
            <a:pPr algn="just"/>
            <a:endParaRPr lang="es-MX" sz="1400" dirty="0" smtClean="0">
              <a:solidFill>
                <a:schemeClr val="tx1"/>
              </a:solidFill>
              <a:latin typeface="+mn-lt"/>
            </a:endParaRPr>
          </a:p>
          <a:p>
            <a:pPr algn="just"/>
            <a:r>
              <a:rPr lang="es-MX" sz="2000" dirty="0" smtClean="0">
                <a:solidFill>
                  <a:schemeClr val="tx1"/>
                </a:solidFill>
                <a:latin typeface="+mn-lt"/>
              </a:rPr>
              <a:t>Son los procedimientos de carácter administrativo que el Estado aplica para evitar la comisión de los delitos, así como la reincidencia o habitualidad de los delincuentes. </a:t>
            </a:r>
            <a:endParaRPr lang="es-MX" sz="2000" dirty="0">
              <a:solidFill>
                <a:schemeClr val="tx1"/>
              </a:solidFill>
              <a:latin typeface="+mn-lt"/>
            </a:endParaRPr>
          </a:p>
        </p:txBody>
      </p:sp>
    </p:spTree>
    <p:extLst>
      <p:ext uri="{BB962C8B-B14F-4D97-AF65-F5344CB8AC3E}">
        <p14:creationId xmlns:p14="http://schemas.microsoft.com/office/powerpoint/2010/main" val="281867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18100"/>
            <a:ext cx="7620000" cy="1143000"/>
          </a:xfrm>
        </p:spPr>
        <p:txBody>
          <a:bodyPr/>
          <a:lstStyle/>
          <a:p>
            <a:r>
              <a:rPr lang="es-MX" dirty="0" smtClean="0"/>
              <a:t>De</a:t>
            </a:r>
            <a:r>
              <a:rPr lang="es-MX" dirty="0" smtClean="0"/>
              <a:t>litos</a:t>
            </a:r>
            <a:endParaRPr lang="es-MX" dirty="0"/>
          </a:p>
        </p:txBody>
      </p:sp>
      <p:sp>
        <p:nvSpPr>
          <p:cNvPr id="3" name="2 Marcador de contenido"/>
          <p:cNvSpPr>
            <a:spLocks noGrp="1"/>
          </p:cNvSpPr>
          <p:nvPr>
            <p:ph idx="1"/>
          </p:nvPr>
        </p:nvSpPr>
        <p:spPr>
          <a:xfrm>
            <a:off x="461717" y="1295705"/>
            <a:ext cx="7560840" cy="5040560"/>
          </a:xfrm>
        </p:spPr>
        <p:txBody>
          <a:bodyPr>
            <a:normAutofit/>
          </a:bodyPr>
          <a:lstStyle/>
          <a:p>
            <a:pPr marL="0" indent="0" algn="just">
              <a:buNone/>
            </a:pPr>
            <a:r>
              <a:rPr lang="es-MX" sz="2000" dirty="0" smtClean="0"/>
              <a:t>Un delito es una infracción a la ley del Estado, es el acto u omisión que sancionan las leyes penales. Dentro de los más comunes se encuentran los siguientes:</a:t>
            </a:r>
            <a:endParaRPr lang="es-MX" sz="2000"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
        <p:nvSpPr>
          <p:cNvPr id="5" name="4 CuadroTexto"/>
          <p:cNvSpPr txBox="1"/>
          <p:nvPr/>
        </p:nvSpPr>
        <p:spPr>
          <a:xfrm>
            <a:off x="1188096" y="2519407"/>
            <a:ext cx="2034480" cy="830997"/>
          </a:xfrm>
          <a:prstGeom prst="rect">
            <a:avLst/>
          </a:prstGeom>
          <a:noFill/>
        </p:spPr>
        <p:txBody>
          <a:bodyPr wrap="square" rtlCol="0">
            <a:spAutoFit/>
          </a:bodyPr>
          <a:lstStyle/>
          <a:p>
            <a:pPr algn="ctr"/>
            <a:r>
              <a:rPr lang="es-MX" sz="1600" dirty="0" smtClean="0"/>
              <a:t>Delitos contra la libertad y el normal desarrollo psicosexual</a:t>
            </a:r>
            <a:endParaRPr lang="es-MX" sz="1600" dirty="0"/>
          </a:p>
        </p:txBody>
      </p:sp>
      <p:sp>
        <p:nvSpPr>
          <p:cNvPr id="6" name="5 CuadroTexto"/>
          <p:cNvSpPr txBox="1"/>
          <p:nvPr/>
        </p:nvSpPr>
        <p:spPr>
          <a:xfrm>
            <a:off x="1202307" y="4005064"/>
            <a:ext cx="2034480" cy="830997"/>
          </a:xfrm>
          <a:prstGeom prst="rect">
            <a:avLst/>
          </a:prstGeom>
          <a:noFill/>
        </p:spPr>
        <p:txBody>
          <a:bodyPr wrap="square" rtlCol="0">
            <a:spAutoFit/>
          </a:bodyPr>
          <a:lstStyle/>
          <a:p>
            <a:pPr algn="ctr"/>
            <a:r>
              <a:rPr lang="es-MX" sz="1600" dirty="0" smtClean="0"/>
              <a:t>Delitos contra la vida y la integración corporal</a:t>
            </a:r>
            <a:endParaRPr lang="es-MX" sz="1600" dirty="0"/>
          </a:p>
        </p:txBody>
      </p:sp>
      <p:sp>
        <p:nvSpPr>
          <p:cNvPr id="7" name="6 CuadroTexto"/>
          <p:cNvSpPr txBox="1"/>
          <p:nvPr/>
        </p:nvSpPr>
        <p:spPr>
          <a:xfrm>
            <a:off x="1202307" y="5519094"/>
            <a:ext cx="2034480" cy="830997"/>
          </a:xfrm>
          <a:prstGeom prst="rect">
            <a:avLst/>
          </a:prstGeom>
          <a:noFill/>
        </p:spPr>
        <p:txBody>
          <a:bodyPr wrap="square" rtlCol="0">
            <a:spAutoFit/>
          </a:bodyPr>
          <a:lstStyle/>
          <a:p>
            <a:pPr algn="ctr"/>
            <a:r>
              <a:rPr lang="es-MX" sz="1600" dirty="0" smtClean="0"/>
              <a:t>Delitos en contra de las personas en su patrimonio</a:t>
            </a:r>
            <a:endParaRPr lang="es-MX" sz="1600" dirty="0"/>
          </a:p>
        </p:txBody>
      </p:sp>
      <p:sp>
        <p:nvSpPr>
          <p:cNvPr id="8" name="7 CuadroTexto"/>
          <p:cNvSpPr txBox="1"/>
          <p:nvPr/>
        </p:nvSpPr>
        <p:spPr>
          <a:xfrm>
            <a:off x="3635896" y="2369785"/>
            <a:ext cx="2394520" cy="1077218"/>
          </a:xfrm>
          <a:prstGeom prst="rect">
            <a:avLst/>
          </a:prstGeom>
          <a:noFill/>
        </p:spPr>
        <p:txBody>
          <a:bodyPr wrap="square" rtlCol="0">
            <a:spAutoFit/>
          </a:bodyPr>
          <a:lstStyle/>
          <a:p>
            <a:pPr marL="285750" indent="-285750">
              <a:buFont typeface="Arial" panose="020B0604020202020204" pitchFamily="34" charset="0"/>
              <a:buChar char="•"/>
            </a:pPr>
            <a:r>
              <a:rPr lang="es-MX" sz="1600" dirty="0" smtClean="0"/>
              <a:t>Hostigamiento  sexual</a:t>
            </a:r>
          </a:p>
          <a:p>
            <a:pPr marL="285750" indent="-285750">
              <a:buFont typeface="Arial" panose="020B0604020202020204" pitchFamily="34" charset="0"/>
              <a:buChar char="•"/>
            </a:pPr>
            <a:r>
              <a:rPr lang="es-MX" sz="1600" dirty="0" smtClean="0"/>
              <a:t>Abuso sexual</a:t>
            </a:r>
          </a:p>
          <a:p>
            <a:pPr marL="285750" indent="-285750">
              <a:buFont typeface="Arial" panose="020B0604020202020204" pitchFamily="34" charset="0"/>
              <a:buChar char="•"/>
            </a:pPr>
            <a:r>
              <a:rPr lang="es-MX" sz="1600" dirty="0" smtClean="0"/>
              <a:t>Estupro</a:t>
            </a:r>
          </a:p>
          <a:p>
            <a:pPr marL="285750" indent="-285750">
              <a:buFont typeface="Arial" panose="020B0604020202020204" pitchFamily="34" charset="0"/>
              <a:buChar char="•"/>
            </a:pPr>
            <a:r>
              <a:rPr lang="es-MX" sz="1600" dirty="0" smtClean="0"/>
              <a:t>Violación</a:t>
            </a:r>
            <a:endParaRPr lang="es-MX" sz="1600" dirty="0"/>
          </a:p>
        </p:txBody>
      </p:sp>
      <p:sp>
        <p:nvSpPr>
          <p:cNvPr id="9" name="8 CuadroTexto"/>
          <p:cNvSpPr txBox="1"/>
          <p:nvPr/>
        </p:nvSpPr>
        <p:spPr>
          <a:xfrm>
            <a:off x="3652664" y="3645024"/>
            <a:ext cx="2394520" cy="1323439"/>
          </a:xfrm>
          <a:prstGeom prst="rect">
            <a:avLst/>
          </a:prstGeom>
          <a:noFill/>
        </p:spPr>
        <p:txBody>
          <a:bodyPr wrap="square" rtlCol="0">
            <a:spAutoFit/>
          </a:bodyPr>
          <a:lstStyle/>
          <a:p>
            <a:pPr marL="285750" indent="-285750">
              <a:buFont typeface="Arial" panose="020B0604020202020204" pitchFamily="34" charset="0"/>
              <a:buChar char="•"/>
            </a:pPr>
            <a:r>
              <a:rPr lang="es-MX" sz="1600" dirty="0" smtClean="0"/>
              <a:t>Lesiones</a:t>
            </a:r>
          </a:p>
          <a:p>
            <a:pPr marL="285750" indent="-285750">
              <a:buFont typeface="Arial" panose="020B0604020202020204" pitchFamily="34" charset="0"/>
              <a:buChar char="•"/>
            </a:pPr>
            <a:r>
              <a:rPr lang="es-MX" sz="1600" dirty="0" smtClean="0"/>
              <a:t>Homicidio</a:t>
            </a:r>
          </a:p>
          <a:p>
            <a:pPr marL="285750" indent="-285750">
              <a:buFont typeface="Arial" panose="020B0604020202020204" pitchFamily="34" charset="0"/>
              <a:buChar char="•"/>
            </a:pPr>
            <a:r>
              <a:rPr lang="es-MX" sz="1600" dirty="0" smtClean="0"/>
              <a:t>Aborto</a:t>
            </a:r>
          </a:p>
          <a:p>
            <a:pPr marL="285750" indent="-285750">
              <a:buFont typeface="Arial" panose="020B0604020202020204" pitchFamily="34" charset="0"/>
              <a:buChar char="•"/>
            </a:pPr>
            <a:r>
              <a:rPr lang="es-MX" sz="1600" dirty="0" smtClean="0"/>
              <a:t>Abandono de personas</a:t>
            </a:r>
          </a:p>
          <a:p>
            <a:pPr marL="285750" indent="-285750">
              <a:buFont typeface="Arial" panose="020B0604020202020204" pitchFamily="34" charset="0"/>
              <a:buChar char="•"/>
            </a:pPr>
            <a:r>
              <a:rPr lang="es-MX" sz="1600" dirty="0" smtClean="0"/>
              <a:t>Violencia familiar</a:t>
            </a:r>
          </a:p>
        </p:txBody>
      </p:sp>
      <p:sp>
        <p:nvSpPr>
          <p:cNvPr id="10" name="9 CuadroTexto"/>
          <p:cNvSpPr txBox="1"/>
          <p:nvPr/>
        </p:nvSpPr>
        <p:spPr>
          <a:xfrm>
            <a:off x="3630069" y="5149763"/>
            <a:ext cx="4392488" cy="1569660"/>
          </a:xfrm>
          <a:prstGeom prst="rect">
            <a:avLst/>
          </a:prstGeom>
          <a:noFill/>
        </p:spPr>
        <p:txBody>
          <a:bodyPr wrap="square" rtlCol="0">
            <a:spAutoFit/>
          </a:bodyPr>
          <a:lstStyle/>
          <a:p>
            <a:pPr marL="285750" indent="-285750">
              <a:buFont typeface="Arial" panose="020B0604020202020204" pitchFamily="34" charset="0"/>
              <a:buChar char="•"/>
            </a:pPr>
            <a:r>
              <a:rPr lang="es-MX" sz="1600" dirty="0" smtClean="0"/>
              <a:t>Robo</a:t>
            </a:r>
          </a:p>
          <a:p>
            <a:pPr marL="285750" indent="-285750">
              <a:buFont typeface="Arial" panose="020B0604020202020204" pitchFamily="34" charset="0"/>
              <a:buChar char="•"/>
            </a:pPr>
            <a:r>
              <a:rPr lang="es-MX" sz="1600" dirty="0" smtClean="0"/>
              <a:t>Abuso de confianza</a:t>
            </a:r>
          </a:p>
          <a:p>
            <a:pPr marL="285750" indent="-285750">
              <a:buFont typeface="Arial" panose="020B0604020202020204" pitchFamily="34" charset="0"/>
              <a:buChar char="•"/>
            </a:pPr>
            <a:r>
              <a:rPr lang="es-MX" sz="1600" dirty="0" smtClean="0"/>
              <a:t>Fraude</a:t>
            </a:r>
          </a:p>
          <a:p>
            <a:pPr marL="285750" indent="-285750">
              <a:buFont typeface="Arial" panose="020B0604020202020204" pitchFamily="34" charset="0"/>
              <a:buChar char="•"/>
            </a:pPr>
            <a:r>
              <a:rPr lang="es-MX" sz="1600" dirty="0" smtClean="0"/>
              <a:t>Extorsión</a:t>
            </a:r>
          </a:p>
          <a:p>
            <a:pPr marL="285750" indent="-285750">
              <a:buFont typeface="Arial" panose="020B0604020202020204" pitchFamily="34" charset="0"/>
              <a:buChar char="•"/>
            </a:pPr>
            <a:r>
              <a:rPr lang="es-MX" sz="1600" dirty="0" smtClean="0"/>
              <a:t>Despojo de cosas inmuebles o de aguas</a:t>
            </a:r>
          </a:p>
          <a:p>
            <a:pPr marL="285750" indent="-285750">
              <a:buFont typeface="Arial" panose="020B0604020202020204" pitchFamily="34" charset="0"/>
              <a:buChar char="•"/>
            </a:pPr>
            <a:r>
              <a:rPr lang="es-MX" sz="1600" dirty="0" smtClean="0"/>
              <a:t>Daño en propiedad ajena</a:t>
            </a:r>
            <a:endParaRPr lang="es-MX" sz="1600" dirty="0"/>
          </a:p>
        </p:txBody>
      </p:sp>
      <p:sp>
        <p:nvSpPr>
          <p:cNvPr id="11" name="10 Abrir llave"/>
          <p:cNvSpPr/>
          <p:nvPr/>
        </p:nvSpPr>
        <p:spPr>
          <a:xfrm>
            <a:off x="3347864" y="2431340"/>
            <a:ext cx="304800" cy="9541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12" name="11 Abrir llave"/>
          <p:cNvSpPr/>
          <p:nvPr/>
        </p:nvSpPr>
        <p:spPr>
          <a:xfrm>
            <a:off x="3370459" y="3668007"/>
            <a:ext cx="282205" cy="13004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13" name="12 Abrir llave"/>
          <p:cNvSpPr/>
          <p:nvPr/>
        </p:nvSpPr>
        <p:spPr>
          <a:xfrm>
            <a:off x="3370459" y="5223634"/>
            <a:ext cx="270908" cy="142191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413293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91680" y="136073"/>
            <a:ext cx="6529536" cy="894730"/>
          </a:xfrm>
        </p:spPr>
        <p:txBody>
          <a:bodyPr/>
          <a:lstStyle/>
          <a:p>
            <a:r>
              <a:rPr lang="es-MX" dirty="0" smtClean="0"/>
              <a:t>Derecho de Propiedad</a:t>
            </a:r>
            <a:endParaRPr lang="es-MX" dirty="0"/>
          </a:p>
        </p:txBody>
      </p:sp>
      <p:sp>
        <p:nvSpPr>
          <p:cNvPr id="3" name="2 Marcador de contenido"/>
          <p:cNvSpPr>
            <a:spLocks noGrp="1"/>
          </p:cNvSpPr>
          <p:nvPr>
            <p:ph idx="1"/>
          </p:nvPr>
        </p:nvSpPr>
        <p:spPr>
          <a:xfrm>
            <a:off x="467544" y="1628800"/>
            <a:ext cx="7560840" cy="4800600"/>
          </a:xfrm>
        </p:spPr>
        <p:txBody>
          <a:bodyPr>
            <a:normAutofit/>
          </a:bodyPr>
          <a:lstStyle/>
          <a:p>
            <a:pPr marL="114300" indent="0" algn="just">
              <a:buNone/>
            </a:pPr>
            <a:r>
              <a:rPr lang="es-MX" sz="2000" dirty="0"/>
              <a:t>Es el derecho que tiene toda persona de usar, gozar, disfrutar y disponer sus bienes de acuerdo a la ley. Dicho derecho será protegido por el Estado, por lo que nadie podrá ser privado, ni molestado en sus a bienes sino en virtud de un juicio que cumpla con las formalidades esenciales del procedimiento. </a:t>
            </a:r>
          </a:p>
          <a:p>
            <a:pPr marL="114300" indent="0" algn="just">
              <a:buNone/>
            </a:pPr>
            <a:endParaRPr lang="es-MX" sz="2000"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pic>
        <p:nvPicPr>
          <p:cNvPr id="1026" name="Picture 2" descr="Resultado de imagen para derecho de propied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0" y="3406000"/>
            <a:ext cx="2982416" cy="2236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erecho de propiedad intelectual"/>
          <p:cNvPicPr>
            <a:picLocks noChangeAspect="1" noChangeArrowheads="1"/>
          </p:cNvPicPr>
          <p:nvPr/>
        </p:nvPicPr>
        <p:blipFill rotWithShape="1">
          <a:blip r:embed="rId4">
            <a:extLst>
              <a:ext uri="{28A0092B-C50C-407E-A947-70E740481C1C}">
                <a14:useLocalDpi xmlns:a14="http://schemas.microsoft.com/office/drawing/2010/main" val="0"/>
              </a:ext>
            </a:extLst>
          </a:blip>
          <a:srcRect l="33849" r="22074"/>
          <a:stretch/>
        </p:blipFill>
        <p:spPr bwMode="auto">
          <a:xfrm>
            <a:off x="6084168" y="3406000"/>
            <a:ext cx="1876923" cy="2016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Resultado de imagen para derecho de propiedad intelectual"/>
          <p:cNvPicPr>
            <a:picLocks noChangeAspect="1" noChangeArrowheads="1"/>
          </p:cNvPicPr>
          <p:nvPr/>
        </p:nvPicPr>
        <p:blipFill rotWithShape="1">
          <a:blip r:embed="rId5">
            <a:extLst>
              <a:ext uri="{28A0092B-C50C-407E-A947-70E740481C1C}">
                <a14:useLocalDpi xmlns:a14="http://schemas.microsoft.com/office/drawing/2010/main" val="0"/>
              </a:ext>
            </a:extLst>
          </a:blip>
          <a:srcRect r="61621" b="6776"/>
          <a:stretch/>
        </p:blipFill>
        <p:spPr bwMode="auto">
          <a:xfrm>
            <a:off x="3347864" y="4495241"/>
            <a:ext cx="1953969" cy="20351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15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91680" y="136073"/>
            <a:ext cx="6529536" cy="894730"/>
          </a:xfrm>
        </p:spPr>
        <p:txBody>
          <a:bodyPr/>
          <a:lstStyle/>
          <a:p>
            <a:r>
              <a:rPr lang="es-MX" dirty="0" smtClean="0"/>
              <a:t>Derecho Agrario</a:t>
            </a:r>
            <a:endParaRPr lang="es-MX" dirty="0"/>
          </a:p>
        </p:txBody>
      </p:sp>
      <p:sp>
        <p:nvSpPr>
          <p:cNvPr id="3" name="2 Marcador de contenido"/>
          <p:cNvSpPr>
            <a:spLocks noGrp="1"/>
          </p:cNvSpPr>
          <p:nvPr>
            <p:ph idx="1"/>
          </p:nvPr>
        </p:nvSpPr>
        <p:spPr>
          <a:xfrm>
            <a:off x="455026" y="1412776"/>
            <a:ext cx="7560840" cy="4800600"/>
          </a:xfrm>
        </p:spPr>
        <p:txBody>
          <a:bodyPr>
            <a:normAutofit fontScale="92500" lnSpcReduction="10000"/>
          </a:bodyPr>
          <a:lstStyle/>
          <a:p>
            <a:pPr marL="114300" indent="0" algn="just">
              <a:buNone/>
            </a:pPr>
            <a:r>
              <a:rPr lang="es-MX" sz="2000" dirty="0" smtClean="0"/>
              <a:t>Es una rama del Derecho público interno, encargada de regular las actividades del campo. Dicha rama comprende los siguientes aspectos: pequeña propiedad agrícola y ganadera, el ejido, aguas de riego, conservación y explotación de los recursos naturales como flora y fauna, aérea, acuática y terrestre, créditos agrícolas, etc. </a:t>
            </a:r>
          </a:p>
          <a:p>
            <a:pPr marL="114300" indent="0" algn="just">
              <a:buNone/>
            </a:pPr>
            <a:endParaRPr lang="es-MX" sz="1200" dirty="0"/>
          </a:p>
          <a:p>
            <a:pPr marL="114300" indent="0" algn="just">
              <a:buNone/>
            </a:pPr>
            <a:r>
              <a:rPr lang="es-MX" sz="2000" dirty="0" smtClean="0">
                <a:solidFill>
                  <a:srgbClr val="002060"/>
                </a:solidFill>
              </a:rPr>
              <a:t>-Sistema Ejidal: </a:t>
            </a:r>
            <a:r>
              <a:rPr lang="es-MX" sz="2000" dirty="0" smtClean="0"/>
              <a:t>Es la extensión total de tierra que se le asigna a un grupo o núcleo de población, misma que deberá labrar y conservar para lograr su subsistencia. El sistema ejidal tiene personalidad jurídica y patrimonio propio.</a:t>
            </a:r>
          </a:p>
          <a:p>
            <a:pPr marL="114300" indent="0" algn="just">
              <a:buNone/>
            </a:pPr>
            <a:endParaRPr lang="es-MX" sz="1200" dirty="0" smtClean="0"/>
          </a:p>
          <a:p>
            <a:pPr marL="114300" indent="0" algn="just">
              <a:buNone/>
            </a:pPr>
            <a:r>
              <a:rPr lang="es-MX" sz="2000" dirty="0" smtClean="0">
                <a:solidFill>
                  <a:srgbClr val="002060"/>
                </a:solidFill>
              </a:rPr>
              <a:t>-Sistema comunal</a:t>
            </a:r>
            <a:r>
              <a:rPr lang="es-MX" sz="2000" dirty="0">
                <a:solidFill>
                  <a:srgbClr val="002060"/>
                </a:solidFill>
              </a:rPr>
              <a:t>: </a:t>
            </a:r>
            <a:r>
              <a:rPr lang="es-MX" sz="2000" dirty="0"/>
              <a:t>Es uno de los tipos de propiedad que permite nuestra Constitución y que es reconocida a los pueblos que pueden comprobar que las tierras que hoy ocupan les han pertenecido desde siglos atrás en la historia. Su característica es que además de contar con una porción de tierra para vivir y trabajar, cuentan con otras tierras que explotan entre toda la comunidad aportando trabajo solidario, y lo que se hace con ellas se decide en asambleas del pueblo.</a:t>
            </a:r>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Tree>
    <p:extLst>
      <p:ext uri="{BB962C8B-B14F-4D97-AF65-F5344CB8AC3E}">
        <p14:creationId xmlns:p14="http://schemas.microsoft.com/office/powerpoint/2010/main" val="19193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91680" y="136073"/>
            <a:ext cx="6529536" cy="894730"/>
          </a:xfrm>
        </p:spPr>
        <p:txBody>
          <a:bodyPr/>
          <a:lstStyle/>
          <a:p>
            <a:r>
              <a:rPr lang="es-MX" dirty="0" smtClean="0"/>
              <a:t>Autoridades Agrarias</a:t>
            </a:r>
            <a:endParaRPr lang="es-MX" dirty="0"/>
          </a:p>
        </p:txBody>
      </p:sp>
      <p:sp>
        <p:nvSpPr>
          <p:cNvPr id="3" name="2 Marcador de contenido"/>
          <p:cNvSpPr>
            <a:spLocks noGrp="1"/>
          </p:cNvSpPr>
          <p:nvPr>
            <p:ph idx="1"/>
          </p:nvPr>
        </p:nvSpPr>
        <p:spPr>
          <a:xfrm>
            <a:off x="455026" y="1412776"/>
            <a:ext cx="7560840" cy="4800600"/>
          </a:xfrm>
        </p:spPr>
        <p:txBody>
          <a:bodyPr>
            <a:normAutofit/>
          </a:bodyPr>
          <a:lstStyle/>
          <a:p>
            <a:pPr marL="114300" indent="0" algn="just">
              <a:buNone/>
            </a:pPr>
            <a:r>
              <a:rPr lang="es-MX" sz="2000" dirty="0" smtClean="0"/>
              <a:t>En nuestro país, el marco legal del Derecho agrario es fundamentalmente el artículo 27 constitucional, y la ley reglamentaria del mismo artículo, es decir, la Ley Federal Agraria, Ley de Expropiación, y demás normas jurídicas que emanen de ese entorno constitucional. </a:t>
            </a:r>
          </a:p>
          <a:p>
            <a:pPr marL="114300" indent="0" algn="just">
              <a:buNone/>
            </a:pPr>
            <a:endParaRPr lang="es-MX" sz="2000" dirty="0"/>
          </a:p>
          <a:p>
            <a:pPr marL="114300" indent="0" algn="just">
              <a:buNone/>
            </a:pPr>
            <a:r>
              <a:rPr lang="es-MX" sz="2000" dirty="0" smtClean="0"/>
              <a:t>Los órganos del ejido son:</a:t>
            </a:r>
          </a:p>
          <a:p>
            <a:pPr algn="just">
              <a:buFont typeface="Wingdings" panose="05000000000000000000" pitchFamily="2" charset="2"/>
              <a:buChar char="ü"/>
            </a:pPr>
            <a:r>
              <a:rPr lang="es-MX" sz="2000" dirty="0" smtClean="0"/>
              <a:t>La Asamblea. Es el órgano supremo y se encarga principalmente de la formulación del reglamento interno del ejido, así como la división del ejido.</a:t>
            </a:r>
          </a:p>
          <a:p>
            <a:pPr algn="just">
              <a:buFont typeface="Wingdings" panose="05000000000000000000" pitchFamily="2" charset="2"/>
              <a:buChar char="ü"/>
            </a:pPr>
            <a:r>
              <a:rPr lang="es-MX" sz="2000" dirty="0" smtClean="0"/>
              <a:t>El Comisariado. Es el encargado de cumplir y hacer cumplir los acuerdos dados en la Asamblea.</a:t>
            </a:r>
          </a:p>
          <a:p>
            <a:pPr algn="just">
              <a:buFont typeface="Wingdings" panose="05000000000000000000" pitchFamily="2" charset="2"/>
              <a:buChar char="ü"/>
            </a:pPr>
            <a:r>
              <a:rPr lang="es-MX" sz="2000" dirty="0" smtClean="0"/>
              <a:t>El Consejo de Vigilancia. Se encarga de corroborar que las actividades del Comisariado ejidal se ajusten al Derecho. </a:t>
            </a:r>
            <a:endParaRPr lang="es-MX" sz="2000" dirty="0"/>
          </a:p>
        </p:txBody>
      </p:sp>
      <p:pic>
        <p:nvPicPr>
          <p:cNvPr id="4" name="3 Imagen"/>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spTree>
    <p:extLst>
      <p:ext uri="{BB962C8B-B14F-4D97-AF65-F5344CB8AC3E}">
        <p14:creationId xmlns:p14="http://schemas.microsoft.com/office/powerpoint/2010/main" val="209190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91680" y="116632"/>
            <a:ext cx="5593432" cy="1143000"/>
          </a:xfrm>
        </p:spPr>
        <p:txBody>
          <a:bodyPr/>
          <a:lstStyle/>
          <a:p>
            <a:r>
              <a:rPr lang="es-MX" dirty="0" smtClean="0"/>
              <a:t>Tribunales Agrarios</a:t>
            </a:r>
            <a:endParaRPr lang="es-MX" dirty="0"/>
          </a:p>
        </p:txBody>
      </p:sp>
      <p:pic>
        <p:nvPicPr>
          <p:cNvPr id="5" name="4 Imagen"/>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504" y="116632"/>
            <a:ext cx="1115616" cy="1052736"/>
          </a:xfrm>
          <a:prstGeom prst="rect">
            <a:avLst/>
          </a:prstGeom>
        </p:spPr>
      </p:pic>
      <p:pic>
        <p:nvPicPr>
          <p:cNvPr id="3" name="80CWlx90Y10"/>
          <p:cNvPicPr>
            <a:picLocks noRot="1" noChangeAspect="1"/>
          </p:cNvPicPr>
          <p:nvPr>
            <a:videoFile r:link="rId1"/>
          </p:nvPr>
        </p:nvPicPr>
        <p:blipFill>
          <a:blip r:embed="rId4"/>
          <a:stretch>
            <a:fillRect/>
          </a:stretch>
        </p:blipFill>
        <p:spPr>
          <a:xfrm>
            <a:off x="467544" y="1844824"/>
            <a:ext cx="7552839" cy="4248472"/>
          </a:xfrm>
          <a:prstGeom prst="rect">
            <a:avLst/>
          </a:prstGeom>
        </p:spPr>
      </p:pic>
    </p:spTree>
    <p:extLst>
      <p:ext uri="{BB962C8B-B14F-4D97-AF65-F5344CB8AC3E}">
        <p14:creationId xmlns:p14="http://schemas.microsoft.com/office/powerpoint/2010/main" val="128512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Bibliografía </a:t>
            </a:r>
            <a:endParaRPr lang="es-MX" dirty="0"/>
          </a:p>
        </p:txBody>
      </p:sp>
      <p:sp>
        <p:nvSpPr>
          <p:cNvPr id="3" name="2 Marcador de contenido"/>
          <p:cNvSpPr>
            <a:spLocks noGrp="1"/>
          </p:cNvSpPr>
          <p:nvPr>
            <p:ph idx="1"/>
          </p:nvPr>
        </p:nvSpPr>
        <p:spPr/>
        <p:txBody>
          <a:bodyPr/>
          <a:lstStyle/>
          <a:p>
            <a:r>
              <a:rPr lang="es-MX" sz="2000" dirty="0" smtClean="0"/>
              <a:t>Ortiz, M. A. (</a:t>
            </a:r>
            <a:r>
              <a:rPr lang="es-MX" sz="2000" dirty="0"/>
              <a:t>2006). </a:t>
            </a:r>
            <a:r>
              <a:rPr lang="es-MX" sz="2000" i="1" dirty="0"/>
              <a:t>Acercamiento al Derecho</a:t>
            </a:r>
            <a:r>
              <a:rPr lang="es-MX" sz="2000" dirty="0"/>
              <a:t>. México: Grupo Patria Cultural</a:t>
            </a:r>
            <a:r>
              <a:rPr lang="es-MX" sz="2000" dirty="0" smtClean="0"/>
              <a:t>.</a:t>
            </a:r>
          </a:p>
          <a:p>
            <a:r>
              <a:rPr lang="es-MX" sz="2000" dirty="0" smtClean="0"/>
              <a:t>Derecho de propiedad. </a:t>
            </a:r>
            <a:r>
              <a:rPr lang="es-MX" sz="2000" dirty="0"/>
              <a:t>Recuperado de: </a:t>
            </a:r>
            <a:r>
              <a:rPr lang="es-MX" sz="2000" dirty="0" smtClean="0"/>
              <a:t>www.cndh.org.mx</a:t>
            </a:r>
          </a:p>
          <a:p>
            <a:r>
              <a:rPr lang="es-MX" sz="2000" dirty="0" smtClean="0"/>
              <a:t>Tribunales Agrarios. Recuperado </a:t>
            </a:r>
            <a:r>
              <a:rPr lang="es-MX" sz="2000" dirty="0"/>
              <a:t>de: </a:t>
            </a:r>
            <a:r>
              <a:rPr lang="es-MX" sz="2000" dirty="0" smtClean="0"/>
              <a:t>www.tribunalesagrarios.gob.mx</a:t>
            </a:r>
            <a:endParaRPr lang="es-MX" sz="2000" dirty="0" smtClean="0"/>
          </a:p>
        </p:txBody>
      </p:sp>
    </p:spTree>
    <p:extLst>
      <p:ext uri="{BB962C8B-B14F-4D97-AF65-F5344CB8AC3E}">
        <p14:creationId xmlns:p14="http://schemas.microsoft.com/office/powerpoint/2010/main" val="136846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Personalizado 2">
      <a:dk1>
        <a:sysClr val="windowText" lastClr="000000"/>
      </a:dk1>
      <a:lt1>
        <a:sysClr val="window" lastClr="FFFFFF"/>
      </a:lt1>
      <a:dk2>
        <a:srgbClr val="008000"/>
      </a:dk2>
      <a:lt2>
        <a:srgbClr val="FEFAC9"/>
      </a:lt2>
      <a:accent1>
        <a:srgbClr val="002060"/>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801</TotalTime>
  <Words>612</Words>
  <Application>Microsoft Office PowerPoint</Application>
  <PresentationFormat>Presentación en pantalla (4:3)</PresentationFormat>
  <Paragraphs>49</Paragraphs>
  <Slides>8</Slides>
  <Notes>0</Notes>
  <HiddenSlides>0</HiddenSlides>
  <MMClips>1</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Adyacencia</vt:lpstr>
      <vt:lpstr>Unidad 2 . Derecho Penal en la Sociedad, Derecho de Propiedad, Autoridades y Tribunales en el Derecho Agrario</vt:lpstr>
      <vt:lpstr>Derecho Penal</vt:lpstr>
      <vt:lpstr>Delitos</vt:lpstr>
      <vt:lpstr>Derecho de Propiedad</vt:lpstr>
      <vt:lpstr>Derecho Agrario</vt:lpstr>
      <vt:lpstr>Autoridades Agrarias</vt:lpstr>
      <vt:lpstr>Tribunales Agrarios</vt:lpstr>
      <vt:lpstr>Bibliografía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Samanta Cabañas</dc:creator>
  <cp:lastModifiedBy>Samanta Cabañas</cp:lastModifiedBy>
  <cp:revision>62</cp:revision>
  <dcterms:created xsi:type="dcterms:W3CDTF">2017-12-01T18:50:26Z</dcterms:created>
  <dcterms:modified xsi:type="dcterms:W3CDTF">2018-01-04T04:00:20Z</dcterms:modified>
</cp:coreProperties>
</file>