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AC6441-91EB-4697-BFBB-BBEB6CF3E60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40AB11-D1EF-468C-9C4B-658956DCD58E}" type="datetimeFigureOut">
              <a:rPr lang="es-MX" smtClean="0"/>
              <a:t>20/12/2017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x154oSZBJ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U6cvr6M7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97MqEj77K4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X-6ZotclEA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zKq1rX5eS0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1209" y="1628800"/>
            <a:ext cx="8397138" cy="2016224"/>
          </a:xfrm>
        </p:spPr>
        <p:txBody>
          <a:bodyPr/>
          <a:lstStyle/>
          <a:p>
            <a:pPr algn="ctr"/>
            <a:r>
              <a:rPr lang="es-MX" sz="4800" dirty="0" smtClean="0"/>
              <a:t>Unidad 2 . Los modelos económicos de México </a:t>
            </a:r>
            <a:br>
              <a:rPr lang="es-MX" sz="4800" dirty="0" smtClean="0"/>
            </a:br>
            <a:r>
              <a:rPr lang="es-MX" sz="4800" dirty="0" smtClean="0"/>
              <a:t>durante el periodo de</a:t>
            </a:r>
            <a:br>
              <a:rPr lang="es-MX" sz="4800" dirty="0" smtClean="0"/>
            </a:br>
            <a:r>
              <a:rPr lang="es-MX" sz="4800" dirty="0" smtClean="0"/>
              <a:t>1940 - 1982</a:t>
            </a:r>
            <a:endParaRPr lang="es-MX" sz="48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38" y="4005064"/>
            <a:ext cx="2520280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Modelo de Sustitución de Importaciones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348880"/>
            <a:ext cx="7620000" cy="38164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Periodo</a:t>
            </a:r>
          </a:p>
          <a:p>
            <a:pPr indent="-342900" algn="just"/>
            <a:r>
              <a:rPr lang="es-MX" sz="1600" dirty="0" smtClean="0"/>
              <a:t>1940 - 1970</a:t>
            </a:r>
          </a:p>
          <a:p>
            <a:pPr marL="0" indent="0" algn="just">
              <a:buNone/>
            </a:pPr>
            <a:endParaRPr lang="es-MX" sz="1600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Presidente en turno</a:t>
            </a:r>
          </a:p>
          <a:p>
            <a:pPr indent="-342900" algn="just"/>
            <a:r>
              <a:rPr lang="es-MX" sz="1600" dirty="0" smtClean="0"/>
              <a:t>Manuel Ávila Camacho</a:t>
            </a:r>
          </a:p>
          <a:p>
            <a:pPr indent="-342900" algn="just"/>
            <a:r>
              <a:rPr lang="es-MX" sz="1600" dirty="0" smtClean="0"/>
              <a:t>Miguel Alemán Valdés</a:t>
            </a:r>
          </a:p>
          <a:p>
            <a:pPr indent="-342900" algn="just"/>
            <a:endParaRPr lang="es-MX" sz="1600" dirty="0"/>
          </a:p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Objetivo</a:t>
            </a:r>
          </a:p>
          <a:p>
            <a:pPr indent="-342900" algn="just"/>
            <a:r>
              <a:rPr lang="es-MX" sz="1600" dirty="0"/>
              <a:t>C</a:t>
            </a:r>
            <a:r>
              <a:rPr lang="es-MX" sz="1600" dirty="0" smtClean="0"/>
              <a:t>onvertir </a:t>
            </a:r>
            <a:r>
              <a:rPr lang="es-MX" sz="1600" dirty="0"/>
              <a:t>la actividad industrial en eje del desarrollo económico y de la acumulación del capital, así se podía pasar de una economía en agricultura y minería a otra en la que la industria pudiera proveer al mercado interno, además de que en las exportaciones se estableciera una variedad de productos agropecuarios</a:t>
            </a:r>
            <a:r>
              <a:rPr lang="es-MX" sz="1600" dirty="0" smtClean="0"/>
              <a:t>.</a:t>
            </a:r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4" name="3 Image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pic>
        <p:nvPicPr>
          <p:cNvPr id="5" name="Xx154oSZBJ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95936" y="2132856"/>
            <a:ext cx="3803915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Modelo del Desarrollo Estabilizador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7620000" cy="40324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Periodo</a:t>
            </a:r>
          </a:p>
          <a:p>
            <a:pPr indent="-342900" algn="just"/>
            <a:r>
              <a:rPr lang="es-MX" sz="1600" dirty="0" smtClean="0"/>
              <a:t>1952 - 1970</a:t>
            </a:r>
          </a:p>
          <a:p>
            <a:pPr marL="0" indent="0" algn="just">
              <a:buNone/>
            </a:pPr>
            <a:endParaRPr lang="es-MX" sz="1600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Presidente en turno</a:t>
            </a:r>
          </a:p>
          <a:p>
            <a:pPr indent="-342900" algn="just"/>
            <a:r>
              <a:rPr lang="es-MX" sz="1600" dirty="0" smtClean="0"/>
              <a:t>Adolfo Ruíz Cortines</a:t>
            </a:r>
          </a:p>
          <a:p>
            <a:pPr indent="-342900" algn="just"/>
            <a:r>
              <a:rPr lang="es-MX" sz="1600" dirty="0" smtClean="0"/>
              <a:t>Adolfo López Mateos</a:t>
            </a:r>
          </a:p>
          <a:p>
            <a:pPr indent="-342900" algn="just"/>
            <a:r>
              <a:rPr lang="es-MX" sz="1600" dirty="0" smtClean="0"/>
              <a:t>Gustavo Díaz Ordaz</a:t>
            </a:r>
          </a:p>
          <a:p>
            <a:pPr indent="-342900" algn="just"/>
            <a:endParaRPr lang="es-MX" sz="1600" dirty="0"/>
          </a:p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Objetivo</a:t>
            </a:r>
          </a:p>
          <a:p>
            <a:pPr indent="-342900" algn="just"/>
            <a:r>
              <a:rPr lang="es-MX" sz="1600" dirty="0" smtClean="0"/>
              <a:t>El modelo económico de Desarrollo Estabilizador, es la segunda etapa del modelo de Sustitución de Importaciones; los principales objetivos durante éste periodo fueron mantener un control inflacionario, modernizar </a:t>
            </a:r>
            <a:r>
              <a:rPr lang="es-MX" sz="1600" dirty="0"/>
              <a:t>la industria, aumentar la productividad y lograr la competitividad internacional a través de la incorporación de tecnología moderna.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3" name="VRU6cvr6M7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635896" y="2060848"/>
            <a:ext cx="3931929" cy="22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Modelo del Desarrollo Compartido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13447" y="2135294"/>
            <a:ext cx="7370921" cy="35259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Periodo</a:t>
            </a:r>
          </a:p>
          <a:p>
            <a:pPr indent="-342900" algn="just"/>
            <a:r>
              <a:rPr lang="es-MX" sz="1600" dirty="0" smtClean="0"/>
              <a:t>1970 - 1976</a:t>
            </a:r>
          </a:p>
          <a:p>
            <a:pPr marL="0" indent="0" algn="just">
              <a:buFont typeface="Arial" pitchFamily="34" charset="0"/>
              <a:buNone/>
            </a:pPr>
            <a:endParaRPr lang="es-MX" sz="1600" b="1" dirty="0" smtClean="0">
              <a:solidFill>
                <a:srgbClr val="0070C0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Presidente en turno</a:t>
            </a:r>
          </a:p>
          <a:p>
            <a:pPr indent="-342900" algn="just"/>
            <a:r>
              <a:rPr lang="es-MX" sz="1600" dirty="0" smtClean="0"/>
              <a:t>Luis Echeverría Álvarez</a:t>
            </a:r>
          </a:p>
          <a:p>
            <a:pPr indent="-342900" algn="just"/>
            <a:endParaRPr lang="es-MX" sz="1600" dirty="0" smtClean="0"/>
          </a:p>
          <a:p>
            <a:pPr indent="-342900" algn="just"/>
            <a:endParaRPr lang="es-MX" sz="1600" dirty="0" smtClean="0"/>
          </a:p>
          <a:p>
            <a:pPr indent="-342900" algn="just"/>
            <a:endParaRPr lang="es-MX" sz="1600" dirty="0" smtClean="0"/>
          </a:p>
          <a:p>
            <a:pPr marL="0" indent="0" algn="just">
              <a:buFont typeface="Arial" pitchFamily="34" charset="0"/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Objetivo</a:t>
            </a:r>
          </a:p>
          <a:p>
            <a:pPr indent="-342900" algn="just"/>
            <a:r>
              <a:rPr lang="es-MX" sz="1600" dirty="0"/>
              <a:t>L</a:t>
            </a:r>
            <a:r>
              <a:rPr lang="es-MX" sz="1600" dirty="0" smtClean="0"/>
              <a:t>a </a:t>
            </a:r>
            <a:r>
              <a:rPr lang="es-MX" sz="1600" dirty="0"/>
              <a:t>política económica del desarrollo </a:t>
            </a:r>
            <a:r>
              <a:rPr lang="es-MX" sz="1600" dirty="0" smtClean="0"/>
              <a:t>compartido pretendía </a:t>
            </a:r>
            <a:r>
              <a:rPr lang="es-MX" sz="1600" dirty="0"/>
              <a:t>distribuir la riqueza generada por el progreso equitativamente entre todos los miembros de la </a:t>
            </a:r>
            <a:r>
              <a:rPr lang="es-MX" sz="1600" dirty="0" smtClean="0"/>
              <a:t>sociedad; con </a:t>
            </a:r>
            <a:r>
              <a:rPr lang="es-MX" sz="1600" dirty="0"/>
              <a:t>el propósito de que el eje de la inversión nacional lo ejerciera el sector público.</a:t>
            </a:r>
            <a:endParaRPr lang="es-MX" sz="1600" dirty="0" smtClean="0"/>
          </a:p>
          <a:p>
            <a:pPr marL="0" indent="0" algn="just">
              <a:buFont typeface="Arial" pitchFamily="34" charset="0"/>
              <a:buNone/>
            </a:pPr>
            <a:endParaRPr lang="es-MX" sz="1600" dirty="0" smtClean="0"/>
          </a:p>
          <a:p>
            <a:pPr marL="0" indent="0" algn="just">
              <a:buFont typeface="Arial" pitchFamily="34" charset="0"/>
              <a:buNone/>
            </a:pPr>
            <a:endParaRPr lang="es-MX" sz="2000" dirty="0" smtClean="0"/>
          </a:p>
          <a:p>
            <a:pPr marL="0" indent="0">
              <a:buFont typeface="Arial" pitchFamily="34" charset="0"/>
              <a:buNone/>
            </a:pPr>
            <a:endParaRPr lang="es-MX" sz="2000" dirty="0"/>
          </a:p>
        </p:txBody>
      </p:sp>
      <p:pic>
        <p:nvPicPr>
          <p:cNvPr id="3" name="K97MqEj77K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23928" y="2135294"/>
            <a:ext cx="3792760" cy="21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Modelo de Alianza para la Producción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67544" y="2276872"/>
            <a:ext cx="7620000" cy="36724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Periodo</a:t>
            </a:r>
          </a:p>
          <a:p>
            <a:pPr indent="-342900" algn="just"/>
            <a:r>
              <a:rPr lang="es-MX" sz="1600" dirty="0" smtClean="0"/>
              <a:t>1976 - 1982</a:t>
            </a:r>
          </a:p>
          <a:p>
            <a:pPr marL="0" indent="0" algn="just">
              <a:buNone/>
            </a:pPr>
            <a:endParaRPr lang="es-MX" sz="1600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Presidente en turno</a:t>
            </a:r>
          </a:p>
          <a:p>
            <a:pPr indent="-342900" algn="just"/>
            <a:r>
              <a:rPr lang="es-MX" sz="1600" dirty="0" smtClean="0"/>
              <a:t>José López Portillo y Pacheco</a:t>
            </a:r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Objetivo</a:t>
            </a:r>
          </a:p>
          <a:p>
            <a:pPr algn="just" fontAlgn="base"/>
            <a:r>
              <a:rPr lang="es-MX" sz="1600" dirty="0"/>
              <a:t>E</a:t>
            </a:r>
            <a:r>
              <a:rPr lang="es-MX" sz="1600" dirty="0" smtClean="0"/>
              <a:t>levar </a:t>
            </a:r>
            <a:r>
              <a:rPr lang="es-MX" sz="1600" dirty="0"/>
              <a:t>la producción y </a:t>
            </a:r>
            <a:r>
              <a:rPr lang="es-MX" sz="1600" dirty="0" smtClean="0"/>
              <a:t>satisfacer </a:t>
            </a:r>
            <a:r>
              <a:rPr lang="es-MX" sz="1600" dirty="0"/>
              <a:t>la demanda de empleo. La alianza para la producción se </a:t>
            </a:r>
            <a:r>
              <a:rPr lang="es-MX" sz="1600" dirty="0" smtClean="0"/>
              <a:t>proponía mantener </a:t>
            </a:r>
            <a:r>
              <a:rPr lang="es-MX" sz="1600" dirty="0"/>
              <a:t>los salarios a niveles </a:t>
            </a:r>
            <a:r>
              <a:rPr lang="es-MX" sz="1600" dirty="0" smtClean="0"/>
              <a:t>competitivos, dar </a:t>
            </a:r>
            <a:r>
              <a:rPr lang="es-MX" sz="1600" dirty="0"/>
              <a:t>un nuevo impulso a la reforma </a:t>
            </a:r>
            <a:r>
              <a:rPr lang="es-MX" sz="1600" dirty="0" smtClean="0"/>
              <a:t>agraria, mantener </a:t>
            </a:r>
            <a:r>
              <a:rPr lang="es-MX" sz="1600" dirty="0"/>
              <a:t>la política de control de </a:t>
            </a:r>
            <a:r>
              <a:rPr lang="es-MX" sz="1600" dirty="0" smtClean="0"/>
              <a:t>precios y </a:t>
            </a:r>
            <a:r>
              <a:rPr lang="es-MX" sz="1600" dirty="0"/>
              <a:t>a</a:t>
            </a:r>
            <a:r>
              <a:rPr lang="es-MX" sz="1600" dirty="0" smtClean="0"/>
              <a:t>dministrar </a:t>
            </a:r>
            <a:r>
              <a:rPr lang="es-MX" sz="1600" dirty="0"/>
              <a:t>con eficiencia las empresas </a:t>
            </a:r>
            <a:r>
              <a:rPr lang="es-MX" sz="1600" dirty="0" smtClean="0"/>
              <a:t>paraestatales, mejorando los servicios públicos. </a:t>
            </a:r>
            <a:endParaRPr lang="es-MX" sz="1600" dirty="0"/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3" name="jX-6ZotclE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23928" y="1916832"/>
            <a:ext cx="3940649" cy="22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Modelo Neoliberal</a:t>
            </a:r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06372" y="1772816"/>
            <a:ext cx="7620000" cy="237626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Periodo</a:t>
            </a:r>
          </a:p>
          <a:p>
            <a:pPr indent="-342900" algn="just"/>
            <a:r>
              <a:rPr lang="es-MX" sz="1600" dirty="0" smtClean="0"/>
              <a:t>1982 – 2000</a:t>
            </a:r>
          </a:p>
          <a:p>
            <a:pPr marL="0" indent="0" algn="just">
              <a:buFont typeface="Arial" pitchFamily="34" charset="0"/>
              <a:buNone/>
            </a:pPr>
            <a:endParaRPr lang="es-MX" sz="1600" b="1" dirty="0" smtClean="0">
              <a:solidFill>
                <a:srgbClr val="0070C0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s-MX" sz="1600" b="1" dirty="0" smtClean="0">
                <a:solidFill>
                  <a:srgbClr val="0070C0"/>
                </a:solidFill>
              </a:rPr>
              <a:t>Presidente en turno</a:t>
            </a:r>
          </a:p>
          <a:p>
            <a:pPr indent="-342900" algn="just"/>
            <a:r>
              <a:rPr lang="es-MX" sz="1600" dirty="0" smtClean="0"/>
              <a:t>Miguel de la Madrid Hurtado </a:t>
            </a:r>
          </a:p>
          <a:p>
            <a:pPr indent="-342900" algn="just"/>
            <a:r>
              <a:rPr lang="es-MX" sz="1600" dirty="0" smtClean="0"/>
              <a:t>Carlos Salinas de Gortari</a:t>
            </a:r>
          </a:p>
          <a:p>
            <a:pPr indent="-342900" algn="just"/>
            <a:r>
              <a:rPr lang="es-MX" sz="1600" dirty="0" smtClean="0"/>
              <a:t>Ernesto Zedillo Ponce de León</a:t>
            </a:r>
          </a:p>
          <a:p>
            <a:pPr indent="-342900" algn="just"/>
            <a:endParaRPr lang="es-MX" sz="1600" dirty="0" smtClean="0"/>
          </a:p>
          <a:p>
            <a:pPr indent="-342900" algn="just"/>
            <a:endParaRPr lang="es-MX" sz="1600" dirty="0"/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endParaRPr lang="es-MX" sz="1600" dirty="0" smtClean="0"/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endParaRPr lang="es-MX" sz="1600" dirty="0" smtClean="0"/>
          </a:p>
          <a:p>
            <a:pPr marL="0" indent="0" algn="just">
              <a:buNone/>
            </a:pPr>
            <a:endParaRPr lang="es-MX" sz="1600" dirty="0" smtClean="0"/>
          </a:p>
          <a:p>
            <a:pPr marL="0" indent="0" algn="just">
              <a:buFont typeface="Arial" pitchFamily="34" charset="0"/>
              <a:buNone/>
            </a:pPr>
            <a:endParaRPr lang="es-MX" sz="1600" dirty="0" smtClean="0"/>
          </a:p>
          <a:p>
            <a:pPr marL="0" indent="0" algn="just">
              <a:buFont typeface="Arial" pitchFamily="34" charset="0"/>
              <a:buNone/>
            </a:pPr>
            <a:endParaRPr lang="es-MX" sz="1600" dirty="0" smtClean="0"/>
          </a:p>
          <a:p>
            <a:pPr marL="0" indent="0">
              <a:buFont typeface="Arial" pitchFamily="34" charset="0"/>
              <a:buNone/>
            </a:pPr>
            <a:endParaRPr lang="es-MX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4136052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rgbClr val="0070C0"/>
                </a:solidFill>
              </a:rPr>
              <a:t>Objetivo</a:t>
            </a:r>
          </a:p>
          <a:p>
            <a:pPr marL="285750" indent="-285750" algn="just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dirty="0"/>
              <a:t>P</a:t>
            </a:r>
            <a:r>
              <a:rPr lang="es-MX" sz="1600" dirty="0" smtClean="0"/>
              <a:t>retende </a:t>
            </a:r>
            <a:r>
              <a:rPr lang="es-MX" sz="1600" dirty="0"/>
              <a:t>la reducción del gasto público, el combate a la inflación,</a:t>
            </a:r>
            <a:br>
              <a:rPr lang="es-MX" sz="1600" dirty="0"/>
            </a:br>
            <a:r>
              <a:rPr lang="es-MX" sz="1600" dirty="0"/>
              <a:t>la estabilidad financiera y el fortalecimiento del ahorro interno</a:t>
            </a:r>
            <a:r>
              <a:rPr lang="es-MX" sz="1600" dirty="0" smtClean="0"/>
              <a:t>. Además de una radical </a:t>
            </a:r>
            <a:r>
              <a:rPr lang="es-MX" sz="1600" dirty="0"/>
              <a:t>apertura comercial y el establecimiento del tratado de integración económica con los Estados Unidos </a:t>
            </a:r>
            <a:r>
              <a:rPr lang="es-MX" sz="1600" dirty="0" smtClean="0"/>
              <a:t>de América y Canadá. </a:t>
            </a:r>
            <a:endParaRPr lang="es-MX" sz="1600" dirty="0"/>
          </a:p>
          <a:p>
            <a:pPr algn="just"/>
            <a:endParaRPr lang="es-MX" sz="1600" b="1" dirty="0" smtClean="0">
              <a:solidFill>
                <a:srgbClr val="0070C0"/>
              </a:solidFill>
            </a:endParaRPr>
          </a:p>
        </p:txBody>
      </p:sp>
      <p:pic>
        <p:nvPicPr>
          <p:cNvPr id="3" name="VzKq1rX5eS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901903" y="1484784"/>
            <a:ext cx="422446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Organismos Financieros Internacionales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7620000" cy="410445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b="1" dirty="0" smtClean="0">
                <a:solidFill>
                  <a:srgbClr val="0070C0"/>
                </a:solidFill>
              </a:rPr>
              <a:t>Banco Mundial  (BM)  - 1944</a:t>
            </a:r>
          </a:p>
          <a:p>
            <a:pPr marL="0" indent="0" algn="just">
              <a:buNone/>
            </a:pPr>
            <a:endParaRPr lang="es-MX" sz="16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MX" sz="1600" dirty="0"/>
              <a:t>El Banco Mundial es una fuente fundamental de asistencia financiera y técnica para los países en desarrollo de todo el mundo. El Grupo del Banco Mundial tiene dos ambiciosos </a:t>
            </a:r>
            <a:r>
              <a:rPr lang="es-MX" sz="1600" dirty="0" smtClean="0"/>
              <a:t>objetivos: </a:t>
            </a:r>
            <a:endParaRPr lang="es-MX" sz="1600" dirty="0"/>
          </a:p>
          <a:p>
            <a:pPr marL="285750" indent="-285750" algn="just"/>
            <a:r>
              <a:rPr lang="es-MX" sz="1600" dirty="0"/>
              <a:t>T</a:t>
            </a:r>
            <a:r>
              <a:rPr lang="es-MX" sz="1600" dirty="0" smtClean="0"/>
              <a:t>erminar </a:t>
            </a:r>
            <a:r>
              <a:rPr lang="es-MX" sz="1600" dirty="0"/>
              <a:t>con la pobreza extrema en el curso de una sola generación </a:t>
            </a:r>
          </a:p>
          <a:p>
            <a:pPr marL="285750" indent="-285750" algn="just"/>
            <a:r>
              <a:rPr lang="es-MX" sz="1600" dirty="0" smtClean="0"/>
              <a:t>Promover </a:t>
            </a:r>
            <a:r>
              <a:rPr lang="es-MX" sz="1600" dirty="0"/>
              <a:t>la prosperidad </a:t>
            </a:r>
            <a:r>
              <a:rPr lang="es-MX" sz="1600" dirty="0" smtClean="0"/>
              <a:t>compartida</a:t>
            </a:r>
          </a:p>
          <a:p>
            <a:pPr marL="0" indent="0" algn="just">
              <a:buNone/>
            </a:pPr>
            <a:endParaRPr lang="es-MX" sz="1600" dirty="0"/>
          </a:p>
          <a:p>
            <a:pPr marL="0" indent="0" algn="just">
              <a:buNone/>
            </a:pPr>
            <a:r>
              <a:rPr lang="es-MX" sz="1600" dirty="0" smtClean="0"/>
              <a:t>Fue en 1949, </a:t>
            </a:r>
            <a:r>
              <a:rPr lang="es-MX" sz="1600" dirty="0"/>
              <a:t>bajo la presidencia de Miguel </a:t>
            </a:r>
            <a:r>
              <a:rPr lang="es-MX" sz="1600" dirty="0" smtClean="0"/>
              <a:t>Alemán, cuando la </a:t>
            </a:r>
            <a:r>
              <a:rPr lang="es-MX" sz="1600" dirty="0"/>
              <a:t>Comisión Federal de Electricidad recibió el primer </a:t>
            </a:r>
            <a:r>
              <a:rPr lang="es-MX" sz="1600" dirty="0" smtClean="0"/>
              <a:t>préstamo del </a:t>
            </a:r>
            <a:r>
              <a:rPr lang="es-MX" sz="1600" dirty="0"/>
              <a:t>organismo internacional a </a:t>
            </a:r>
            <a:r>
              <a:rPr lang="es-MX" sz="1600" dirty="0" smtClean="0"/>
              <a:t>México. Desde entonces el Banco Mundial ha apoyado a nuestro país en proyectos para invertir </a:t>
            </a:r>
            <a:r>
              <a:rPr lang="es-MX" sz="1600" dirty="0"/>
              <a:t>en las personas, especialmente </a:t>
            </a:r>
            <a:r>
              <a:rPr lang="es-MX" sz="1600" dirty="0" smtClean="0"/>
              <a:t>a través de servicios básicos de salud y educación. Así como otorgar préstamos al sector privado para alentar su desarrollo y asegurar la protección del medio ambiente, entre otros. </a:t>
            </a:r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Organismos Financieros Internacionales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680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b="1" dirty="0" smtClean="0">
                <a:solidFill>
                  <a:srgbClr val="0070C0"/>
                </a:solidFill>
              </a:rPr>
              <a:t>Fondo Monetario Internacional (FMI)  - 1947</a:t>
            </a:r>
          </a:p>
          <a:p>
            <a:pPr marL="0" indent="0" algn="just">
              <a:buNone/>
            </a:pPr>
            <a:endParaRPr lang="es-MX" sz="16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MX" sz="1600" dirty="0" smtClean="0"/>
              <a:t>Sus principales funciones son:</a:t>
            </a:r>
            <a:endParaRPr lang="es-MX" sz="1600" dirty="0"/>
          </a:p>
          <a:p>
            <a:r>
              <a:rPr lang="es-MX" sz="1600" dirty="0"/>
              <a:t>Facilitar la cooperación monetaria internacional</a:t>
            </a:r>
          </a:p>
          <a:p>
            <a:r>
              <a:rPr lang="es-MX" sz="1600" dirty="0"/>
              <a:t>Promover la estabilidad de los tipos de cambio y regímenes de cambio ordenados</a:t>
            </a:r>
          </a:p>
          <a:p>
            <a:r>
              <a:rPr lang="es-MX" sz="1600" dirty="0"/>
              <a:t>Ayudar al establecimiento de un sistema multilateral de pagos y a la eliminación de restricciones cambiarias</a:t>
            </a:r>
          </a:p>
          <a:p>
            <a:r>
              <a:rPr lang="es-MX" sz="1600" dirty="0"/>
              <a:t>Ayudar a los miembros a proporcionarles temporalmente recursos financieros para que logren corregir desajustes en sus balanzas de pagos</a:t>
            </a:r>
          </a:p>
          <a:p>
            <a:pPr marL="0" indent="0" algn="just">
              <a:buNone/>
            </a:pPr>
            <a:endParaRPr lang="es-MX" sz="1600" dirty="0" smtClean="0"/>
          </a:p>
          <a:p>
            <a:pPr marL="0" indent="0" algn="just">
              <a:buNone/>
            </a:pPr>
            <a:r>
              <a:rPr lang="es-MX" sz="1600" dirty="0" smtClean="0"/>
              <a:t>En cuanto a su relación con México, </a:t>
            </a:r>
            <a:r>
              <a:rPr lang="es-MX" sz="1600" dirty="0"/>
              <a:t>l</a:t>
            </a:r>
            <a:r>
              <a:rPr lang="es-MX" sz="1600" dirty="0" smtClean="0"/>
              <a:t>os </a:t>
            </a:r>
            <a:r>
              <a:rPr lang="es-MX" sz="1600" dirty="0"/>
              <a:t>gobiernos del </a:t>
            </a:r>
            <a:r>
              <a:rPr lang="es-MX" sz="1600" dirty="0" smtClean="0"/>
              <a:t>país en </a:t>
            </a:r>
            <a:r>
              <a:rPr lang="es-MX" sz="1600" dirty="0"/>
              <a:t>el periodo que va de la fundación del </a:t>
            </a:r>
            <a:r>
              <a:rPr lang="es-MX" sz="1600" dirty="0" smtClean="0"/>
              <a:t>FMI, hasta </a:t>
            </a:r>
            <a:r>
              <a:rPr lang="es-MX" sz="1600" dirty="0"/>
              <a:t>llegar a la situación actual, han firmado 15 Acuerdos con las autoridades del FMI. Se firmaron 2 acuerdos durante el modelo de sustitución de importaciones, 3 acuerdos durante las políticas del desarrollo estabilizador, 2 más durante el periodo de desarrollo compartido y 8 acuerdos más durante el periodo de globalización, bajo los sexenios de Miguel de la Madrid, Carlos Salinas y Ernesto Zedillo. </a:t>
            </a:r>
          </a:p>
          <a:p>
            <a:pPr marL="0" indent="0" algn="just">
              <a:buNone/>
            </a:pPr>
            <a:endParaRPr lang="es-MX" sz="1600" dirty="0" smtClean="0"/>
          </a:p>
          <a:p>
            <a:pPr marL="0" indent="0">
              <a:buNone/>
            </a:pPr>
            <a:endParaRPr lang="es-MX" sz="16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47664" y="332656"/>
            <a:ext cx="6589240" cy="1143000"/>
          </a:xfrm>
        </p:spPr>
        <p:txBody>
          <a:bodyPr/>
          <a:lstStyle/>
          <a:p>
            <a:pPr algn="ctr"/>
            <a:r>
              <a:rPr lang="es-MX" dirty="0" smtClean="0"/>
              <a:t>Organismos Financieros Internacionales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39248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1800" b="1" dirty="0" smtClean="0">
                <a:solidFill>
                  <a:srgbClr val="0070C0"/>
                </a:solidFill>
              </a:rPr>
              <a:t>Banco Interamericano de Desarrollo (BID)  - 1959</a:t>
            </a:r>
          </a:p>
          <a:p>
            <a:pPr marL="0" indent="0" algn="just">
              <a:buNone/>
            </a:pPr>
            <a:endParaRPr lang="es-MX" sz="16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s-MX" sz="1600" dirty="0"/>
              <a:t>El Banco Interamericano de Desarrollo (BID) es una institución financiera internacional </a:t>
            </a:r>
            <a:r>
              <a:rPr lang="es-MX" sz="1600" dirty="0" smtClean="0"/>
              <a:t>creada para </a:t>
            </a:r>
            <a:r>
              <a:rPr lang="es-MX" sz="1600" dirty="0"/>
              <a:t>contribuir al aceleramiento del progreso económico y social de América Latina y el Caribe. Los principales objetivos del Banco </a:t>
            </a:r>
            <a:r>
              <a:rPr lang="es-MX" sz="1600" dirty="0" smtClean="0"/>
              <a:t>son:</a:t>
            </a:r>
          </a:p>
          <a:p>
            <a:pPr marL="285750" indent="-285750" algn="just"/>
            <a:r>
              <a:rPr lang="es-MX" sz="1600" dirty="0"/>
              <a:t>R</a:t>
            </a:r>
            <a:r>
              <a:rPr lang="es-MX" sz="1600" dirty="0" smtClean="0"/>
              <a:t>educir </a:t>
            </a:r>
            <a:r>
              <a:rPr lang="es-MX" sz="1600" dirty="0"/>
              <a:t>la </a:t>
            </a:r>
            <a:r>
              <a:rPr lang="es-MX" sz="1600" dirty="0" smtClean="0"/>
              <a:t>pobreza</a:t>
            </a:r>
          </a:p>
          <a:p>
            <a:pPr marL="285750" indent="-285750" algn="just"/>
            <a:r>
              <a:rPr lang="es-MX" sz="1600" dirty="0"/>
              <a:t>P</a:t>
            </a:r>
            <a:r>
              <a:rPr lang="es-MX" sz="1600" dirty="0" smtClean="0"/>
              <a:t>romover </a:t>
            </a:r>
            <a:r>
              <a:rPr lang="es-MX" sz="1600" dirty="0"/>
              <a:t>la equidad </a:t>
            </a:r>
            <a:r>
              <a:rPr lang="es-MX" sz="1600" dirty="0" smtClean="0"/>
              <a:t>social</a:t>
            </a:r>
          </a:p>
          <a:p>
            <a:pPr marL="285750" indent="-285750" algn="just"/>
            <a:r>
              <a:rPr lang="es-MX" sz="1600" dirty="0"/>
              <a:t>L</a:t>
            </a:r>
            <a:r>
              <a:rPr lang="es-MX" sz="1600" dirty="0" smtClean="0"/>
              <a:t>ograr </a:t>
            </a:r>
            <a:r>
              <a:rPr lang="es-MX" sz="1600" dirty="0"/>
              <a:t>el crecimiento económico </a:t>
            </a:r>
            <a:r>
              <a:rPr lang="es-MX" sz="1600" dirty="0" smtClean="0"/>
              <a:t>sostenible</a:t>
            </a:r>
            <a:endParaRPr lang="es-MX" sz="1600" dirty="0"/>
          </a:p>
          <a:p>
            <a:pPr marL="0" indent="0" algn="just">
              <a:buNone/>
            </a:pPr>
            <a:endParaRPr lang="es-MX" sz="1600" dirty="0" smtClean="0"/>
          </a:p>
          <a:p>
            <a:pPr marL="0" indent="0">
              <a:buNone/>
            </a:pPr>
            <a:r>
              <a:rPr lang="es-MX" sz="1600" dirty="0" smtClean="0"/>
              <a:t>El </a:t>
            </a:r>
            <a:r>
              <a:rPr lang="es-MX" sz="1600" dirty="0"/>
              <a:t>BID y México han tenido una relación de más de cinco décadas de trabajo y de compromiso, en el que han construido metas comunes para el desarrollo equitativo y sustentable que permitan disminuir de forma significativa la pobreza, consolidar la agenda de México en áreas prioritarias como la educación, la salud, el agua y el cambio climático así como fortalecer los gobiernos de estados y municipios</a:t>
            </a:r>
            <a:r>
              <a:rPr lang="es-MX" sz="1600" dirty="0" smtClean="0"/>
              <a:t>. Un ejemplo de esto es el Programa Oportunidades. </a:t>
            </a:r>
            <a:endParaRPr lang="es-MX" sz="1600" dirty="0"/>
          </a:p>
        </p:txBody>
      </p:sp>
      <p:pic>
        <p:nvPicPr>
          <p:cNvPr id="4" name="3 Imagen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115616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647</TotalTime>
  <Words>662</Words>
  <Application>Microsoft Office PowerPoint</Application>
  <PresentationFormat>Presentación en pantalla (4:3)</PresentationFormat>
  <Paragraphs>89</Paragraphs>
  <Slides>9</Slides>
  <Notes>0</Notes>
  <HiddenSlides>0</HiddenSlides>
  <MMClips>5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Adyacencia</vt:lpstr>
      <vt:lpstr>Unidad 2 . Los modelos económicos de México  durante el periodo de 1940 - 1982</vt:lpstr>
      <vt:lpstr>Modelo de Sustitución de Importaciones</vt:lpstr>
      <vt:lpstr>Modelo del Desarrollo Estabilizador</vt:lpstr>
      <vt:lpstr>Modelo del Desarrollo Compartido</vt:lpstr>
      <vt:lpstr>Modelo de Alianza para la Producción</vt:lpstr>
      <vt:lpstr>Modelo Neoliberal</vt:lpstr>
      <vt:lpstr>Organismos Financieros Internacionales</vt:lpstr>
      <vt:lpstr>Organismos Financieros Internacionales</vt:lpstr>
      <vt:lpstr>Organismos Financieros Internacionales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Samanta Cabañas</dc:creator>
  <cp:lastModifiedBy>Samanta Cabañas</cp:lastModifiedBy>
  <cp:revision>42</cp:revision>
  <dcterms:created xsi:type="dcterms:W3CDTF">2017-12-01T18:50:26Z</dcterms:created>
  <dcterms:modified xsi:type="dcterms:W3CDTF">2017-12-20T23:59:18Z</dcterms:modified>
</cp:coreProperties>
</file>