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BA4957C-A784-46D8-9355-497A2E014913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7E0D6F1-9991-4721-BB4D-D4435DDE2B0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844824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s-MX" sz="5000" dirty="0" smtClean="0"/>
              <a:t>Unidad III. El proceso administrativo</a:t>
            </a:r>
            <a:endParaRPr lang="es-MX" sz="5000" dirty="0"/>
          </a:p>
        </p:txBody>
      </p:sp>
    </p:spTree>
    <p:extLst>
      <p:ext uri="{BB962C8B-B14F-4D97-AF65-F5344CB8AC3E}">
        <p14:creationId xmlns:p14="http://schemas.microsoft.com/office/powerpoint/2010/main" val="36133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92088"/>
          </a:xfrm>
        </p:spPr>
        <p:txBody>
          <a:bodyPr/>
          <a:lstStyle/>
          <a:p>
            <a:r>
              <a:rPr lang="es-MX" dirty="0" smtClean="0"/>
              <a:t>Proceso Administrativo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00808"/>
            <a:ext cx="8208912" cy="4325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/>
              <a:t>La </a:t>
            </a:r>
            <a:r>
              <a:rPr lang="es-MX" sz="1800" dirty="0" smtClean="0"/>
              <a:t>administración </a:t>
            </a:r>
            <a:r>
              <a:rPr lang="es-MX" sz="1800" dirty="0"/>
              <a:t>comprende una serie de fases, etapas o funciones, cuyo conocimiento resulta esencial para aplicar el </a:t>
            </a:r>
            <a:r>
              <a:rPr lang="es-MX" sz="1800" dirty="0" smtClean="0"/>
              <a:t>método, </a:t>
            </a:r>
            <a:r>
              <a:rPr lang="es-MX" sz="1800" dirty="0"/>
              <a:t>los principios, las </a:t>
            </a:r>
            <a:r>
              <a:rPr lang="es-MX" sz="1800" dirty="0" smtClean="0"/>
              <a:t>técnicas </a:t>
            </a:r>
            <a:r>
              <a:rPr lang="es-MX" sz="1800" dirty="0"/>
              <a:t>y los enfoques de </a:t>
            </a:r>
            <a:r>
              <a:rPr lang="es-MX" sz="1800" dirty="0" smtClean="0"/>
              <a:t>gestión. </a:t>
            </a:r>
            <a:r>
              <a:rPr lang="es-MX" sz="1800" dirty="0"/>
              <a:t>El proceso administrativo es el conjunto de fases o etapas sucesivas a </a:t>
            </a:r>
            <a:r>
              <a:rPr lang="es-MX" sz="1800" dirty="0" smtClean="0"/>
              <a:t>través </a:t>
            </a:r>
            <a:r>
              <a:rPr lang="es-MX" sz="1800" dirty="0"/>
              <a:t>de las cuales se </a:t>
            </a:r>
            <a:r>
              <a:rPr lang="es-MX" sz="1800" dirty="0" smtClean="0"/>
              <a:t>efectúa </a:t>
            </a:r>
            <a:r>
              <a:rPr lang="es-MX" sz="1800" dirty="0"/>
              <a:t>la </a:t>
            </a:r>
            <a:r>
              <a:rPr lang="es-MX" sz="1800" dirty="0" smtClean="0"/>
              <a:t>administración.</a:t>
            </a:r>
            <a:endParaRPr lang="es-MX" sz="1800" dirty="0"/>
          </a:p>
          <a:p>
            <a:pPr algn="just">
              <a:lnSpc>
                <a:spcPct val="150000"/>
              </a:lnSpc>
            </a:pPr>
            <a:r>
              <a:rPr lang="es-MX" sz="1800" dirty="0"/>
              <a:t>En la </a:t>
            </a:r>
            <a:r>
              <a:rPr lang="es-MX" sz="1800" dirty="0" smtClean="0"/>
              <a:t>administración </a:t>
            </a:r>
            <a:r>
              <a:rPr lang="es-MX" sz="1800" dirty="0"/>
              <a:t>de cualquier empresa existen dos fases: una estructural, en la que a partir de uno o </a:t>
            </a:r>
            <a:r>
              <a:rPr lang="es-MX" sz="1800" dirty="0" smtClean="0"/>
              <a:t>más </a:t>
            </a:r>
            <a:r>
              <a:rPr lang="es-MX" sz="1800" dirty="0"/>
              <a:t>fines se determina la mejor forma </a:t>
            </a:r>
            <a:r>
              <a:rPr lang="es-MX" sz="1800" dirty="0" smtClean="0"/>
              <a:t>para obtener los resultados deseados; </a:t>
            </a:r>
            <a:r>
              <a:rPr lang="es-MX" sz="1800" dirty="0"/>
              <a:t>y otra operacional, en la que se ejecutan todas las actividades necesarias para lograr lo establecido durante el periodo de </a:t>
            </a:r>
            <a:r>
              <a:rPr lang="es-MX" sz="1800" dirty="0" smtClean="0"/>
              <a:t>estructuración.</a:t>
            </a:r>
            <a:endParaRPr lang="es-MX" sz="1800" dirty="0"/>
          </a:p>
          <a:p>
            <a:pPr marL="109728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9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s-MX" dirty="0" smtClean="0"/>
              <a:t>Etapas del Proceso Administrativo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25112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s-MX" sz="2000" dirty="0" smtClean="0"/>
              <a:t>Existen </a:t>
            </a:r>
            <a:r>
              <a:rPr lang="es-MX" sz="2000" dirty="0"/>
              <a:t>diversas opiniones en cuanto al </a:t>
            </a:r>
            <a:r>
              <a:rPr lang="es-MX" sz="2000" dirty="0" smtClean="0"/>
              <a:t>número </a:t>
            </a:r>
            <a:r>
              <a:rPr lang="es-MX" sz="2000" dirty="0"/>
              <a:t>de etapas que </a:t>
            </a:r>
            <a:r>
              <a:rPr lang="es-MX" sz="2000" dirty="0" smtClean="0"/>
              <a:t>constituyen </a:t>
            </a:r>
            <a:r>
              <a:rPr lang="es-MX" sz="2000" dirty="0"/>
              <a:t>el proceso administrativo; aunque para todos los autores los </a:t>
            </a:r>
            <a:r>
              <a:rPr lang="es-MX" sz="2000" dirty="0" smtClean="0"/>
              <a:t>elemen­tos </a:t>
            </a:r>
            <a:r>
              <a:rPr lang="es-MX" sz="2000" dirty="0"/>
              <a:t>esenciales sean los </a:t>
            </a:r>
            <a:r>
              <a:rPr lang="es-MX" sz="2000" dirty="0" smtClean="0"/>
              <a:t>mismos. </a:t>
            </a:r>
          </a:p>
          <a:p>
            <a:pPr marL="109728" indent="0" algn="just">
              <a:buNone/>
            </a:pPr>
            <a:endParaRPr lang="es-MX" sz="2000" dirty="0" smtClean="0"/>
          </a:p>
          <a:p>
            <a:pPr marL="109728" indent="0" algn="just">
              <a:buNone/>
            </a:pPr>
            <a:r>
              <a:rPr lang="es-MX" sz="2000" dirty="0" smtClean="0"/>
              <a:t>En ésta unidad, estudiaremos las 4 etapas más significativas, que son:</a:t>
            </a:r>
          </a:p>
          <a:p>
            <a:pPr marL="109728" indent="0" algn="just">
              <a:buNone/>
            </a:pPr>
            <a:endParaRPr lang="es-MX" sz="9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 smtClean="0"/>
              <a:t>Planeación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 smtClean="0"/>
              <a:t>Organización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 smtClean="0"/>
              <a:t>Dirección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 smtClean="0"/>
              <a:t>Control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93893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pic>
        <p:nvPicPr>
          <p:cNvPr id="1026" name="Picture 2" descr="https://lh5.googleusercontent.com/o7Lmrv-WAbCMmgLYf-gcyfhQbCxBoBtUKRIHx7uCGehgxgngjb-tx-CNPz6zVdNAuhfDE2VMNRkWeM7gj3-z7_sVFe5MHC68_l73cxvT0fCs2sbRX0g-q11Uj7TVz-lzPRhcoueSjU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4" y="3056280"/>
            <a:ext cx="3356992" cy="3356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67544" y="162880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</a:t>
            </a:r>
            <a:r>
              <a:rPr lang="es-MX" dirty="0" smtClean="0"/>
              <a:t>planeación </a:t>
            </a:r>
            <a:r>
              <a:rPr lang="es-MX" dirty="0"/>
              <a:t>es la </a:t>
            </a:r>
            <a:r>
              <a:rPr lang="es-MX" dirty="0" smtClean="0"/>
              <a:t>determinación </a:t>
            </a:r>
            <a:r>
              <a:rPr lang="es-MX" dirty="0"/>
              <a:t>del rumbo hacia el que se dirige la </a:t>
            </a:r>
            <a:r>
              <a:rPr lang="es-MX" dirty="0" smtClean="0"/>
              <a:t>organización </a:t>
            </a:r>
            <a:r>
              <a:rPr lang="es-MX" dirty="0"/>
              <a:t>y los resultados que se pretenden obtener mediante el </a:t>
            </a:r>
            <a:r>
              <a:rPr lang="es-MX" dirty="0" smtClean="0"/>
              <a:t>análisis </a:t>
            </a:r>
            <a:r>
              <a:rPr lang="es-MX" dirty="0"/>
              <a:t>del entorno y la </a:t>
            </a:r>
            <a:r>
              <a:rPr lang="es-MX" dirty="0" smtClean="0"/>
              <a:t>definición </a:t>
            </a:r>
            <a:r>
              <a:rPr lang="es-MX" dirty="0"/>
              <a:t>de estrategias para minimizar </a:t>
            </a:r>
            <a:r>
              <a:rPr lang="es-MX" dirty="0" smtClean="0"/>
              <a:t>riesgos </a:t>
            </a:r>
            <a:r>
              <a:rPr lang="es-MX" dirty="0"/>
              <a:t>con la finalidad de lograr la </a:t>
            </a:r>
            <a:r>
              <a:rPr lang="es-MX" dirty="0" smtClean="0"/>
              <a:t>misión </a:t>
            </a:r>
            <a:r>
              <a:rPr lang="es-MX" dirty="0"/>
              <a:t>y </a:t>
            </a:r>
            <a:r>
              <a:rPr lang="es-MX" dirty="0" smtClean="0"/>
              <a:t>visión organizacional.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3707904" y="2996952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 El proceso de planeación se plasma en el plan estratégico, el cual contiene los siguientes elementos:</a:t>
            </a:r>
          </a:p>
          <a:p>
            <a:pPr algn="just"/>
            <a:endParaRPr lang="es-MX" dirty="0"/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Filosofía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Misión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Visión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Objetivos estratégicos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Políticas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Estrategias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Programas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Presupuestos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64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/>
          <a:lstStyle/>
          <a:p>
            <a:r>
              <a:rPr lang="es-MX" dirty="0" smtClean="0"/>
              <a:t>Organización</a:t>
            </a:r>
            <a:endParaRPr lang="es-MX" dirty="0"/>
          </a:p>
        </p:txBody>
      </p:sp>
      <p:pic>
        <p:nvPicPr>
          <p:cNvPr id="2050" name="Picture 2" descr="https://lh3.googleusercontent.com/NDQgMSkUtoHtBmF8uKap9sbnzTd8EFAtvmMJYFMpJ_7jqxc43Wc5_Cqt9Kj0EsEt5R_SQdJDpazedyHiBgdWRIH363QftHFSRKoLYdxIMsZy3sXA3RHqRoH8M4TqYWj72fYyFN8_B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72" y="799997"/>
            <a:ext cx="3233244" cy="25569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5959" y="1734054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</a:t>
            </a:r>
            <a:r>
              <a:rPr lang="es-MX" dirty="0" smtClean="0"/>
              <a:t>organización </a:t>
            </a:r>
            <a:r>
              <a:rPr lang="es-MX" dirty="0"/>
              <a:t>consiste en el </a:t>
            </a:r>
            <a:r>
              <a:rPr lang="es-MX" dirty="0" smtClean="0"/>
              <a:t>diseño </a:t>
            </a:r>
            <a:r>
              <a:rPr lang="es-MX" dirty="0"/>
              <a:t>y </a:t>
            </a:r>
            <a:r>
              <a:rPr lang="es-MX" dirty="0" smtClean="0"/>
              <a:t>determinación </a:t>
            </a:r>
            <a:r>
              <a:rPr lang="es-MX" dirty="0"/>
              <a:t>de las estructuras, procesos, sistemas, </a:t>
            </a:r>
            <a:r>
              <a:rPr lang="es-MX" dirty="0" smtClean="0"/>
              <a:t>métodos </a:t>
            </a:r>
            <a:r>
              <a:rPr lang="es-MX" dirty="0"/>
              <a:t>y </a:t>
            </a:r>
            <a:r>
              <a:rPr lang="es-MX" dirty="0" smtClean="0"/>
              <a:t>procedimientos </a:t>
            </a:r>
            <a:r>
              <a:rPr lang="es-MX" dirty="0"/>
              <a:t>tendientes a la </a:t>
            </a:r>
            <a:r>
              <a:rPr lang="es-MX" dirty="0" smtClean="0"/>
              <a:t>simplificación </a:t>
            </a:r>
            <a:r>
              <a:rPr lang="es-MX" dirty="0"/>
              <a:t>y </a:t>
            </a:r>
            <a:r>
              <a:rPr lang="es-MX" dirty="0" smtClean="0"/>
              <a:t>optimización </a:t>
            </a:r>
            <a:r>
              <a:rPr lang="es-MX" dirty="0"/>
              <a:t>del </a:t>
            </a:r>
            <a:r>
              <a:rPr lang="es-MX" dirty="0" smtClean="0"/>
              <a:t>trabajo. 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15971" y="3140968"/>
            <a:ext cx="8346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proceso de </a:t>
            </a:r>
            <a:r>
              <a:rPr lang="es-MX" dirty="0" smtClean="0"/>
              <a:t>organización </a:t>
            </a:r>
            <a:r>
              <a:rPr lang="es-MX" dirty="0"/>
              <a:t>está constituido por las </a:t>
            </a:r>
            <a:endParaRPr lang="es-MX" dirty="0" smtClean="0"/>
          </a:p>
          <a:p>
            <a:r>
              <a:rPr lang="es-MX" dirty="0" smtClean="0"/>
              <a:t>siguientes </a:t>
            </a:r>
            <a:r>
              <a:rPr lang="es-MX" dirty="0"/>
              <a:t>etapas: </a:t>
            </a:r>
            <a:endParaRPr lang="es-MX" dirty="0" smtClean="0"/>
          </a:p>
          <a:p>
            <a:endParaRPr lang="es-MX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División </a:t>
            </a:r>
            <a:r>
              <a:rPr lang="es-MX" dirty="0"/>
              <a:t>del </a:t>
            </a:r>
            <a:r>
              <a:rPr lang="es-MX" dirty="0" smtClean="0"/>
              <a:t>trabajo: Es la delimitación de las funciones con el fin de realizar las actividades con mayor precisión, eficiencia y especialización mediante la simplificación de los procesos y el trabajo. 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s-MX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Coordinación: Es </a:t>
            </a:r>
            <a:r>
              <a:rPr lang="es-MX" dirty="0"/>
              <a:t>el proceso de sincronizar y armonizar las actividades para realizarlas con la oportunidad y calidad </a:t>
            </a:r>
            <a:r>
              <a:rPr lang="es-MX" dirty="0" smtClean="0"/>
              <a:t>requeridas.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1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066800"/>
          </a:xfrm>
        </p:spPr>
        <p:txBody>
          <a:bodyPr/>
          <a:lstStyle/>
          <a:p>
            <a:r>
              <a:rPr lang="es-MX" dirty="0" smtClean="0"/>
              <a:t>Dirección</a:t>
            </a:r>
            <a:endParaRPr lang="es-MX" dirty="0"/>
          </a:p>
        </p:txBody>
      </p:sp>
      <p:pic>
        <p:nvPicPr>
          <p:cNvPr id="4098" name="Picture 2" descr="https://lh5.googleusercontent.com/gd9l6w7wR1T5M7vrBe20TVUpL8Q0HTnLMAQXruhe60-imEVDBS94kESIcJtYl7JWaVcFDC6tYbXFReoqrAL5hNKwxQU2yRytMkcCTqdCl55T4OpGV7vEk5W_IMtIX9uq6M7a-W9cJ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7" r="21690"/>
          <a:stretch/>
        </p:blipFill>
        <p:spPr bwMode="auto">
          <a:xfrm>
            <a:off x="6444207" y="4305972"/>
            <a:ext cx="2625887" cy="24617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07871" y="1268760"/>
            <a:ext cx="8540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La dirección es la ejecución de los planes de acuerdo con la estructura organizacional, </a:t>
            </a:r>
            <a:r>
              <a:rPr lang="es-MX" dirty="0" smtClean="0"/>
              <a:t>me­diante </a:t>
            </a:r>
            <a:r>
              <a:rPr lang="es-MX" dirty="0" smtClean="0"/>
              <a:t>la guía de los esfuerzos del personal a través de la motivación, la toma de decisiones, la comunicación y el ejercicio del liderazgo.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207870" y="2425884"/>
            <a:ext cx="85405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MX" dirty="0" smtClean="0"/>
              <a:t>Toma de decisiones: Se elige la alternativa óptima para lograr los objetivos de la organización.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MX" dirty="0" smtClean="0"/>
              <a:t>Motivación: Lograr que los colaboradores ejecuten el trabajo con responsabilidad y agrado, de acuerdo con los estándares establecidos, además de obtener el compromiso y la lealtad del factor humano.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20238" y="4365104"/>
            <a:ext cx="6007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MX" dirty="0" smtClean="0"/>
              <a:t>Comunicación: Proceso a través del cual se transmite y recibe información asertiva.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s-MX" dirty="0" smtClean="0"/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s-MX" dirty="0" smtClean="0"/>
              <a:t>Liderazgo: Capacidad que posee una persona para influir y guiar a sus seguidores hacia la consecución de una visión.</a:t>
            </a:r>
          </a:p>
        </p:txBody>
      </p:sp>
    </p:spTree>
    <p:extLst>
      <p:ext uri="{BB962C8B-B14F-4D97-AF65-F5344CB8AC3E}">
        <p14:creationId xmlns:p14="http://schemas.microsoft.com/office/powerpoint/2010/main" val="202334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662" y="332656"/>
            <a:ext cx="8229600" cy="1066800"/>
          </a:xfrm>
        </p:spPr>
        <p:txBody>
          <a:bodyPr/>
          <a:lstStyle/>
          <a:p>
            <a:r>
              <a:rPr lang="es-MX" dirty="0" smtClean="0"/>
              <a:t>Control</a:t>
            </a:r>
            <a:endParaRPr lang="es-MX" dirty="0"/>
          </a:p>
        </p:txBody>
      </p:sp>
      <p:pic>
        <p:nvPicPr>
          <p:cNvPr id="3074" name="Picture 2" descr="https://lh4.googleusercontent.com/83zmh-UnJkp4rJtBYCqCbDoVHUaOhTBkrGGuMChW9fOGxPrxlHjmIDE1vnXueG-08czTi0rLaNWB3Fh-5LyuBVHGeJ5wT_e4qxBdBs9PSZY08XVMJb6yqhroJu4-_piUVCgwG6cMC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1832"/>
            <a:ext cx="3171579" cy="234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05817" y="1351807"/>
            <a:ext cx="8251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control es la </a:t>
            </a:r>
            <a:r>
              <a:rPr lang="es-MX" dirty="0" smtClean="0"/>
              <a:t>evaluación </a:t>
            </a:r>
            <a:r>
              <a:rPr lang="es-MX" dirty="0"/>
              <a:t>y </a:t>
            </a:r>
            <a:r>
              <a:rPr lang="es-MX" dirty="0" smtClean="0"/>
              <a:t>medición </a:t>
            </a:r>
            <a:r>
              <a:rPr lang="es-MX" dirty="0"/>
              <a:t>de los resultados, para detectar, prever y corregir desviaciones, con la finalidad de mejorar continuamente los </a:t>
            </a:r>
            <a:r>
              <a:rPr lang="es-MX" dirty="0" smtClean="0"/>
              <a:t>procesos. 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405817" y="1998138"/>
            <a:ext cx="8251785" cy="302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La secuencia de pasos necesarios para efectuar el control son:</a:t>
            </a:r>
          </a:p>
          <a:p>
            <a:pPr algn="just"/>
            <a:endParaRPr lang="es-MX" sz="1050" dirty="0" smtClean="0"/>
          </a:p>
          <a:p>
            <a:pPr marL="285750" indent="-285750" algn="just">
              <a:buClr>
                <a:srgbClr val="F3A4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s-MX" dirty="0">
                <a:solidFill>
                  <a:prstClr val="black"/>
                </a:solidFill>
              </a:rPr>
              <a:t>Establecimiento de estándares e indicadores</a:t>
            </a:r>
            <a:r>
              <a:rPr lang="es-MX" dirty="0" smtClean="0">
                <a:solidFill>
                  <a:prstClr val="black"/>
                </a:solidFill>
              </a:rPr>
              <a:t>: </a:t>
            </a:r>
            <a:r>
              <a:rPr lang="es-MX" dirty="0" smtClean="0"/>
              <a:t>Un estándar o indicador es una unidad de medida que sirve como modelo, guía o patrón para efectuar el control. </a:t>
            </a:r>
          </a:p>
          <a:p>
            <a:pPr marL="285750" indent="-285750" algn="just">
              <a:buClr>
                <a:srgbClr val="F3A447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s-MX" sz="1050" dirty="0" smtClean="0"/>
          </a:p>
          <a:p>
            <a:pPr marL="285750" indent="-285750" algn="just">
              <a:buClr>
                <a:srgbClr val="F3A447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Medición y detección de desviaciones: Se miden los resultados obtenidos con la finalidad de detectar desviaciones. Una desviación es la diferencia entre el desempeño real, el estándar y el cumplimiento de los requisitos.</a:t>
            </a:r>
          </a:p>
          <a:p>
            <a:pPr marL="285750" indent="-285750" algn="just">
              <a:buClr>
                <a:srgbClr val="F3A447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s-MX" dirty="0">
              <a:solidFill>
                <a:prstClr val="black"/>
              </a:solidFill>
            </a:endParaRPr>
          </a:p>
          <a:p>
            <a:pPr algn="just"/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3347864" y="4491832"/>
            <a:ext cx="530973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Corrección: Consiste en la aplicación de medidas para eliminar las desviaciones en relación con los estándares.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1050" dirty="0"/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dirty="0" smtClean="0"/>
              <a:t>Retroalimentación: Proporciona elementos para efectuar mejoras en el sistema administrativo, para eliminar fallas y errores.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743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/>
          </a:bodyPr>
          <a:lstStyle/>
          <a:p>
            <a:r>
              <a:rPr lang="es-MX" sz="1800" dirty="0"/>
              <a:t>Münch Galindo, Lourdes. (2014). </a:t>
            </a:r>
            <a:r>
              <a:rPr lang="es-MX" sz="1800" dirty="0" smtClean="0"/>
              <a:t> </a:t>
            </a:r>
            <a:r>
              <a:rPr lang="es-MX" sz="1800" i="1" dirty="0" smtClean="0"/>
              <a:t>Administración: Proceso administrativo, clave del éxito empresarial. </a:t>
            </a:r>
            <a:r>
              <a:rPr lang="es-MX" sz="1800" dirty="0" smtClean="0"/>
              <a:t>México</a:t>
            </a:r>
            <a:r>
              <a:rPr lang="es-MX" sz="1800" dirty="0"/>
              <a:t>, Editorial Pearson. </a:t>
            </a:r>
          </a:p>
        </p:txBody>
      </p:sp>
    </p:spTree>
    <p:extLst>
      <p:ext uri="{BB962C8B-B14F-4D97-AF65-F5344CB8AC3E}">
        <p14:creationId xmlns:p14="http://schemas.microsoft.com/office/powerpoint/2010/main" val="25688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o 2">
      <a:dk1>
        <a:sysClr val="windowText" lastClr="000000"/>
      </a:dk1>
      <a:lt1>
        <a:sysClr val="window" lastClr="FFFFFF"/>
      </a:lt1>
      <a:dk2>
        <a:srgbClr val="008000"/>
      </a:dk2>
      <a:lt2>
        <a:srgbClr val="FEFAC9"/>
      </a:lt2>
      <a:accent1>
        <a:srgbClr val="002060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334</TotalTime>
  <Words>628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Urbano</vt:lpstr>
      <vt:lpstr>Unidad III. El proceso administrativo</vt:lpstr>
      <vt:lpstr>Proceso Administrativo</vt:lpstr>
      <vt:lpstr>Etapas del Proceso Administrativo</vt:lpstr>
      <vt:lpstr>Planeación</vt:lpstr>
      <vt:lpstr>Organización</vt:lpstr>
      <vt:lpstr>Dirección</vt:lpstr>
      <vt:lpstr>Control</vt:lpstr>
      <vt:lpstr>Bibliografía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II. La administración como disciplina</dc:title>
  <dc:creator>Samanta Cabañas</dc:creator>
  <cp:lastModifiedBy>Samanta Cabañas</cp:lastModifiedBy>
  <cp:revision>16</cp:revision>
  <dcterms:created xsi:type="dcterms:W3CDTF">2018-03-13T16:47:38Z</dcterms:created>
  <dcterms:modified xsi:type="dcterms:W3CDTF">2018-03-14T22:25:58Z</dcterms:modified>
</cp:coreProperties>
</file>