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4"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1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B61BEF0D-F0BB-DE4B-95CE-6DB70DBA9567}" type="datetimeFigureOut">
              <a:rPr lang="en-US" dirty="0"/>
              <a:pPr/>
              <a:t>8/19/2017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8/19/2017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8/19/2017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8/19/2017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8/19/2017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8/19/2017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8/19/2017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8/19/2017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8/19/2017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8/19/2017</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smtClean="0"/>
              <a:t>Barreras de </a:t>
            </a:r>
            <a:r>
              <a:rPr lang="es-MX" dirty="0" err="1" smtClean="0"/>
              <a:t>lacreatividad</a:t>
            </a:r>
            <a:endParaRPr lang="es-MX" dirty="0"/>
          </a:p>
        </p:txBody>
      </p:sp>
      <p:sp>
        <p:nvSpPr>
          <p:cNvPr id="3" name="Subtítulo 2"/>
          <p:cNvSpPr>
            <a:spLocks noGrp="1"/>
          </p:cNvSpPr>
          <p:nvPr>
            <p:ph type="subTitle" idx="1"/>
          </p:nvPr>
        </p:nvSpPr>
        <p:spPr/>
        <p:txBody>
          <a:bodyPr/>
          <a:lstStyle/>
          <a:p>
            <a:endParaRPr lang="es-MX"/>
          </a:p>
        </p:txBody>
      </p:sp>
    </p:spTree>
    <p:extLst>
      <p:ext uri="{BB962C8B-B14F-4D97-AF65-F5344CB8AC3E}">
        <p14:creationId xmlns:p14="http://schemas.microsoft.com/office/powerpoint/2010/main" val="4040865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1523968" y="928671"/>
            <a:ext cx="9429816" cy="6555641"/>
          </a:xfrm>
          <a:prstGeom prst="rect">
            <a:avLst/>
          </a:prstGeom>
          <a:noFill/>
        </p:spPr>
        <p:txBody>
          <a:bodyPr wrap="square" rtlCol="0">
            <a:spAutoFit/>
          </a:bodyPr>
          <a:lstStyle/>
          <a:p>
            <a:pPr>
              <a:buFont typeface="Wingdings" pitchFamily="2" charset="2"/>
              <a:buChar char="§"/>
            </a:pPr>
            <a:r>
              <a:rPr lang="es-MX" sz="2400" b="1" dirty="0">
                <a:solidFill>
                  <a:schemeClr val="accent1">
                    <a:lumMod val="75000"/>
                  </a:schemeClr>
                </a:solidFill>
                <a:effectLst>
                  <a:outerShdw blurRad="38100" dist="38100" dir="2700000" algn="tl">
                    <a:srgbClr val="000000">
                      <a:alpha val="43137"/>
                    </a:srgbClr>
                  </a:outerShdw>
                </a:effectLst>
              </a:rPr>
              <a:t>BUSCAR UNA SOLA RESPUESTA CORRECTA,</a:t>
            </a:r>
          </a:p>
          <a:p>
            <a:pPr>
              <a:buFont typeface="Wingdings" pitchFamily="2" charset="2"/>
              <a:buChar char="§"/>
            </a:pPr>
            <a:endParaRPr lang="es-MX" sz="2400" b="1" dirty="0">
              <a:solidFill>
                <a:schemeClr val="accent1">
                  <a:lumMod val="75000"/>
                </a:schemeClr>
              </a:solidFill>
              <a:effectLst>
                <a:outerShdw blurRad="38100" dist="38100" dir="2700000" algn="tl">
                  <a:srgbClr val="000000">
                    <a:alpha val="43137"/>
                  </a:srgbClr>
                </a:outerShdw>
              </a:effectLst>
            </a:endParaRPr>
          </a:p>
          <a:p>
            <a:pPr>
              <a:buFont typeface="Wingdings" pitchFamily="2" charset="2"/>
              <a:buChar char="§"/>
            </a:pPr>
            <a:r>
              <a:rPr lang="es-MX" sz="2400" b="1" dirty="0">
                <a:solidFill>
                  <a:schemeClr val="accent1">
                    <a:lumMod val="75000"/>
                  </a:schemeClr>
                </a:solidFill>
                <a:effectLst>
                  <a:outerShdw blurRad="38100" dist="38100" dir="2700000" algn="tl">
                    <a:srgbClr val="000000">
                      <a:alpha val="43137"/>
                    </a:srgbClr>
                  </a:outerShdw>
                </a:effectLst>
              </a:rPr>
              <a:t>PONER DEMASIADO ÉNFASIS EN ENCONTRAR EL FACTOR LÓGICO</a:t>
            </a:r>
          </a:p>
          <a:p>
            <a:pPr>
              <a:buFont typeface="Wingdings" pitchFamily="2" charset="2"/>
              <a:buChar char="§"/>
            </a:pPr>
            <a:endParaRPr lang="es-MX" sz="2400" b="1" dirty="0">
              <a:solidFill>
                <a:schemeClr val="accent1">
                  <a:lumMod val="75000"/>
                </a:schemeClr>
              </a:solidFill>
              <a:effectLst>
                <a:outerShdw blurRad="38100" dist="38100" dir="2700000" algn="tl">
                  <a:srgbClr val="000000">
                    <a:alpha val="43137"/>
                  </a:srgbClr>
                </a:outerShdw>
              </a:effectLst>
            </a:endParaRPr>
          </a:p>
          <a:p>
            <a:pPr>
              <a:buFont typeface="Wingdings" pitchFamily="2" charset="2"/>
              <a:buChar char="§"/>
            </a:pPr>
            <a:r>
              <a:rPr lang="es-MX" sz="2400" b="1" dirty="0">
                <a:solidFill>
                  <a:schemeClr val="accent1">
                    <a:lumMod val="75000"/>
                  </a:schemeClr>
                </a:solidFill>
                <a:effectLst>
                  <a:outerShdw blurRad="38100" dist="38100" dir="2700000" algn="tl">
                    <a:srgbClr val="000000">
                      <a:alpha val="43137"/>
                    </a:srgbClr>
                  </a:outerShdw>
                </a:effectLst>
              </a:rPr>
              <a:t>CREER QUE ES INÚTIL USAR LA IMAGINACIÓN Y EL HUMOR</a:t>
            </a:r>
          </a:p>
          <a:p>
            <a:pPr>
              <a:buFont typeface="Wingdings" pitchFamily="2" charset="2"/>
              <a:buChar char="§"/>
            </a:pPr>
            <a:endParaRPr lang="es-MX" sz="2400" b="1" dirty="0">
              <a:solidFill>
                <a:schemeClr val="accent1">
                  <a:lumMod val="75000"/>
                </a:schemeClr>
              </a:solidFill>
              <a:effectLst>
                <a:outerShdw blurRad="38100" dist="38100" dir="2700000" algn="tl">
                  <a:srgbClr val="000000">
                    <a:alpha val="43137"/>
                  </a:srgbClr>
                </a:outerShdw>
              </a:effectLst>
            </a:endParaRPr>
          </a:p>
          <a:p>
            <a:pPr>
              <a:buFont typeface="Wingdings" pitchFamily="2" charset="2"/>
              <a:buChar char="§"/>
            </a:pPr>
            <a:r>
              <a:rPr lang="es-MX" sz="2400" b="1" dirty="0">
                <a:solidFill>
                  <a:schemeClr val="accent1">
                    <a:lumMod val="75000"/>
                  </a:schemeClr>
                </a:solidFill>
                <a:effectLst>
                  <a:outerShdw blurRad="38100" dist="38100" dir="2700000" algn="tl">
                    <a:srgbClr val="000000">
                      <a:alpha val="43137"/>
                    </a:srgbClr>
                  </a:outerShdw>
                </a:effectLst>
              </a:rPr>
              <a:t>CREER QUE SE ES TONTO O INÚTIL PARA ALGO</a:t>
            </a:r>
          </a:p>
          <a:p>
            <a:pPr>
              <a:buFont typeface="Wingdings" pitchFamily="2" charset="2"/>
              <a:buChar char="§"/>
            </a:pPr>
            <a:endParaRPr lang="es-MX" sz="2400" b="1" dirty="0">
              <a:solidFill>
                <a:schemeClr val="accent1">
                  <a:lumMod val="75000"/>
                </a:schemeClr>
              </a:solidFill>
              <a:effectLst>
                <a:outerShdw blurRad="38100" dist="38100" dir="2700000" algn="tl">
                  <a:srgbClr val="000000">
                    <a:alpha val="43137"/>
                  </a:srgbClr>
                </a:outerShdw>
              </a:effectLst>
            </a:endParaRPr>
          </a:p>
          <a:p>
            <a:pPr>
              <a:buFont typeface="Wingdings" pitchFamily="2" charset="2"/>
              <a:buChar char="§"/>
            </a:pPr>
            <a:r>
              <a:rPr lang="es-MX" sz="2400" b="1" dirty="0">
                <a:solidFill>
                  <a:schemeClr val="accent1">
                    <a:lumMod val="75000"/>
                  </a:schemeClr>
                </a:solidFill>
                <a:effectLst>
                  <a:outerShdw blurRad="38100" dist="38100" dir="2700000" algn="tl">
                    <a:srgbClr val="000000">
                      <a:alpha val="43137"/>
                    </a:srgbClr>
                  </a:outerShdw>
                </a:effectLst>
              </a:rPr>
              <a:t>NO ATREVERSE A HACER ALGO PARA EVITAR EL ERROR</a:t>
            </a:r>
          </a:p>
          <a:p>
            <a:pPr>
              <a:buFont typeface="Wingdings" pitchFamily="2" charset="2"/>
              <a:buChar char="§"/>
            </a:pPr>
            <a:endParaRPr lang="es-MX" sz="2400" b="1" dirty="0">
              <a:solidFill>
                <a:schemeClr val="accent1">
                  <a:lumMod val="75000"/>
                </a:schemeClr>
              </a:solidFill>
              <a:effectLst>
                <a:outerShdw blurRad="38100" dist="38100" dir="2700000" algn="tl">
                  <a:srgbClr val="000000">
                    <a:alpha val="43137"/>
                  </a:srgbClr>
                </a:outerShdw>
              </a:effectLst>
            </a:endParaRPr>
          </a:p>
          <a:p>
            <a:pPr>
              <a:buFont typeface="Wingdings" pitchFamily="2" charset="2"/>
              <a:buChar char="§"/>
            </a:pPr>
            <a:r>
              <a:rPr lang="es-MX" sz="2400" b="1" dirty="0">
                <a:solidFill>
                  <a:schemeClr val="accent1">
                    <a:lumMod val="75000"/>
                  </a:schemeClr>
                </a:solidFill>
                <a:effectLst>
                  <a:outerShdw blurRad="38100" dist="38100" dir="2700000" algn="tl">
                    <a:srgbClr val="000000">
                      <a:alpha val="43137"/>
                    </a:srgbClr>
                  </a:outerShdw>
                </a:effectLst>
              </a:rPr>
              <a:t>TEMOR A EQUIVOCARSE</a:t>
            </a:r>
          </a:p>
          <a:p>
            <a:pPr>
              <a:buFont typeface="Wingdings" pitchFamily="2" charset="2"/>
              <a:buChar char="§"/>
            </a:pPr>
            <a:endParaRPr lang="es-MX" sz="2400" b="1" dirty="0">
              <a:solidFill>
                <a:schemeClr val="accent1">
                  <a:lumMod val="75000"/>
                </a:schemeClr>
              </a:solidFill>
              <a:effectLst>
                <a:outerShdw blurRad="38100" dist="38100" dir="2700000" algn="tl">
                  <a:srgbClr val="000000">
                    <a:alpha val="43137"/>
                  </a:srgbClr>
                </a:outerShdw>
              </a:effectLst>
            </a:endParaRPr>
          </a:p>
          <a:p>
            <a:pPr>
              <a:buFont typeface="Wingdings" pitchFamily="2" charset="2"/>
              <a:buChar char="§"/>
            </a:pPr>
            <a:r>
              <a:rPr lang="es-MX" sz="2400" b="1" dirty="0">
                <a:solidFill>
                  <a:schemeClr val="accent1">
                    <a:lumMod val="75000"/>
                  </a:schemeClr>
                </a:solidFill>
                <a:effectLst>
                  <a:outerShdw blurRad="38100" dist="38100" dir="2700000" algn="tl">
                    <a:srgbClr val="000000">
                      <a:alpha val="43137"/>
                    </a:srgbClr>
                  </a:outerShdw>
                </a:effectLst>
              </a:rPr>
              <a:t>ABANDONAR LAS NUEVAS IDEAS SIN PERMITIRSE PROBARLAS</a:t>
            </a:r>
          </a:p>
          <a:p>
            <a:endParaRPr lang="es-MX" sz="2400" b="1" dirty="0">
              <a:solidFill>
                <a:schemeClr val="accent1">
                  <a:lumMod val="75000"/>
                </a:schemeClr>
              </a:solidFill>
              <a:effectLst>
                <a:outerShdw blurRad="38100" dist="38100" dir="2700000" algn="tl">
                  <a:srgbClr val="000000">
                    <a:alpha val="43137"/>
                  </a:srgbClr>
                </a:outerShdw>
              </a:effectLst>
            </a:endParaRPr>
          </a:p>
          <a:p>
            <a:r>
              <a:rPr lang="es-MX" sz="2400" b="1" dirty="0">
                <a:solidFill>
                  <a:schemeClr val="accent1">
                    <a:lumMod val="75000"/>
                  </a:schemeClr>
                </a:solidFill>
                <a:effectLst>
                  <a:outerShdw blurRad="38100" dist="38100" dir="2700000" algn="tl">
                    <a:srgbClr val="000000">
                      <a:alpha val="43137"/>
                    </a:srgbClr>
                  </a:outerShdw>
                </a:effectLst>
              </a:rPr>
              <a:t> </a:t>
            </a:r>
          </a:p>
          <a:p>
            <a:endParaRPr lang="es-MX" b="1" dirty="0">
              <a:solidFill>
                <a:srgbClr val="FF0000"/>
              </a:solidFill>
              <a:effectLst>
                <a:outerShdw blurRad="38100" dist="38100" dir="2700000" algn="tl">
                  <a:srgbClr val="000000">
                    <a:alpha val="43137"/>
                  </a:srgbClr>
                </a:outerShdw>
              </a:effectLst>
            </a:endParaRPr>
          </a:p>
          <a:p>
            <a:endParaRPr lang="es-MX" b="1" dirty="0">
              <a:solidFill>
                <a:srgbClr val="FF0000"/>
              </a:solidFill>
              <a:effectLst>
                <a:outerShdw blurRad="38100" dist="38100" dir="2700000" algn="tl">
                  <a:srgbClr val="000000">
                    <a:alpha val="43137"/>
                  </a:srgbClr>
                </a:outerShdw>
              </a:effectLst>
            </a:endParaRPr>
          </a:p>
        </p:txBody>
      </p:sp>
      <p:sp>
        <p:nvSpPr>
          <p:cNvPr id="2" name="1 Rectángulo"/>
          <p:cNvSpPr/>
          <p:nvPr/>
        </p:nvSpPr>
        <p:spPr>
          <a:xfrm>
            <a:off x="1521677" y="-24"/>
            <a:ext cx="9148659"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5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Barreras de la Creatividad</a:t>
            </a:r>
            <a:endParaRPr lang="es-ES" sz="5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13906089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423747" y="981307"/>
            <a:ext cx="10669370" cy="3539430"/>
          </a:xfrm>
          <a:prstGeom prst="rect">
            <a:avLst/>
          </a:prstGeom>
          <a:noFill/>
        </p:spPr>
        <p:txBody>
          <a:bodyPr wrap="square" rtlCol="0">
            <a:spAutoFit/>
          </a:bodyPr>
          <a:lstStyle/>
          <a:p>
            <a:r>
              <a:rPr lang="es-MX" sz="3200" dirty="0"/>
              <a:t>1. Actitud poco constructiva</a:t>
            </a:r>
            <a:r>
              <a:rPr lang="es-MX" sz="3200" dirty="0"/>
              <a:t/>
            </a:r>
            <a:br>
              <a:rPr lang="es-MX" sz="3200" dirty="0"/>
            </a:br>
            <a:r>
              <a:rPr lang="es-MX" sz="3200" dirty="0"/>
              <a:t>La negatividad es una de las principales enemigas del pensamiento creativo. Concentrarse siempre en el aspecto negativo de las cosas genera bloqueos creativos. Para combatirlos, lo mejor es intentar hallar oportunidades en cada situación y enfrentarnos a los retos creativos con optimismo.</a:t>
            </a:r>
            <a:endParaRPr lang="es-MX" sz="3200" dirty="0">
              <a:solidFill>
                <a:schemeClr val="accent1">
                  <a:lumMod val="75000"/>
                </a:schemeClr>
              </a:solidFill>
            </a:endParaRPr>
          </a:p>
        </p:txBody>
      </p:sp>
    </p:spTree>
    <p:extLst>
      <p:ext uri="{BB962C8B-B14F-4D97-AF65-F5344CB8AC3E}">
        <p14:creationId xmlns:p14="http://schemas.microsoft.com/office/powerpoint/2010/main" val="3283398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035423" y="591671"/>
            <a:ext cx="10488705" cy="4154984"/>
          </a:xfrm>
          <a:prstGeom prst="rect">
            <a:avLst/>
          </a:prstGeom>
        </p:spPr>
        <p:txBody>
          <a:bodyPr wrap="square">
            <a:spAutoFit/>
          </a:bodyPr>
          <a:lstStyle/>
          <a:p>
            <a:pPr algn="ctr">
              <a:lnSpc>
                <a:spcPct val="150000"/>
              </a:lnSpc>
            </a:pPr>
            <a:r>
              <a:rPr lang="es-MX" sz="3200" b="1" u="sng" dirty="0" smtClean="0">
                <a:solidFill>
                  <a:schemeClr val="accent1">
                    <a:lumMod val="75000"/>
                  </a:schemeClr>
                </a:solidFill>
              </a:rPr>
              <a:t>Buscar </a:t>
            </a:r>
            <a:r>
              <a:rPr lang="es-MX" sz="3200" b="1" u="sng" dirty="0">
                <a:solidFill>
                  <a:schemeClr val="accent1">
                    <a:lumMod val="75000"/>
                  </a:schemeClr>
                </a:solidFill>
              </a:rPr>
              <a:t>únicamente una respuesta correcta</a:t>
            </a:r>
            <a:r>
              <a:rPr lang="es-MX" sz="3200" b="1" u="sng" dirty="0" smtClean="0">
                <a:solidFill>
                  <a:schemeClr val="accent1">
                    <a:lumMod val="75000"/>
                  </a:schemeClr>
                </a:solidFill>
              </a:rPr>
              <a:t>.</a:t>
            </a:r>
          </a:p>
          <a:p>
            <a:pPr algn="ctr">
              <a:lnSpc>
                <a:spcPct val="150000"/>
              </a:lnSpc>
            </a:pPr>
            <a:endParaRPr lang="es-MX" sz="2400" b="1" dirty="0" smtClean="0">
              <a:solidFill>
                <a:schemeClr val="accent1">
                  <a:lumMod val="75000"/>
                </a:schemeClr>
              </a:solidFill>
            </a:endParaRPr>
          </a:p>
          <a:p>
            <a:pPr>
              <a:lnSpc>
                <a:spcPct val="150000"/>
              </a:lnSpc>
            </a:pPr>
            <a:r>
              <a:rPr lang="es-MX" sz="2400" b="1" dirty="0" smtClean="0">
                <a:solidFill>
                  <a:schemeClr val="accent1">
                    <a:lumMod val="75000"/>
                  </a:schemeClr>
                </a:solidFill>
              </a:rPr>
              <a:t>La </a:t>
            </a:r>
            <a:r>
              <a:rPr lang="es-MX" sz="2400" b="1" dirty="0">
                <a:solidFill>
                  <a:schemeClr val="accent1">
                    <a:lumMod val="75000"/>
                  </a:schemeClr>
                </a:solidFill>
              </a:rPr>
              <a:t>mayor parte de nuestra vida hemos estado acostumbrados a encontrar la respuesta correcta, por lo que tenemos poca práctica y entrenamiento en generar una cantidad significativa de posibles respuestas. cuando investigamos múltiples respuestas, normalmente tenemos más probabilidades de generar ideas creativas.</a:t>
            </a:r>
          </a:p>
        </p:txBody>
      </p:sp>
    </p:spTree>
    <p:extLst>
      <p:ext uri="{BB962C8B-B14F-4D97-AF65-F5344CB8AC3E}">
        <p14:creationId xmlns:p14="http://schemas.microsoft.com/office/powerpoint/2010/main" val="1986790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45459" y="-147914"/>
            <a:ext cx="9224682" cy="7478970"/>
          </a:xfrm>
          <a:prstGeom prst="rect">
            <a:avLst/>
          </a:prstGeom>
        </p:spPr>
        <p:txBody>
          <a:bodyPr wrap="square">
            <a:spAutoFit/>
          </a:bodyPr>
          <a:lstStyle/>
          <a:p>
            <a:pPr>
              <a:lnSpc>
                <a:spcPct val="150000"/>
              </a:lnSpc>
            </a:pPr>
            <a:r>
              <a:rPr lang="es-MX" sz="2800" b="1" dirty="0" smtClean="0">
                <a:solidFill>
                  <a:schemeClr val="accent1">
                    <a:lumMod val="75000"/>
                  </a:schemeClr>
                </a:solidFill>
                <a:latin typeface="Arial" panose="020B0604020202020204" pitchFamily="34" charset="0"/>
              </a:rPr>
              <a:t>Seguir </a:t>
            </a:r>
            <a:r>
              <a:rPr lang="es-MX" sz="2800" b="1" dirty="0">
                <a:solidFill>
                  <a:schemeClr val="accent1">
                    <a:lumMod val="75000"/>
                  </a:schemeClr>
                </a:solidFill>
                <a:latin typeface="Arial" panose="020B0604020202020204" pitchFamily="34" charset="0"/>
              </a:rPr>
              <a:t>siempre las reglas. </a:t>
            </a:r>
            <a:r>
              <a:rPr lang="es-MX" sz="2400" dirty="0" smtClean="0">
                <a:solidFill>
                  <a:schemeClr val="accent1">
                    <a:lumMod val="75000"/>
                  </a:schemeClr>
                </a:solidFill>
                <a:latin typeface="Arial" panose="020B0604020202020204" pitchFamily="34" charset="0"/>
              </a:rPr>
              <a:t>Las </a:t>
            </a:r>
            <a:r>
              <a:rPr lang="es-MX" sz="2400" dirty="0">
                <a:solidFill>
                  <a:schemeClr val="accent1">
                    <a:lumMod val="75000"/>
                  </a:schemeClr>
                </a:solidFill>
                <a:latin typeface="Arial" panose="020B0604020202020204" pitchFamily="34" charset="0"/>
              </a:rPr>
              <a:t>reglas son importantes, pero ocasionalmente necesitan ser puestas a un lado para que los pensamientos e ideas fuera de lo común puedan generarse y aparecer</a:t>
            </a:r>
            <a:r>
              <a:rPr lang="es-MX" sz="2400" dirty="0" smtClean="0">
                <a:solidFill>
                  <a:schemeClr val="accent1">
                    <a:lumMod val="75000"/>
                  </a:schemeClr>
                </a:solidFill>
                <a:latin typeface="Arial" panose="020B0604020202020204" pitchFamily="34" charset="0"/>
              </a:rPr>
              <a:t>.</a:t>
            </a:r>
          </a:p>
          <a:p>
            <a:pPr>
              <a:lnSpc>
                <a:spcPct val="150000"/>
              </a:lnSpc>
            </a:pPr>
            <a:endParaRPr lang="es-MX" sz="2400" dirty="0">
              <a:solidFill>
                <a:schemeClr val="accent1">
                  <a:lumMod val="75000"/>
                </a:schemeClr>
              </a:solidFill>
              <a:latin typeface="Arial" panose="020B0604020202020204" pitchFamily="34" charset="0"/>
            </a:endParaRPr>
          </a:p>
          <a:p>
            <a:pPr>
              <a:lnSpc>
                <a:spcPct val="150000"/>
              </a:lnSpc>
            </a:pPr>
            <a:endParaRPr lang="es-MX" sz="2400" dirty="0" smtClean="0">
              <a:solidFill>
                <a:schemeClr val="accent1">
                  <a:lumMod val="75000"/>
                </a:schemeClr>
              </a:solidFill>
              <a:latin typeface="Arial" panose="020B0604020202020204" pitchFamily="34" charset="0"/>
            </a:endParaRPr>
          </a:p>
          <a:p>
            <a:pPr>
              <a:lnSpc>
                <a:spcPct val="150000"/>
              </a:lnSpc>
            </a:pPr>
            <a:endParaRPr lang="es-MX" sz="2400" dirty="0" smtClean="0">
              <a:solidFill>
                <a:schemeClr val="accent1">
                  <a:lumMod val="75000"/>
                </a:schemeClr>
              </a:solidFill>
              <a:latin typeface="Arial" panose="020B0604020202020204" pitchFamily="34" charset="0"/>
            </a:endParaRPr>
          </a:p>
          <a:p>
            <a:pPr>
              <a:lnSpc>
                <a:spcPct val="150000"/>
              </a:lnSpc>
            </a:pPr>
            <a:r>
              <a:rPr lang="es-MX" sz="2800" b="1" dirty="0">
                <a:solidFill>
                  <a:schemeClr val="accent1">
                    <a:lumMod val="75000"/>
                  </a:schemeClr>
                </a:solidFill>
                <a:latin typeface="Arial" panose="020B0604020202020204" pitchFamily="34" charset="0"/>
              </a:rPr>
              <a:t>Ser demasiado prácticos. </a:t>
            </a:r>
            <a:r>
              <a:rPr lang="es-MX" sz="2400" dirty="0">
                <a:solidFill>
                  <a:schemeClr val="accent1">
                    <a:lumMod val="75000"/>
                  </a:schemeClr>
                </a:solidFill>
                <a:latin typeface="Arial" panose="020B0604020202020204" pitchFamily="34" charset="0"/>
              </a:rPr>
              <a:t>ser prácticos significa tener mucho juicio. el juicio anticipado es la muerte de las ideas. algunas ideas que aparentan no ser prácticas, muchas veces son transformadas en resultados y ganancias imprevistas si no son eliminadas demasiado temprano.</a:t>
            </a:r>
            <a:endParaRPr lang="es-MX" sz="2400" dirty="0">
              <a:solidFill>
                <a:schemeClr val="accent1">
                  <a:lumMod val="75000"/>
                </a:schemeClr>
              </a:solidFill>
            </a:endParaRPr>
          </a:p>
          <a:p>
            <a:pPr>
              <a:lnSpc>
                <a:spcPct val="150000"/>
              </a:lnSpc>
            </a:pPr>
            <a:endParaRPr lang="es-MX" sz="2400" dirty="0"/>
          </a:p>
        </p:txBody>
      </p:sp>
      <p:pic>
        <p:nvPicPr>
          <p:cNvPr id="3" name="Imagen 2"/>
          <p:cNvPicPr>
            <a:picLocks noChangeAspect="1"/>
          </p:cNvPicPr>
          <p:nvPr/>
        </p:nvPicPr>
        <p:blipFill>
          <a:blip r:embed="rId2"/>
          <a:stretch>
            <a:fillRect/>
          </a:stretch>
        </p:blipFill>
        <p:spPr>
          <a:xfrm>
            <a:off x="2842933" y="1708897"/>
            <a:ext cx="6667500" cy="2095500"/>
          </a:xfrm>
          <a:prstGeom prst="rect">
            <a:avLst/>
          </a:prstGeom>
        </p:spPr>
      </p:pic>
    </p:spTree>
    <p:extLst>
      <p:ext uri="{BB962C8B-B14F-4D97-AF65-F5344CB8AC3E}">
        <p14:creationId xmlns:p14="http://schemas.microsoft.com/office/powerpoint/2010/main" val="3194452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55494" y="592599"/>
            <a:ext cx="5795682" cy="2739211"/>
          </a:xfrm>
          <a:prstGeom prst="rect">
            <a:avLst/>
          </a:prstGeom>
        </p:spPr>
        <p:txBody>
          <a:bodyPr wrap="square">
            <a:spAutoFit/>
          </a:bodyPr>
          <a:lstStyle/>
          <a:p>
            <a:pPr algn="just"/>
            <a:r>
              <a:rPr lang="es-MX" sz="2800" b="1" dirty="0" smtClean="0">
                <a:solidFill>
                  <a:schemeClr val="accent1">
                    <a:lumMod val="75000"/>
                  </a:schemeClr>
                </a:solidFill>
                <a:latin typeface="Arial" panose="020B0604020202020204" pitchFamily="34" charset="0"/>
              </a:rPr>
              <a:t>Evitar </a:t>
            </a:r>
            <a:r>
              <a:rPr lang="es-MX" sz="2800" b="1" dirty="0">
                <a:solidFill>
                  <a:schemeClr val="accent1">
                    <a:lumMod val="75000"/>
                  </a:schemeClr>
                </a:solidFill>
                <a:latin typeface="Arial" panose="020B0604020202020204" pitchFamily="34" charset="0"/>
              </a:rPr>
              <a:t>la ambigüedad. </a:t>
            </a:r>
            <a:r>
              <a:rPr lang="es-MX" sz="2400" dirty="0" smtClean="0">
                <a:solidFill>
                  <a:schemeClr val="accent1">
                    <a:lumMod val="75000"/>
                  </a:schemeClr>
                </a:solidFill>
                <a:latin typeface="Arial" panose="020B0604020202020204" pitchFamily="34" charset="0"/>
              </a:rPr>
              <a:t>Cuando </a:t>
            </a:r>
            <a:r>
              <a:rPr lang="es-MX" sz="2400" dirty="0">
                <a:solidFill>
                  <a:schemeClr val="accent1">
                    <a:lumMod val="75000"/>
                  </a:schemeClr>
                </a:solidFill>
                <a:latin typeface="Arial" panose="020B0604020202020204" pitchFamily="34" charset="0"/>
              </a:rPr>
              <a:t>las ideas o hechos son ambiguos o poco claros, la mente trabaja probando nuevas conexiones y patrones. este proceso conduce a nuevas ideas y descubrimientos, razón por la cual es mejor no evitarlo.</a:t>
            </a:r>
            <a:endParaRPr lang="es-MX" sz="2400" dirty="0">
              <a:solidFill>
                <a:schemeClr val="accent1">
                  <a:lumMod val="75000"/>
                </a:schemeClr>
              </a:solidFill>
            </a:endParaRPr>
          </a:p>
        </p:txBody>
      </p:sp>
      <p:sp>
        <p:nvSpPr>
          <p:cNvPr id="4" name="Rectángulo 3"/>
          <p:cNvSpPr/>
          <p:nvPr/>
        </p:nvSpPr>
        <p:spPr>
          <a:xfrm>
            <a:off x="6548715" y="2940634"/>
            <a:ext cx="5567083" cy="3477875"/>
          </a:xfrm>
          <a:prstGeom prst="rect">
            <a:avLst/>
          </a:prstGeom>
        </p:spPr>
        <p:txBody>
          <a:bodyPr wrap="square">
            <a:spAutoFit/>
          </a:bodyPr>
          <a:lstStyle/>
          <a:p>
            <a:pPr lvl="0"/>
            <a:r>
              <a:rPr lang="es-MX" sz="2800" b="1" dirty="0">
                <a:solidFill>
                  <a:srgbClr val="38540A">
                    <a:lumMod val="75000"/>
                  </a:srgbClr>
                </a:solidFill>
              </a:rPr>
              <a:t>Creer que errar es incorrecto. </a:t>
            </a:r>
            <a:endParaRPr lang="es-MX" sz="2800" b="1" dirty="0" smtClean="0">
              <a:solidFill>
                <a:srgbClr val="38540A">
                  <a:lumMod val="75000"/>
                </a:srgbClr>
              </a:solidFill>
            </a:endParaRPr>
          </a:p>
          <a:p>
            <a:pPr lvl="0" algn="just"/>
            <a:r>
              <a:rPr lang="es-MX" sz="2400" dirty="0" smtClean="0">
                <a:solidFill>
                  <a:srgbClr val="38540A">
                    <a:lumMod val="75000"/>
                  </a:srgbClr>
                </a:solidFill>
                <a:latin typeface="Arial" panose="020B0604020202020204" pitchFamily="34" charset="0"/>
                <a:cs typeface="Arial" panose="020B0604020202020204" pitchFamily="34" charset="0"/>
              </a:rPr>
              <a:t>Si </a:t>
            </a:r>
            <a:r>
              <a:rPr lang="es-MX" sz="2400" dirty="0">
                <a:solidFill>
                  <a:srgbClr val="38540A">
                    <a:lumMod val="75000"/>
                  </a:srgbClr>
                </a:solidFill>
                <a:latin typeface="Arial" panose="020B0604020202020204" pitchFamily="34" charset="0"/>
                <a:cs typeface="Arial" panose="020B0604020202020204" pitchFamily="34" charset="0"/>
              </a:rPr>
              <a:t>usted tiene miedo de cometer errores, no asumirá ningún riesgo. La creatividad requiere de un salto en el espacio </a:t>
            </a:r>
            <a:r>
              <a:rPr lang="es-MX" sz="2400" dirty="0" smtClean="0">
                <a:solidFill>
                  <a:srgbClr val="38540A">
                    <a:lumMod val="75000"/>
                  </a:srgbClr>
                </a:solidFill>
                <a:latin typeface="Arial" panose="020B0604020202020204" pitchFamily="34" charset="0"/>
                <a:cs typeface="Arial" panose="020B0604020202020204" pitchFamily="34" charset="0"/>
              </a:rPr>
              <a:t>desconocido</a:t>
            </a:r>
            <a:r>
              <a:rPr lang="es-MX" sz="2400" dirty="0">
                <a:solidFill>
                  <a:srgbClr val="38540A">
                    <a:lumMod val="75000"/>
                  </a:srgbClr>
                </a:solidFill>
                <a:latin typeface="Arial" panose="020B0604020202020204" pitchFamily="34" charset="0"/>
                <a:cs typeface="Arial" panose="020B0604020202020204" pitchFamily="34" charset="0"/>
              </a:rPr>
              <a:t>, que a menudo lleva a fracasos. los errores no deben ser temidos, sino considerados como pasos intermedios para llegar a las mejores ideas.</a:t>
            </a:r>
            <a:endParaRPr lang="es-MX" sz="2400" dirty="0">
              <a:solidFill>
                <a:srgbClr val="38540A">
                  <a:lumMod val="75000"/>
                </a:srgbClr>
              </a:solidFill>
              <a:latin typeface="Arial" panose="020B0604020202020204" pitchFamily="34" charset="0"/>
              <a:cs typeface="Arial" panose="020B0604020202020204" pitchFamily="34" charset="0"/>
            </a:endParaRPr>
          </a:p>
        </p:txBody>
      </p:sp>
      <p:pic>
        <p:nvPicPr>
          <p:cNvPr id="5" name="Imagen 4"/>
          <p:cNvPicPr>
            <a:picLocks noChangeAspect="1"/>
          </p:cNvPicPr>
          <p:nvPr/>
        </p:nvPicPr>
        <p:blipFill rotWithShape="1">
          <a:blip r:embed="rId2"/>
          <a:srcRect b="28915"/>
          <a:stretch/>
        </p:blipFill>
        <p:spPr>
          <a:xfrm>
            <a:off x="430305" y="3750608"/>
            <a:ext cx="5620871" cy="2127534"/>
          </a:xfrm>
          <a:prstGeom prst="rect">
            <a:avLst/>
          </a:prstGeom>
        </p:spPr>
      </p:pic>
    </p:spTree>
    <p:extLst>
      <p:ext uri="{BB962C8B-B14F-4D97-AF65-F5344CB8AC3E}">
        <p14:creationId xmlns:p14="http://schemas.microsoft.com/office/powerpoint/2010/main" val="385981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40975" y="506532"/>
            <a:ext cx="5383306" cy="3046988"/>
          </a:xfrm>
          <a:prstGeom prst="rect">
            <a:avLst/>
          </a:prstGeom>
        </p:spPr>
        <p:txBody>
          <a:bodyPr wrap="square">
            <a:spAutoFit/>
          </a:bodyPr>
          <a:lstStyle/>
          <a:p>
            <a:pPr algn="just">
              <a:lnSpc>
                <a:spcPct val="150000"/>
              </a:lnSpc>
            </a:pPr>
            <a:r>
              <a:rPr lang="es-MX" sz="2800" b="1" dirty="0" smtClean="0">
                <a:solidFill>
                  <a:schemeClr val="accent1">
                    <a:lumMod val="75000"/>
                  </a:schemeClr>
                </a:solidFill>
                <a:latin typeface="Arial" panose="020B0604020202020204" pitchFamily="34" charset="0"/>
              </a:rPr>
              <a:t>Pensar </a:t>
            </a:r>
            <a:r>
              <a:rPr lang="es-MX" sz="2800" b="1" dirty="0">
                <a:solidFill>
                  <a:schemeClr val="accent1">
                    <a:lumMod val="75000"/>
                  </a:schemeClr>
                </a:solidFill>
                <a:latin typeface="Arial" panose="020B0604020202020204" pitchFamily="34" charset="0"/>
              </a:rPr>
              <a:t>que jugar con un problema es un asunto inútil</a:t>
            </a:r>
            <a:r>
              <a:rPr lang="es-MX" sz="2400" dirty="0">
                <a:solidFill>
                  <a:schemeClr val="accent1">
                    <a:lumMod val="75000"/>
                  </a:schemeClr>
                </a:solidFill>
                <a:latin typeface="Arial" panose="020B0604020202020204" pitchFamily="34" charset="0"/>
              </a:rPr>
              <a:t>. </a:t>
            </a:r>
            <a:r>
              <a:rPr lang="es-MX" sz="2400" dirty="0" smtClean="0">
                <a:solidFill>
                  <a:schemeClr val="accent1">
                    <a:lumMod val="75000"/>
                  </a:schemeClr>
                </a:solidFill>
                <a:latin typeface="Arial" panose="020B0604020202020204" pitchFamily="34" charset="0"/>
              </a:rPr>
              <a:t>Jugar </a:t>
            </a:r>
            <a:r>
              <a:rPr lang="es-MX" sz="2400" dirty="0">
                <a:solidFill>
                  <a:schemeClr val="accent1">
                    <a:lumMod val="75000"/>
                  </a:schemeClr>
                </a:solidFill>
                <a:latin typeface="Arial" panose="020B0604020202020204" pitchFamily="34" charset="0"/>
              </a:rPr>
              <a:t>con ideas, pensamientos o cosas es una parte básica del proceso creativo</a:t>
            </a:r>
            <a:endParaRPr lang="es-MX" sz="2400" dirty="0">
              <a:solidFill>
                <a:schemeClr val="accent1">
                  <a:lumMod val="75000"/>
                </a:schemeClr>
              </a:solidFill>
            </a:endParaRPr>
          </a:p>
        </p:txBody>
      </p:sp>
      <p:sp>
        <p:nvSpPr>
          <p:cNvPr id="3" name="Rectángulo 2"/>
          <p:cNvSpPr/>
          <p:nvPr/>
        </p:nvSpPr>
        <p:spPr>
          <a:xfrm>
            <a:off x="887507" y="3622209"/>
            <a:ext cx="10676964" cy="2492990"/>
          </a:xfrm>
          <a:prstGeom prst="rect">
            <a:avLst/>
          </a:prstGeom>
        </p:spPr>
        <p:txBody>
          <a:bodyPr wrap="square">
            <a:spAutoFit/>
          </a:bodyPr>
          <a:lstStyle/>
          <a:p>
            <a:pPr>
              <a:lnSpc>
                <a:spcPct val="150000"/>
              </a:lnSpc>
            </a:pPr>
            <a:r>
              <a:rPr lang="es-MX" sz="2800" b="1" dirty="0" smtClean="0">
                <a:solidFill>
                  <a:schemeClr val="accent1">
                    <a:lumMod val="75000"/>
                  </a:schemeClr>
                </a:solidFill>
                <a:latin typeface="Arial" panose="020B0604020202020204" pitchFamily="34" charset="0"/>
              </a:rPr>
              <a:t>Pensar </a:t>
            </a:r>
            <a:r>
              <a:rPr lang="es-MX" sz="2800" b="1" dirty="0">
                <a:solidFill>
                  <a:schemeClr val="accent1">
                    <a:lumMod val="75000"/>
                  </a:schemeClr>
                </a:solidFill>
                <a:latin typeface="Arial" panose="020B0604020202020204" pitchFamily="34" charset="0"/>
              </a:rPr>
              <a:t>que un asunto está por fuera del propio campo de </a:t>
            </a:r>
            <a:r>
              <a:rPr lang="es-MX" sz="2800" b="1" dirty="0" smtClean="0">
                <a:solidFill>
                  <a:schemeClr val="accent1">
                    <a:lumMod val="75000"/>
                  </a:schemeClr>
                </a:solidFill>
                <a:latin typeface="Arial" panose="020B0604020202020204" pitchFamily="34" charset="0"/>
              </a:rPr>
              <a:t>conocimiento.</a:t>
            </a:r>
          </a:p>
          <a:p>
            <a:pPr>
              <a:lnSpc>
                <a:spcPct val="150000"/>
              </a:lnSpc>
            </a:pPr>
            <a:r>
              <a:rPr lang="es-MX" sz="2400" dirty="0" smtClean="0">
                <a:solidFill>
                  <a:schemeClr val="accent1">
                    <a:lumMod val="75000"/>
                  </a:schemeClr>
                </a:solidFill>
                <a:latin typeface="Arial" panose="020B0604020202020204" pitchFamily="34" charset="0"/>
              </a:rPr>
              <a:t>Grandes </a:t>
            </a:r>
            <a:r>
              <a:rPr lang="es-MX" sz="2400" dirty="0">
                <a:solidFill>
                  <a:schemeClr val="accent1">
                    <a:lumMod val="75000"/>
                  </a:schemeClr>
                </a:solidFill>
                <a:latin typeface="Arial" panose="020B0604020202020204" pitchFamily="34" charset="0"/>
              </a:rPr>
              <a:t>descubrimientos han tenido lugar cuando alguien jugaba con ideas, en áreas nuevas que no eran de su competencia.</a:t>
            </a:r>
            <a:endParaRPr lang="es-MX" sz="2400" dirty="0">
              <a:solidFill>
                <a:schemeClr val="accent1">
                  <a:lumMod val="75000"/>
                </a:schemeClr>
              </a:solidFill>
            </a:endParaRPr>
          </a:p>
        </p:txBody>
      </p:sp>
      <p:pic>
        <p:nvPicPr>
          <p:cNvPr id="5" name="Imagen 4"/>
          <p:cNvPicPr>
            <a:picLocks noChangeAspect="1"/>
          </p:cNvPicPr>
          <p:nvPr/>
        </p:nvPicPr>
        <p:blipFill>
          <a:blip r:embed="rId2">
            <a:duotone>
              <a:prstClr val="black"/>
              <a:schemeClr val="tx2">
                <a:tint val="45000"/>
                <a:satMod val="400000"/>
              </a:schemeClr>
            </a:duotone>
            <a:extLst>
              <a:ext uri="{BEBA8EAE-BF5A-486C-A8C5-ECC9F3942E4B}">
                <a14:imgProps xmlns:a14="http://schemas.microsoft.com/office/drawing/2010/main">
                  <a14:imgLayer r:embed="rId3">
                    <a14:imgEffect>
                      <a14:saturation sat="33000"/>
                    </a14:imgEffect>
                  </a14:imgLayer>
                </a14:imgProps>
              </a:ext>
            </a:extLst>
          </a:blip>
          <a:stretch>
            <a:fillRect/>
          </a:stretch>
        </p:blipFill>
        <p:spPr>
          <a:xfrm>
            <a:off x="8678675" y="624447"/>
            <a:ext cx="1800225" cy="2543175"/>
          </a:xfrm>
          <a:prstGeom prst="rect">
            <a:avLst/>
          </a:prstGeom>
          <a:ln>
            <a:noFill/>
          </a:ln>
        </p:spPr>
      </p:pic>
    </p:spTree>
    <p:extLst>
      <p:ext uri="{BB962C8B-B14F-4D97-AF65-F5344CB8AC3E}">
        <p14:creationId xmlns:p14="http://schemas.microsoft.com/office/powerpoint/2010/main" val="3813210496"/>
      </p:ext>
    </p:extLst>
  </p:cSld>
  <p:clrMapOvr>
    <a:masterClrMapping/>
  </p:clrMapOvr>
</p:sld>
</file>

<file path=ppt/theme/theme1.xml><?xml version="1.0" encoding="utf-8"?>
<a:theme xmlns:a="http://schemas.openxmlformats.org/drawingml/2006/main" name="Sector">
  <a:themeElements>
    <a:clrScheme name="Slice">
      <a:dk1>
        <a:sysClr val="windowText" lastClr="000000"/>
      </a:dk1>
      <a:lt1>
        <a:sysClr val="window" lastClr="FFFFFF"/>
      </a:lt1>
      <a:dk2>
        <a:srgbClr val="537D0B"/>
      </a:dk2>
      <a:lt2>
        <a:srgbClr val="A9E257"/>
      </a:lt2>
      <a:accent1>
        <a:srgbClr val="38540A"/>
      </a:accent1>
      <a:accent2>
        <a:srgbClr val="31A274"/>
      </a:accent2>
      <a:accent3>
        <a:srgbClr val="236073"/>
      </a:accent3>
      <a:accent4>
        <a:srgbClr val="6C4D90"/>
      </a:accent4>
      <a:accent5>
        <a:srgbClr val="983C27"/>
      </a:accent5>
      <a:accent6>
        <a:srgbClr val="CD811F"/>
      </a:accent6>
      <a:hlink>
        <a:srgbClr val="293F06"/>
      </a:hlink>
      <a:folHlink>
        <a:srgbClr val="68883A"/>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9759155-7935-4C61-A06C-C04380D1B16E}"/>
    </a:ext>
  </a:extLst>
</a:theme>
</file>

<file path=docProps/app.xml><?xml version="1.0" encoding="utf-8"?>
<Properties xmlns="http://schemas.openxmlformats.org/officeDocument/2006/extended-properties" xmlns:vt="http://schemas.openxmlformats.org/officeDocument/2006/docPropsVTypes">
  <Template>Slice</Template>
  <TotalTime>1221</TotalTime>
  <Words>352</Words>
  <Application>Microsoft Office PowerPoint</Application>
  <PresentationFormat>Panorámica</PresentationFormat>
  <Paragraphs>32</Paragraphs>
  <Slides>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7</vt:i4>
      </vt:variant>
    </vt:vector>
  </HeadingPairs>
  <TitlesOfParts>
    <vt:vector size="12" baseType="lpstr">
      <vt:lpstr>Arial</vt:lpstr>
      <vt:lpstr>Century Gothic</vt:lpstr>
      <vt:lpstr>Wingdings</vt:lpstr>
      <vt:lpstr>Wingdings 3</vt:lpstr>
      <vt:lpstr>Sector</vt:lpstr>
      <vt:lpstr>Barreras de lacreatividad</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Barreras de lacreatividad</dc:title>
  <dc:creator>Nora</dc:creator>
  <cp:lastModifiedBy>Nora</cp:lastModifiedBy>
  <cp:revision>6</cp:revision>
  <dcterms:created xsi:type="dcterms:W3CDTF">2017-08-19T22:58:27Z</dcterms:created>
  <dcterms:modified xsi:type="dcterms:W3CDTF">2017-08-20T19:19:45Z</dcterms:modified>
</cp:coreProperties>
</file>