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3" d="100"/>
          <a:sy n="83" d="100"/>
        </p:scale>
        <p:origin x="6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8B9EBBA-996F-894A-B54A-D6246ED52CEA}" type="datetimeFigureOut">
              <a:rPr lang="en-US" smtClean="0"/>
              <a:pPr/>
              <a:t>5/2/2018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00795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80869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D62726E-379B-B349-9EED-81ED093FA806}" type="datetimeFigureOut">
              <a:rPr lang="en-US" smtClean="0"/>
              <a:pPr/>
              <a:t>5/2/2018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90655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22667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DFA1846-DA80-1C48-A609-854EA85C59AD}" type="datetimeFigureOut">
              <a:rPr lang="en-US" smtClean="0"/>
              <a:pPr/>
              <a:t>5/2/2018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07539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5/2/2018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65824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5/2/2018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27899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5/2/2018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24146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5/2/2018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64730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0DF5E60-9974-AC48-9591-99C2BB44B7CF}" type="datetimeFigureOut">
              <a:rPr lang="en-US" smtClean="0"/>
              <a:pPr/>
              <a:t>5/2/2018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13073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18C79C5D-2A6F-F04D-97DA-BEF2467B64E4}" type="datetimeFigureOut">
              <a:rPr lang="en-US" smtClean="0"/>
              <a:pPr/>
              <a:t>5/2/2018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07154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09B482E8-6E0E-1B4F-B1FD-C69DB9E858D9}" type="datetimeFigureOut">
              <a:rPr lang="en-US" smtClean="0"/>
              <a:pPr/>
              <a:t>5/2/2018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3221530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a:t>Conceptos básicos de microfinanzas</a:t>
            </a:r>
          </a:p>
        </p:txBody>
      </p:sp>
      <p:sp>
        <p:nvSpPr>
          <p:cNvPr id="3" name="Subtítulo 2"/>
          <p:cNvSpPr>
            <a:spLocks noGrp="1"/>
          </p:cNvSpPr>
          <p:nvPr>
            <p:ph type="subTitle" idx="1"/>
          </p:nvPr>
        </p:nvSpPr>
        <p:spPr/>
        <p:txBody>
          <a:bodyPr/>
          <a:lstStyle/>
          <a:p>
            <a:r>
              <a:rPr lang="es-MX" dirty="0"/>
              <a:t>UNIDAD 1- CLASE1</a:t>
            </a:r>
          </a:p>
        </p:txBody>
      </p:sp>
    </p:spTree>
    <p:extLst>
      <p:ext uri="{BB962C8B-B14F-4D97-AF65-F5344CB8AC3E}">
        <p14:creationId xmlns:p14="http://schemas.microsoft.com/office/powerpoint/2010/main" val="3258669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MX" dirty="0"/>
              <a:t>Naturaleza y origen de las microfinanzas</a:t>
            </a:r>
          </a:p>
        </p:txBody>
      </p:sp>
      <p:sp>
        <p:nvSpPr>
          <p:cNvPr id="7" name="Marcador de contenido 6"/>
          <p:cNvSpPr>
            <a:spLocks noGrp="1"/>
          </p:cNvSpPr>
          <p:nvPr>
            <p:ph idx="1"/>
          </p:nvPr>
        </p:nvSpPr>
        <p:spPr>
          <a:xfrm>
            <a:off x="581192" y="1972491"/>
            <a:ext cx="11029615" cy="3063348"/>
          </a:xfrm>
        </p:spPr>
        <p:txBody>
          <a:bodyPr>
            <a:normAutofit/>
          </a:bodyPr>
          <a:lstStyle/>
          <a:p>
            <a:pPr marL="0" indent="0">
              <a:buNone/>
            </a:pPr>
            <a:r>
              <a:rPr lang="es-MX" dirty="0"/>
              <a:t>La economía mundial no distribuye la riqueza por igual en todas las regiones del planeta, en tanto en cuanto admite un marcado contraste entre la riqueza y la pobreza.</a:t>
            </a:r>
          </a:p>
          <a:p>
            <a:pPr marL="0" indent="0">
              <a:buNone/>
            </a:pPr>
            <a:r>
              <a:rPr lang="es-MX" dirty="0"/>
              <a:t>Según Vereda del Abril (2002), “los microcréditos y microfinanzas surgieron cuando determinadas personas, con creencias en el ser humano y con voluntad de ayuda fueron capaces de prestar pequeñas cantidades de dinero a los pobres que no tenían tierras, ni propiedades, ni salarios, pero tenían la fuerza vital para salir de la miseria con dignidad, creándose su propio trabajo”. Resulta difícil concretar quienes fueron las personas que desarrollaron esta labor por primera vez de forma continuada y generalizada.</a:t>
            </a:r>
          </a:p>
        </p:txBody>
      </p:sp>
      <p:pic>
        <p:nvPicPr>
          <p:cNvPr id="1026" name="Picture 2" descr="Resultado de imagen para finanzas"/>
          <p:cNvPicPr>
            <a:picLocks noChangeAspect="1" noChangeArrowheads="1"/>
          </p:cNvPicPr>
          <p:nvPr/>
        </p:nvPicPr>
        <p:blipFill rotWithShape="1">
          <a:blip r:embed="rId2">
            <a:extLst>
              <a:ext uri="{28A0092B-C50C-407E-A947-70E740481C1C}">
                <a14:useLocalDpi xmlns:a14="http://schemas.microsoft.com/office/drawing/2010/main" val="0"/>
              </a:ext>
            </a:extLst>
          </a:blip>
          <a:srcRect t="8148" b="7666"/>
          <a:stretch/>
        </p:blipFill>
        <p:spPr bwMode="auto">
          <a:xfrm>
            <a:off x="6673941" y="4353594"/>
            <a:ext cx="4599305" cy="2504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93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Microfinanzas</a:t>
            </a:r>
          </a:p>
        </p:txBody>
      </p:sp>
      <p:sp>
        <p:nvSpPr>
          <p:cNvPr id="3" name="Marcador de contenido 2"/>
          <p:cNvSpPr>
            <a:spLocks noGrp="1"/>
          </p:cNvSpPr>
          <p:nvPr>
            <p:ph idx="1"/>
          </p:nvPr>
        </p:nvSpPr>
        <p:spPr>
          <a:xfrm>
            <a:off x="581192" y="1894113"/>
            <a:ext cx="11029615" cy="2789028"/>
          </a:xfrm>
        </p:spPr>
        <p:txBody>
          <a:bodyPr/>
          <a:lstStyle/>
          <a:p>
            <a:pPr marL="0" indent="0" algn="just">
              <a:buNone/>
            </a:pPr>
            <a:r>
              <a:rPr lang="es-MX" dirty="0"/>
              <a:t>Las microfinanzas comprenden la prestación de servicios financieros a personas de bajos ingresos. Se refieren a un movimiento que concibe un mundo en el que los hogares de ingreso bajo tienen acceso permanente a servicios financieros de calidad y accesibles dirigidos a financiar actividades que produzcan ingresos, generar activos, estabilizar el consumo y entregar protección contra riesgos. Inicialmente, el término estaba estrechamente vinculado con los microcréditos —préstamos muy pequeños a prestatarios sin salario y sin o con escasas garantías—, pero se ha ampliado para incluir una variedad de servicios, como ahorros, seguros, pagos y remesas.</a:t>
            </a:r>
          </a:p>
        </p:txBody>
      </p:sp>
      <p:pic>
        <p:nvPicPr>
          <p:cNvPr id="2050" name="Picture 2" descr="Resultado de imagen para microfinanz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105" y="4236485"/>
            <a:ext cx="3384461" cy="25383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para microfinanz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0" y="4776486"/>
            <a:ext cx="69532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153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Tasa de interés</a:t>
            </a:r>
          </a:p>
        </p:txBody>
      </p:sp>
      <p:sp>
        <p:nvSpPr>
          <p:cNvPr id="3" name="Marcador de contenido 2"/>
          <p:cNvSpPr>
            <a:spLocks noGrp="1"/>
          </p:cNvSpPr>
          <p:nvPr>
            <p:ph idx="1"/>
          </p:nvPr>
        </p:nvSpPr>
        <p:spPr>
          <a:xfrm>
            <a:off x="581193" y="2494004"/>
            <a:ext cx="11029615" cy="2012681"/>
          </a:xfrm>
        </p:spPr>
        <p:txBody>
          <a:bodyPr/>
          <a:lstStyle/>
          <a:p>
            <a:pPr algn="just"/>
            <a:r>
              <a:rPr lang="es-MX" dirty="0"/>
              <a:t>El concepto de tasa de interés está directamente relacionado con el valor del dinero. En este sentido, es la cantidad o monto de dinero que está en relación con una operación económica.</a:t>
            </a:r>
          </a:p>
          <a:p>
            <a:endParaRPr lang="es-MX" dirty="0"/>
          </a:p>
          <a:p>
            <a:endParaRPr lang="es-MX" dirty="0"/>
          </a:p>
          <a:p>
            <a:endParaRPr lang="es-MX" dirty="0"/>
          </a:p>
        </p:txBody>
      </p:sp>
      <p:pic>
        <p:nvPicPr>
          <p:cNvPr id="3074" name="Picture 2" descr="Resultado de imagen para finanz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215" y="3762103"/>
            <a:ext cx="5839091" cy="291954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n para finanz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6328" y="3762103"/>
            <a:ext cx="5195111" cy="2226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185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Seguro de crédito</a:t>
            </a:r>
          </a:p>
        </p:txBody>
      </p:sp>
      <p:sp>
        <p:nvSpPr>
          <p:cNvPr id="3" name="Marcador de contenido 2"/>
          <p:cNvSpPr>
            <a:spLocks noGrp="1"/>
          </p:cNvSpPr>
          <p:nvPr>
            <p:ph idx="1"/>
          </p:nvPr>
        </p:nvSpPr>
        <p:spPr>
          <a:xfrm>
            <a:off x="581192" y="1893113"/>
            <a:ext cx="11029615" cy="3678303"/>
          </a:xfrm>
        </p:spPr>
        <p:txBody>
          <a:bodyPr>
            <a:normAutofit/>
          </a:bodyPr>
          <a:lstStyle/>
          <a:p>
            <a:pPr marL="0" indent="0" algn="just">
              <a:buNone/>
            </a:pPr>
            <a:r>
              <a:rPr lang="es-MX" dirty="0"/>
              <a:t>Seguro de crédito es una modalidad de seguro contra daños, seguro patrimonial, que tiene como objeto la cobertura del riesgo de impago por parte de un deudor. En este seguro, la aseguradora indemnizará al asegurado con la cantidad que se haya pactado previamente, cuando el deudor se declare insolvente o hayan pasado los plazos establecidos en el contrato de seguro sin que el deudor haya satisfecho su deuda.</a:t>
            </a:r>
          </a:p>
          <a:p>
            <a:pPr marL="0" indent="0" algn="just">
              <a:buNone/>
            </a:pPr>
            <a:endParaRPr lang="es-MX" dirty="0"/>
          </a:p>
          <a:p>
            <a:pPr marL="0" indent="0" algn="just">
              <a:buNone/>
            </a:pPr>
            <a:r>
              <a:rPr lang="es-MX" dirty="0"/>
              <a:t>Para empresas el Seguro de Crédito es un instrumento que tiene por finalidad proteger a las empresas del riesgo de no pago de las cuentas por cobrar, tanto en el mercado nacional como en el internacional, causado por una insolvencia declarada (quiebra, cesación de pago con acreedores u otra situación similar) o por créditos impagos por más de 6 meses.</a:t>
            </a:r>
          </a:p>
        </p:txBody>
      </p:sp>
      <p:pic>
        <p:nvPicPr>
          <p:cNvPr id="4100" name="Picture 4" descr="Resultado de imagen para microfinanz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1085" y="4906915"/>
            <a:ext cx="4155167" cy="1957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276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Ahorro</a:t>
            </a:r>
          </a:p>
        </p:txBody>
      </p:sp>
      <p:pic>
        <p:nvPicPr>
          <p:cNvPr id="5122" name="Picture 2" descr="Resultado de imagen para microfinanz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513" y="4000500"/>
            <a:ext cx="2524125" cy="285750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581193" y="2024744"/>
            <a:ext cx="11029615" cy="2540833"/>
          </a:xfrm>
        </p:spPr>
        <p:txBody>
          <a:bodyPr/>
          <a:lstStyle/>
          <a:p>
            <a:pPr marL="0" indent="0" algn="just">
              <a:buNone/>
            </a:pPr>
            <a:r>
              <a:rPr lang="es-MX" dirty="0"/>
              <a:t>Se entiende como ahorro a </a:t>
            </a:r>
            <a:r>
              <a:rPr lang="es-MX" b="1" dirty="0"/>
              <a:t>la parte del ingreso que no se destina al gasto y que se reserva para necesidades futuras</a:t>
            </a:r>
            <a:r>
              <a:rPr lang="es-MX" dirty="0"/>
              <a:t>, a través de algún sistema provisto por una institución autorizada por la ley para captar dinero del público, tal como una cuenta o tarjeta de ahorros, un depósito a plazo o una cuenta de ahorro previsional voluntario, en caso de quienes trabajen.</a:t>
            </a:r>
          </a:p>
          <a:p>
            <a:pPr marL="0" indent="0">
              <a:buNone/>
            </a:pPr>
            <a:endParaRPr lang="es-MX" dirty="0"/>
          </a:p>
        </p:txBody>
      </p:sp>
    </p:spTree>
    <p:extLst>
      <p:ext uri="{BB962C8B-B14F-4D97-AF65-F5344CB8AC3E}">
        <p14:creationId xmlns:p14="http://schemas.microsoft.com/office/powerpoint/2010/main" val="3894082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Crédito</a:t>
            </a:r>
          </a:p>
        </p:txBody>
      </p:sp>
      <p:pic>
        <p:nvPicPr>
          <p:cNvPr id="6146"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3278" y="4163490"/>
            <a:ext cx="2247991" cy="269451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581192" y="1971490"/>
            <a:ext cx="11029615" cy="2992395"/>
          </a:xfrm>
        </p:spPr>
        <p:txBody>
          <a:bodyPr/>
          <a:lstStyle/>
          <a:p>
            <a:pPr marL="0" indent="0" algn="just">
              <a:buNone/>
            </a:pPr>
            <a:r>
              <a:rPr lang="es-MX" dirty="0"/>
              <a:t>El crédito es un </a:t>
            </a:r>
            <a:r>
              <a:rPr lang="es-MX" b="1" dirty="0"/>
              <a:t>préstamo de dinero </a:t>
            </a:r>
            <a:r>
              <a:rPr lang="es-MX" dirty="0"/>
              <a:t>que el Banco otorga a su cliente, con el compromiso de que en el futuro, el cliente devolverá dicho préstamo en forma gradual (mediante el pago de cuotas) o en un solo pago y con un interés adicional que compensa al Banco por todo el tiempo que no tuvo ese dinero (mediante el prepago).</a:t>
            </a:r>
          </a:p>
          <a:p>
            <a:pPr marL="0" indent="0" algn="just">
              <a:buNone/>
            </a:pPr>
            <a:r>
              <a:rPr lang="es-MX" dirty="0"/>
              <a:t>Cuando el crédito es de </a:t>
            </a:r>
            <a:r>
              <a:rPr lang="es-MX" b="1" dirty="0"/>
              <a:t>consumo</a:t>
            </a:r>
            <a:r>
              <a:rPr lang="es-MX" dirty="0"/>
              <a:t>, éste permite disponer de una cantidad de dinero para la adquisición de bienes de consumo o el pago de servicios.</a:t>
            </a:r>
          </a:p>
          <a:p>
            <a:pPr marL="0" indent="0" algn="just">
              <a:buNone/>
            </a:pPr>
            <a:r>
              <a:rPr lang="es-MX" dirty="0"/>
              <a:t>Ahora bien, no cualquier persona puede tener acceso a un crédito bancario. Para ello debe cumplir con ciertos requisitos, siendo los principales contar con antecedentes comerciales y crediticios adecuados y demostrar ingresos actuales y posteriores que le permitan atender de manera adecuada la deuda que va a contraer</a:t>
            </a:r>
          </a:p>
          <a:p>
            <a:endParaRPr lang="es-MX" dirty="0"/>
          </a:p>
        </p:txBody>
      </p:sp>
      <p:pic>
        <p:nvPicPr>
          <p:cNvPr id="6148" name="Picture 4"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1849" y="4526010"/>
            <a:ext cx="2365557" cy="2237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107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Riesgo crediticio</a:t>
            </a:r>
          </a:p>
        </p:txBody>
      </p:sp>
      <p:sp>
        <p:nvSpPr>
          <p:cNvPr id="3" name="Marcador de contenido 2"/>
          <p:cNvSpPr>
            <a:spLocks noGrp="1"/>
          </p:cNvSpPr>
          <p:nvPr>
            <p:ph idx="1"/>
          </p:nvPr>
        </p:nvSpPr>
        <p:spPr>
          <a:xfrm>
            <a:off x="581192" y="1715956"/>
            <a:ext cx="11029615" cy="2227325"/>
          </a:xfrm>
        </p:spPr>
        <p:txBody>
          <a:bodyPr/>
          <a:lstStyle/>
          <a:p>
            <a:pPr marL="0" indent="0" algn="just">
              <a:buNone/>
            </a:pPr>
            <a:r>
              <a:rPr lang="es-MX" b="1" dirty="0"/>
              <a:t>El riesgo de crédito </a:t>
            </a:r>
            <a:r>
              <a:rPr lang="es-MX" dirty="0"/>
              <a:t>es la posibilidad de pérdida económica derivada del incumplimiento de las obligaciones asumidas por las contrapartes de un contrato. El concepto se relaciona a instituciones financieras y bancos pero se puede extender a empresas, mercados financieros y organismos de otros sectores.</a:t>
            </a:r>
          </a:p>
        </p:txBody>
      </p:sp>
      <p:pic>
        <p:nvPicPr>
          <p:cNvPr id="7170"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244" y="3890849"/>
            <a:ext cx="4207419" cy="283883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3840" y="3890849"/>
            <a:ext cx="2954837" cy="2600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241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Garantías</a:t>
            </a:r>
          </a:p>
        </p:txBody>
      </p:sp>
      <p:sp>
        <p:nvSpPr>
          <p:cNvPr id="3" name="Marcador de contenido 2"/>
          <p:cNvSpPr>
            <a:spLocks noGrp="1"/>
          </p:cNvSpPr>
          <p:nvPr>
            <p:ph idx="1"/>
          </p:nvPr>
        </p:nvSpPr>
        <p:spPr>
          <a:xfrm>
            <a:off x="581192" y="1939636"/>
            <a:ext cx="11029615" cy="4216208"/>
          </a:xfrm>
        </p:spPr>
        <p:txBody>
          <a:bodyPr>
            <a:normAutofit fontScale="92500" lnSpcReduction="20000"/>
          </a:bodyPr>
          <a:lstStyle/>
          <a:p>
            <a:pPr marL="0" indent="0" algn="ctr">
              <a:buNone/>
            </a:pPr>
            <a:r>
              <a:rPr lang="es-MX" dirty="0"/>
              <a:t>Las garantías son todos los medios que respaldan o aseguran el pago o reembolso de los créditos otorgados.</a:t>
            </a:r>
          </a:p>
          <a:p>
            <a:pPr marL="0" indent="0">
              <a:buNone/>
            </a:pPr>
            <a:r>
              <a:rPr lang="es-ES" dirty="0"/>
              <a:t>Atendiendo a las garantías, pueden distinguirse las siguientes modalidades de préstamos:</a:t>
            </a:r>
          </a:p>
          <a:p>
            <a:r>
              <a:rPr lang="es-ES" u="sng" dirty="0"/>
              <a:t>Préstamos con garantía personal</a:t>
            </a:r>
            <a:r>
              <a:rPr lang="es-ES" dirty="0"/>
              <a:t>: el prestatario responde con el conjunto de su patrimonio (bienes y derechos) presente y futuro de manera general, sin que ningún bien concreto quede afecto o sujeto al pago del préstamo de forma especial.</a:t>
            </a:r>
          </a:p>
          <a:p>
            <a:r>
              <a:rPr lang="es-ES" u="sng" dirty="0"/>
              <a:t>Préstamos con garantía real</a:t>
            </a:r>
            <a:r>
              <a:rPr lang="es-ES" dirty="0"/>
              <a:t>: en este tipo de préstamos, un bien o derecho concreto queda afecto al pago del préstamo en caso de que el prestatario no pueda hacer frente a las obligaciones contraídas.</a:t>
            </a:r>
          </a:p>
          <a:p>
            <a:pPr marL="324000" lvl="1" indent="0">
              <a:buNone/>
            </a:pPr>
            <a:r>
              <a:rPr lang="es-ES" dirty="0"/>
              <a:t>La modalidad más importante es la de los préstamos con garantía hipotecaria, en los que la garantía del préstamo es un inmueble, habitualmente adquirido con el importe del propio préstamo. Así, si no atendemos las cuotas del préstamo, la entidad financiera acreedora podrá emprender acciones judiciales directas para ejecutar la garantía y recuperar el importe de la deuda más los gastos incurridos. La hipoteca, que para ser efectiva debe estar inscrita en el Registro de la Propiedad, actúa como una carga asociada al inmueble, de manera que, si alguien adquiere un inmueble sobre el que pesa una hipoteca, podrá perder su propiedad si la deuda que la originó no es pagada.</a:t>
            </a:r>
          </a:p>
          <a:p>
            <a:pPr marL="324000" lvl="1" indent="0">
              <a:buNone/>
            </a:pPr>
            <a:r>
              <a:rPr lang="es-ES" dirty="0"/>
              <a:t>Otra modalidad es la de los préstamos con garantía pignoraticia, en los que la garantía del préstamo está constituida sobre bienes distintos de los inmuebles, como pueden ser imposiciones a plazo fijo, participaciones en fondos de inversión, acciones, obligaciones, etc., que generalmente estarán depositados en la misma entidad acreedora.</a:t>
            </a:r>
          </a:p>
          <a:p>
            <a:pPr marL="0" indent="0" algn="ctr">
              <a:buNone/>
            </a:pPr>
            <a:endParaRPr lang="es-MX" dirty="0"/>
          </a:p>
        </p:txBody>
      </p:sp>
    </p:spTree>
    <p:extLst>
      <p:ext uri="{BB962C8B-B14F-4D97-AF65-F5344CB8AC3E}">
        <p14:creationId xmlns:p14="http://schemas.microsoft.com/office/powerpoint/2010/main" val="3777222753"/>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Dividendo</Template>
  <TotalTime>456</TotalTime>
  <Words>492</Words>
  <Application>Microsoft Office PowerPoint</Application>
  <PresentationFormat>Panorámica</PresentationFormat>
  <Paragraphs>29</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Gill Sans MT</vt:lpstr>
      <vt:lpstr>Wingdings 2</vt:lpstr>
      <vt:lpstr>Dividendo</vt:lpstr>
      <vt:lpstr>Conceptos básicos de microfinanzas</vt:lpstr>
      <vt:lpstr>Naturaleza y origen de las microfinanzas</vt:lpstr>
      <vt:lpstr>Microfinanzas</vt:lpstr>
      <vt:lpstr>Tasa de interés</vt:lpstr>
      <vt:lpstr>Seguro de crédito</vt:lpstr>
      <vt:lpstr>Ahorro</vt:lpstr>
      <vt:lpstr>Crédito</vt:lpstr>
      <vt:lpstr>Riesgo crediticio</vt:lpstr>
      <vt:lpstr>Garantías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Laura Lizbeth Salazar Ortiz</dc:creator>
  <cp:lastModifiedBy>Laura Lizbeth Salazar Ortiz</cp:lastModifiedBy>
  <cp:revision>23</cp:revision>
  <dcterms:created xsi:type="dcterms:W3CDTF">2018-02-13T22:45:16Z</dcterms:created>
  <dcterms:modified xsi:type="dcterms:W3CDTF">2018-05-03T00:42:20Z</dcterms:modified>
</cp:coreProperties>
</file>