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58" r:id="rId8"/>
    <p:sldId id="264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6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2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0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8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0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7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4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Microfinanzas y emprendimiento</a:t>
            </a:r>
          </a:p>
        </p:txBody>
      </p:sp>
    </p:spTree>
    <p:extLst>
      <p:ext uri="{BB962C8B-B14F-4D97-AF65-F5344CB8AC3E}">
        <p14:creationId xmlns:p14="http://schemas.microsoft.com/office/powerpoint/2010/main" val="97228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36900"/>
            <a:ext cx="2947482" cy="4601183"/>
          </a:xfrm>
        </p:spPr>
        <p:txBody>
          <a:bodyPr/>
          <a:lstStyle/>
          <a:p>
            <a:r>
              <a:rPr lang="es-MX" dirty="0"/>
              <a:t>El ahorro a la hora de emprender</a:t>
            </a:r>
          </a:p>
        </p:txBody>
      </p:sp>
      <p:pic>
        <p:nvPicPr>
          <p:cNvPr id="5122" name="Picture 2" descr="Resultado de imagen para emprend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27" y="1435566"/>
            <a:ext cx="7644336" cy="429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45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¿Cuáles son las ventajas de ahorrar dinero?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Posibilidad de disfrutar de un futuro financiero saludable</a:t>
            </a:r>
            <a:endParaRPr lang="es-ES" dirty="0"/>
          </a:p>
          <a:p>
            <a:r>
              <a:rPr lang="es-ES" b="1" dirty="0"/>
              <a:t>Alcanzar nuestros planes y metas</a:t>
            </a:r>
            <a:endParaRPr lang="es-ES" dirty="0"/>
          </a:p>
          <a:p>
            <a:r>
              <a:rPr lang="es-ES" b="1" dirty="0"/>
              <a:t>Gastos fijos vs gastos extraordinarios</a:t>
            </a:r>
            <a:endParaRPr lang="es-ES_tradnl" dirty="0"/>
          </a:p>
          <a:p>
            <a:pPr marL="0" indent="0">
              <a:buNone/>
            </a:pPr>
            <a:r>
              <a:rPr lang="es-ES" dirty="0"/>
              <a:t>El dinero ahorrado el que nos permite hacer frente a los gastos extraordinarios que no habíamos tenido en cuenta.</a:t>
            </a:r>
          </a:p>
          <a:p>
            <a:r>
              <a:rPr lang="es-ES_tradnl" dirty="0"/>
              <a:t> </a:t>
            </a:r>
            <a:r>
              <a:rPr lang="es-ES" b="1" dirty="0"/>
              <a:t>Protección frente a disminución de nuestras ganancias</a:t>
            </a:r>
            <a:endParaRPr lang="es-ES" dirty="0"/>
          </a:p>
          <a:p>
            <a:r>
              <a:rPr lang="es-ES" b="1" dirty="0"/>
              <a:t>Gran disciplina que nos puede ayudar a conseguir otras metas</a:t>
            </a:r>
            <a:endParaRPr lang="es-ES" dirty="0"/>
          </a:p>
          <a:p>
            <a:r>
              <a:rPr lang="es-ES" b="1" dirty="0"/>
              <a:t>Posibilidad de realizar inversiones inteligentes que aumenten nuestro patrimonio</a:t>
            </a:r>
            <a:endParaRPr lang="es-ES" dirty="0"/>
          </a:p>
          <a:p>
            <a:r>
              <a:rPr lang="es-ES" b="1" dirty="0"/>
              <a:t>No hay necesidad de endeudarse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07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¿Cuáles son las desventajas de ahorrar dinero?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importante tener consciencia del riesgo al que te puedes estar enfrentando al tener el dinero en casa por razones de inseguridad.</a:t>
            </a:r>
          </a:p>
          <a:p>
            <a:r>
              <a:rPr lang="es-ES" dirty="0"/>
              <a:t>Renuncias a cualquier tipo de ganancia que puedes obtener de tu dinero en caso de tenerlo en alguna institución financiera.</a:t>
            </a:r>
          </a:p>
        </p:txBody>
      </p:sp>
    </p:spTree>
    <p:extLst>
      <p:ext uri="{BB962C8B-B14F-4D97-AF65-F5344CB8AC3E}">
        <p14:creationId xmlns:p14="http://schemas.microsoft.com/office/powerpoint/2010/main" val="36062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Iniciar un negocio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87784" y="119525"/>
            <a:ext cx="8255725" cy="512064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Todos, en algún momento de nuestras vidas, sentimos ese deseo de aventurarnos en el negocio propio y el empleo propio. Y sí, en un mundo cada vez más globalizado, donde la tecnología es un soporte para muchos sectores de trabajo, este sueño es cada vez más posible. </a:t>
            </a:r>
          </a:p>
          <a:p>
            <a:pPr algn="just"/>
            <a:r>
              <a:rPr lang="es-ES" dirty="0"/>
              <a:t>Todos sabemos que es esencial contar con capital suficiente para poder sacar a flote el negocio y echarlo a andar. No obstante, nace la pregunta: ¿de dónde saco ese dinero?</a:t>
            </a:r>
          </a:p>
          <a:p>
            <a:pPr algn="just"/>
            <a:r>
              <a:rPr lang="es-ES" dirty="0"/>
              <a:t>Encontrar el dinero necesario para iniciar o impulsar un negocio emprendedor es uno de los mayores obstáculos que se plantean a la hora de iniciar una aventura empresarial.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Resultado de imagen para emprend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20" y="3934003"/>
            <a:ext cx="4364174" cy="29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291" y="1123836"/>
            <a:ext cx="3274052" cy="4601183"/>
          </a:xfrm>
        </p:spPr>
        <p:txBody>
          <a:bodyPr/>
          <a:lstStyle/>
          <a:p>
            <a:r>
              <a:rPr lang="es-ES" dirty="0"/>
              <a:t>¿Qué considerar antes de solicitar un financiamiento?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4764" y="341595"/>
            <a:ext cx="7665235" cy="2911058"/>
          </a:xfrm>
        </p:spPr>
        <p:txBody>
          <a:bodyPr/>
          <a:lstStyle/>
          <a:p>
            <a:pPr algn="just"/>
            <a:r>
              <a:rPr lang="es-ES" dirty="0"/>
              <a:t>Antes de elegir la manera en que vas a financiar tu nueva empresa, es necesario elaborar un plan financiero que te muestre ¿Cuánto dinero necesitas? ¿En qué vas a invertir el dinero? ¿En cuánto tiempo empezarás a generar utilidades? ¿Cuál va ser la rentabilidad del negocio?...</a:t>
            </a:r>
          </a:p>
        </p:txBody>
      </p:sp>
      <p:pic>
        <p:nvPicPr>
          <p:cNvPr id="2050" name="Picture 2" descr="Resultado de imagen para finanz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81" y="3150107"/>
            <a:ext cx="6858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690" y="1123837"/>
            <a:ext cx="3213463" cy="4601183"/>
          </a:xfrm>
        </p:spPr>
        <p:txBody>
          <a:bodyPr/>
          <a:lstStyle/>
          <a:p>
            <a:r>
              <a:rPr lang="es-MX" dirty="0"/>
              <a:t>Micro financiamiento para emprendedores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0127" y="419970"/>
            <a:ext cx="7315200" cy="3172315"/>
          </a:xfrm>
        </p:spPr>
        <p:txBody>
          <a:bodyPr/>
          <a:lstStyle/>
          <a:p>
            <a:r>
              <a:rPr lang="es-MX" dirty="0"/>
              <a:t>Diferentes microfinanciamientos que existen en México para el apoyo a emprendedores, del sector  público y privado.</a:t>
            </a:r>
          </a:p>
        </p:txBody>
      </p:sp>
      <p:pic>
        <p:nvPicPr>
          <p:cNvPr id="3074" name="Picture 2" descr="Resultado de imagen para emprend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65" y="3247843"/>
            <a:ext cx="7143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7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755" y="1123837"/>
            <a:ext cx="3082835" cy="4601183"/>
          </a:xfrm>
        </p:spPr>
        <p:txBody>
          <a:bodyPr/>
          <a:lstStyle/>
          <a:p>
            <a:r>
              <a:rPr lang="es-ES_tradnl" dirty="0"/>
              <a:t>Apoyo a emprendedores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538517"/>
            <a:ext cx="7508481" cy="6085332"/>
          </a:xfrm>
        </p:spPr>
        <p:txBody>
          <a:bodyPr/>
          <a:lstStyle/>
          <a:p>
            <a:r>
              <a:rPr lang="es-ES" b="1" dirty="0"/>
              <a:t>CAPITAL SEMILLA</a:t>
            </a:r>
          </a:p>
          <a:p>
            <a:r>
              <a:rPr lang="es-ES" dirty="0"/>
              <a:t>Para obtenerlo tendrás que incubarte en el </a:t>
            </a:r>
            <a:r>
              <a:rPr lang="es-ES" b="1" dirty="0"/>
              <a:t>Sistema Nacional de Incubación de Empresas</a:t>
            </a:r>
            <a:r>
              <a:rPr lang="es-ES" dirty="0"/>
              <a:t> de la Secretaría de Economía. </a:t>
            </a:r>
          </a:p>
          <a:p>
            <a:r>
              <a:rPr lang="es-ES" b="1" dirty="0"/>
              <a:t>VENTURE CAPITAL O CAPITAL DE RIESGO</a:t>
            </a:r>
          </a:p>
          <a:p>
            <a:r>
              <a:rPr lang="es-ES" dirty="0"/>
              <a:t>Son fondos que proporcionan capital de crecimiento a empresas.</a:t>
            </a:r>
          </a:p>
          <a:p>
            <a:r>
              <a:rPr lang="es-ES" b="1" dirty="0"/>
              <a:t>PRIVATE EQUITY O CAPITAL PRIVADO</a:t>
            </a:r>
          </a:p>
          <a:p>
            <a:r>
              <a:rPr lang="es-ES" dirty="0"/>
              <a:t>Su objetivo es encontrar empresas ya consolidadas, con cuatro o cinco años de operación.</a:t>
            </a:r>
          </a:p>
          <a:p>
            <a:r>
              <a:rPr lang="es-ES" b="1" dirty="0"/>
              <a:t>CROWDFUNDING</a:t>
            </a:r>
          </a:p>
          <a:p>
            <a:r>
              <a:rPr lang="es-ES" dirty="0"/>
              <a:t>Se trata de un sistema de financiamiento colectivo por Internet.</a:t>
            </a:r>
          </a:p>
          <a:p>
            <a:r>
              <a:rPr lang="es-ES" b="1" dirty="0"/>
              <a:t>BANCA COMERCIAL</a:t>
            </a:r>
          </a:p>
          <a:p>
            <a:r>
              <a:rPr lang="es-ES" dirty="0"/>
              <a:t>Otorga créditos de entre $10,000 y hasta $10 millones, dependiendo de las necesidades de cada empresa y su capacidad de pago.</a:t>
            </a:r>
            <a:endParaRPr lang="es-ES" b="1" dirty="0"/>
          </a:p>
          <a:p>
            <a:r>
              <a:rPr lang="es-ES" b="1" dirty="0"/>
              <a:t>FINANCIAMIENTO A LAS PYMES EXPORTADORAS</a:t>
            </a:r>
          </a:p>
          <a:p>
            <a:r>
              <a:rPr lang="es-ES" dirty="0"/>
              <a:t>Dirigido a los pequeños negocios exportadores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05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29" y="1102281"/>
            <a:ext cx="3104235" cy="4601183"/>
          </a:xfrm>
        </p:spPr>
        <p:txBody>
          <a:bodyPr/>
          <a:lstStyle/>
          <a:p>
            <a:r>
              <a:rPr lang="es-ES_tradnl" dirty="0"/>
              <a:t>Apoyo a emprendedores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5394" y="352696"/>
            <a:ext cx="7315200" cy="6100355"/>
          </a:xfrm>
        </p:spPr>
        <p:txBody>
          <a:bodyPr/>
          <a:lstStyle/>
          <a:p>
            <a:r>
              <a:rPr lang="es-ES" b="1" dirty="0"/>
              <a:t>SOCIEDADES FINANCIERAS DE OBJETO MÚLTIPLE (SOFOMES)</a:t>
            </a:r>
          </a:p>
          <a:p>
            <a:r>
              <a:rPr lang="es-ES" dirty="0"/>
              <a:t>Son intermediarios financieros no bancarios.</a:t>
            </a:r>
          </a:p>
          <a:p>
            <a:r>
              <a:rPr lang="es-ES" b="1" dirty="0"/>
              <a:t>Incubadoras y aceleradoras de startups.</a:t>
            </a:r>
          </a:p>
          <a:p>
            <a:r>
              <a:rPr lang="es-ES" b="1" dirty="0"/>
              <a:t>Negocios tradicionales</a:t>
            </a:r>
          </a:p>
          <a:p>
            <a:r>
              <a:rPr lang="es-ES" dirty="0"/>
              <a:t>Apoyan a emprendedores en sectores tradicionales.</a:t>
            </a:r>
          </a:p>
          <a:p>
            <a:r>
              <a:rPr lang="es-ES" b="1" dirty="0"/>
              <a:t>Emprendimientos sociales</a:t>
            </a:r>
          </a:p>
          <a:p>
            <a:r>
              <a:rPr lang="es-ES" dirty="0"/>
              <a:t>Son incubadoras que apoyan emprendimientos sociales.</a:t>
            </a:r>
          </a:p>
          <a:p>
            <a:r>
              <a:rPr lang="es-ES" b="1" dirty="0"/>
              <a:t>FACTORAJE </a:t>
            </a:r>
          </a:p>
          <a:p>
            <a:r>
              <a:rPr lang="es-ES" dirty="0"/>
              <a:t>Una empresa puede vender una factura a una empresa de factoraje.</a:t>
            </a:r>
          </a:p>
          <a:p>
            <a:r>
              <a:rPr lang="es-ES" b="1" dirty="0"/>
              <a:t>FONDO PYME</a:t>
            </a:r>
          </a:p>
          <a:p>
            <a:r>
              <a:rPr lang="es-ES" dirty="0"/>
              <a:t>Se trata de un programa del Gobierno Federal que busca promover el desarrollo nacional a través del impulso a las pequeñas y medianas empresas.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56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/>
          <a:lstStyle/>
          <a:p>
            <a:r>
              <a:rPr lang="es-MX" dirty="0"/>
              <a:t>Tasa de interés para emprendedores</a:t>
            </a:r>
          </a:p>
        </p:txBody>
      </p:sp>
      <p:pic>
        <p:nvPicPr>
          <p:cNvPr id="4098" name="Picture 2" descr="Resultado de imagen para tasa de inte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1123837"/>
            <a:ext cx="6005908" cy="42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4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de interés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Banregio</a:t>
            </a:r>
          </a:p>
          <a:p>
            <a:r>
              <a:rPr lang="es-ES" b="1" dirty="0"/>
              <a:t>La tasa de interés del crédito emprendedor es del 13% anual fija</a:t>
            </a:r>
          </a:p>
          <a:p>
            <a:r>
              <a:rPr lang="es-ES" b="1" dirty="0"/>
              <a:t>INADEM</a:t>
            </a:r>
          </a:p>
          <a:p>
            <a:r>
              <a:rPr lang="es-ES" dirty="0"/>
              <a:t>La tasa que se ofrece es del 13% a pagar en 4 años.</a:t>
            </a:r>
          </a:p>
          <a:p>
            <a:r>
              <a:rPr lang="es-ES" dirty="0"/>
              <a:t>Banbajío </a:t>
            </a:r>
          </a:p>
          <a:p>
            <a:r>
              <a:rPr lang="es-ES" dirty="0"/>
              <a:t>Una tasa entre TIIE + 6% y TIIE + 12.5 por ciento.</a:t>
            </a:r>
          </a:p>
          <a:p>
            <a:r>
              <a:rPr lang="es-ES" dirty="0"/>
              <a:t>Banorte </a:t>
            </a:r>
          </a:p>
          <a:p>
            <a:r>
              <a:rPr lang="es-ES" dirty="0"/>
              <a:t>Tasas variables desde TIIE + 7%</a:t>
            </a:r>
          </a:p>
          <a:p>
            <a:r>
              <a:rPr lang="es-ES" dirty="0"/>
              <a:t>Banregio </a:t>
            </a:r>
          </a:p>
          <a:p>
            <a:r>
              <a:rPr lang="es-ES" dirty="0"/>
              <a:t>Las tasas van desde TIIE + 8% hasta TIIE + 12%, según el monto. </a:t>
            </a:r>
          </a:p>
          <a:p>
            <a:r>
              <a:rPr lang="es-ES" dirty="0"/>
              <a:t>Banamex </a:t>
            </a:r>
          </a:p>
          <a:p>
            <a:r>
              <a:rPr lang="es-ES" dirty="0"/>
              <a:t>Cobra tasas variables desde TIIE + 3.90 puntos porcentuales.</a:t>
            </a:r>
          </a:p>
        </p:txBody>
      </p:sp>
    </p:spTree>
    <p:extLst>
      <p:ext uri="{BB962C8B-B14F-4D97-AF65-F5344CB8AC3E}">
        <p14:creationId xmlns:p14="http://schemas.microsoft.com/office/powerpoint/2010/main" val="39059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de interés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BBVA Bancomer </a:t>
            </a:r>
          </a:p>
          <a:p>
            <a:r>
              <a:rPr lang="es-ES" dirty="0"/>
              <a:t>Cobra una tasa desde TIIE +  20% hasta TIIE + 5.5%, que depende del valor contratado.</a:t>
            </a:r>
          </a:p>
          <a:p>
            <a:r>
              <a:rPr lang="es-ES" dirty="0"/>
              <a:t>Finmex </a:t>
            </a:r>
          </a:p>
          <a:p>
            <a:r>
              <a:rPr lang="es-ES" dirty="0"/>
              <a:t>Con tasas de interés del 13 a 20% anual y un primer año de gracia, de forma que durante ese tiempo sólo se pagan intereses.</a:t>
            </a:r>
          </a:p>
          <a:p>
            <a:r>
              <a:rPr lang="es-ES" dirty="0"/>
              <a:t>HSBC</a:t>
            </a:r>
          </a:p>
          <a:p>
            <a:r>
              <a:rPr lang="es-ES" dirty="0"/>
              <a:t>A clientes con ventas por hasta $4 millones, presta entre $20,000 y $400,000 a una tasa entre 19% y 22% anual. A aquellos con ventas entre $4 millones y $30 millones, presta entre $10,000 y $2 millones si es persona moral (tasa del 17%) y entre $20,000 y $800,000 si es persona física con actividad empresarial (tasa del 22%). </a:t>
            </a:r>
          </a:p>
        </p:txBody>
      </p:sp>
    </p:spTree>
    <p:extLst>
      <p:ext uri="{BB962C8B-B14F-4D97-AF65-F5344CB8AC3E}">
        <p14:creationId xmlns:p14="http://schemas.microsoft.com/office/powerpoint/2010/main" val="178182497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1572</TotalTime>
  <Words>410</Words>
  <Application>Microsoft Office PowerPoint</Application>
  <PresentationFormat>Panorámica</PresentationFormat>
  <Paragraphs>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Marco</vt:lpstr>
      <vt:lpstr>Microfinanzas y emprendimiento</vt:lpstr>
      <vt:lpstr>Iniciar un negocio</vt:lpstr>
      <vt:lpstr>¿Qué considerar antes de solicitar un financiamiento?</vt:lpstr>
      <vt:lpstr>Micro financiamiento para emprendedores</vt:lpstr>
      <vt:lpstr>Apoyo a emprendedores</vt:lpstr>
      <vt:lpstr>Apoyo a emprendedores</vt:lpstr>
      <vt:lpstr>Tasa de interés para emprendedores</vt:lpstr>
      <vt:lpstr>Tasa de interés</vt:lpstr>
      <vt:lpstr>Tasa de interés</vt:lpstr>
      <vt:lpstr>El ahorro a la hora de emprender</vt:lpstr>
      <vt:lpstr>¿Cuáles son las ventajas de ahorrar dinero? </vt:lpstr>
      <vt:lpstr>¿Cuáles son las desventajas de ahorrar dinero?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Microfinanzas y emprendimiento</dc:title>
  <dc:creator>Laura Lizbeth Salazar Ortiz</dc:creator>
  <cp:lastModifiedBy>Laura Lizbeth Salazar Ortiz</cp:lastModifiedBy>
  <cp:revision>13</cp:revision>
  <dcterms:created xsi:type="dcterms:W3CDTF">2018-02-17T01:38:41Z</dcterms:created>
  <dcterms:modified xsi:type="dcterms:W3CDTF">2018-05-04T22:36:38Z</dcterms:modified>
</cp:coreProperties>
</file>