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sldIdLst>
    <p:sldId id="256" r:id="rId2"/>
    <p:sldId id="257" r:id="rId3"/>
    <p:sldId id="262" r:id="rId4"/>
    <p:sldId id="261" r:id="rId5"/>
    <p:sldId id="265" r:id="rId6"/>
    <p:sldId id="266" r:id="rId7"/>
    <p:sldId id="263" r:id="rId8"/>
    <p:sldId id="264" r:id="rId9"/>
    <p:sldId id="267" r:id="rId10"/>
    <p:sldId id="258"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83" d="100"/>
          <a:sy n="83"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B9EBBA-996F-894A-B54A-D6246ED52CEA}" type="datetimeFigureOut">
              <a:rPr lang="en-US" smtClean="0"/>
              <a:pPr/>
              <a:t>5/2/2018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1204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516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62726E-379B-B349-9EED-81ED093FA806}" type="datetimeFigureOut">
              <a:rPr lang="en-US" smtClean="0"/>
              <a:pPr/>
              <a:t>5/2/2018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73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939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DFA1846-DA80-1C48-A609-854EA85C59AD}" type="datetimeFigureOut">
              <a:rPr lang="en-US" smtClean="0"/>
              <a:pPr/>
              <a:t>5/2/2018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2285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160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0463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3A34C8-038E-2045-AF43-DF7DBB8E0E9E}" type="datetimeFigureOut">
              <a:rPr lang="en-US" smtClean="0"/>
              <a:pPr/>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0084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9915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DF5E60-9974-AC48-9591-99C2BB44B7CF}" type="datetimeFigureOut">
              <a:rPr lang="en-US" smtClean="0"/>
              <a:pPr/>
              <a:t>5/2/2018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364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342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9B482E8-6E0E-1B4F-B1FD-C69DB9E858D9}" type="datetimeFigureOut">
              <a:rPr lang="en-US" smtClean="0"/>
              <a:pPr/>
              <a:t>5/2/2018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501714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Metodologías microfinancieras</a:t>
            </a:r>
          </a:p>
        </p:txBody>
      </p:sp>
      <p:sp>
        <p:nvSpPr>
          <p:cNvPr id="3" name="Subtítulo 2"/>
          <p:cNvSpPr>
            <a:spLocks noGrp="1"/>
          </p:cNvSpPr>
          <p:nvPr>
            <p:ph type="subTitle" idx="1"/>
          </p:nvPr>
        </p:nvSpPr>
        <p:spPr/>
        <p:txBody>
          <a:bodyPr/>
          <a:lstStyle/>
          <a:p>
            <a:r>
              <a:rPr lang="es-MX" dirty="0"/>
              <a:t>UNIDAD 2- CLASE1</a:t>
            </a:r>
          </a:p>
        </p:txBody>
      </p:sp>
    </p:spTree>
    <p:extLst>
      <p:ext uri="{BB962C8B-B14F-4D97-AF65-F5344CB8AC3E}">
        <p14:creationId xmlns:p14="http://schemas.microsoft.com/office/powerpoint/2010/main" val="325866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Inversión-Mejores lugares para invertir</a:t>
            </a:r>
          </a:p>
        </p:txBody>
      </p:sp>
      <p:sp>
        <p:nvSpPr>
          <p:cNvPr id="3" name="Marcador de contenido 2"/>
          <p:cNvSpPr>
            <a:spLocks noGrp="1"/>
          </p:cNvSpPr>
          <p:nvPr>
            <p:ph idx="1"/>
          </p:nvPr>
        </p:nvSpPr>
        <p:spPr>
          <a:xfrm>
            <a:off x="452669" y="1806426"/>
            <a:ext cx="11029615" cy="4587389"/>
          </a:xfrm>
        </p:spPr>
        <p:txBody>
          <a:bodyPr>
            <a:normAutofit/>
          </a:bodyPr>
          <a:lstStyle/>
          <a:p>
            <a:pPr marL="0" indent="0">
              <a:buNone/>
            </a:pPr>
            <a:r>
              <a:rPr lang="es-MX" dirty="0"/>
              <a:t>En México existen muchas posibilidades para invertir, la más común son los bancos, sin embargo, existen muchas instituciones financieras que ofrecen mejores rendimientos.</a:t>
            </a:r>
          </a:p>
          <a:p>
            <a:pPr marL="0" indent="0">
              <a:buNone/>
            </a:pPr>
            <a:r>
              <a:rPr lang="es-MX" dirty="0"/>
              <a:t>Dentro de ellas destacan:</a:t>
            </a:r>
          </a:p>
          <a:p>
            <a:pPr marL="0" indent="0">
              <a:buNone/>
            </a:pPr>
            <a:r>
              <a:rPr lang="es-ES" b="1" dirty="0"/>
              <a:t>AFLUENTA</a:t>
            </a:r>
            <a:r>
              <a:rPr lang="es-ES" dirty="0"/>
              <a:t> es una plataforma de fondeo colectivo de préstamos personales. Opera en Argentina, Perú y, desde octubre de 2016, en México. Tienen el ambicioso objetivo de ser la plataforma de préstamos peer to peer más importante de América Latina.</a:t>
            </a:r>
            <a:endParaRPr lang="es-MX" dirty="0"/>
          </a:p>
          <a:p>
            <a:pPr marL="0" indent="0">
              <a:buNone/>
            </a:pPr>
            <a:r>
              <a:rPr lang="es-ES" b="1" dirty="0"/>
              <a:t>Kubo Financiero </a:t>
            </a:r>
            <a:r>
              <a:rPr lang="es-ES" dirty="0"/>
              <a:t>lleva más de 5 años operando y funciona un poco diferente a otras plataformas de crowdfunding, ya que, además de ofrecer la opción de invertir en préstamos personales (Kubo Impulso), tiene la alternativa de inversión de renta fija (Kubo Plazo Fijo)</a:t>
            </a:r>
          </a:p>
          <a:p>
            <a:pPr marL="0" indent="0">
              <a:buNone/>
            </a:pPr>
            <a:r>
              <a:rPr lang="es-ES" b="1" dirty="0"/>
              <a:t>PITCHBULL</a:t>
            </a:r>
            <a:r>
              <a:rPr lang="es-ES" dirty="0"/>
              <a:t> Es una plataforma de préstamos crowdfunding para PyMEs mexicanas sólidas.</a:t>
            </a:r>
            <a:br>
              <a:rPr lang="es-ES" dirty="0"/>
            </a:br>
            <a:r>
              <a:rPr lang="es-ES" dirty="0"/>
              <a:t>Es una relación ganar-ganar porque las empresas pequeñas y medianas mexicanas obtienen los recursos que necesitan para crecer a una tasa de interés menor a la de cualquier instrumento tradicional y tú recibes intereses muy superiores a los que obtendrías en un pagaré tradicional.</a:t>
            </a:r>
            <a:endParaRPr lang="es-MX" dirty="0"/>
          </a:p>
          <a:p>
            <a:pPr marL="0" indent="0">
              <a:buNone/>
            </a:pPr>
            <a:endParaRPr lang="es-MX" dirty="0"/>
          </a:p>
        </p:txBody>
      </p:sp>
    </p:spTree>
    <p:extLst>
      <p:ext uri="{BB962C8B-B14F-4D97-AF65-F5344CB8AC3E}">
        <p14:creationId xmlns:p14="http://schemas.microsoft.com/office/powerpoint/2010/main" val="221276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Crédito</a:t>
            </a:r>
          </a:p>
        </p:txBody>
      </p:sp>
      <p:graphicFrame>
        <p:nvGraphicFramePr>
          <p:cNvPr id="4" name="Marcador de contenido 3">
            <a:extLst>
              <a:ext uri="{FF2B5EF4-FFF2-40B4-BE49-F238E27FC236}">
                <a16:creationId xmlns:a16="http://schemas.microsoft.com/office/drawing/2014/main" id="{B2993A81-C5AB-43C7-B02D-E9973728256F}"/>
              </a:ext>
            </a:extLst>
          </p:cNvPr>
          <p:cNvGraphicFramePr>
            <a:graphicFrameLocks noGrp="1"/>
          </p:cNvGraphicFramePr>
          <p:nvPr>
            <p:ph idx="1"/>
            <p:extLst>
              <p:ext uri="{D42A27DB-BD31-4B8C-83A1-F6EECF244321}">
                <p14:modId xmlns:p14="http://schemas.microsoft.com/office/powerpoint/2010/main" val="3052864214"/>
              </p:ext>
            </p:extLst>
          </p:nvPr>
        </p:nvGraphicFramePr>
        <p:xfrm>
          <a:off x="2435469" y="2696754"/>
          <a:ext cx="6556298" cy="3722735"/>
        </p:xfrm>
        <a:graphic>
          <a:graphicData uri="http://schemas.openxmlformats.org/drawingml/2006/table">
            <a:tbl>
              <a:tblPr firstRow="1" firstCol="1" bandRow="1">
                <a:tableStyleId>{5C22544A-7EE6-4342-B048-85BDC9FD1C3A}</a:tableStyleId>
              </a:tblPr>
              <a:tblGrid>
                <a:gridCol w="3278149">
                  <a:extLst>
                    <a:ext uri="{9D8B030D-6E8A-4147-A177-3AD203B41FA5}">
                      <a16:colId xmlns:a16="http://schemas.microsoft.com/office/drawing/2014/main" val="3645658963"/>
                    </a:ext>
                  </a:extLst>
                </a:gridCol>
                <a:gridCol w="3278149">
                  <a:extLst>
                    <a:ext uri="{9D8B030D-6E8A-4147-A177-3AD203B41FA5}">
                      <a16:colId xmlns:a16="http://schemas.microsoft.com/office/drawing/2014/main" val="564415702"/>
                    </a:ext>
                  </a:extLst>
                </a:gridCol>
              </a:tblGrid>
              <a:tr h="315782">
                <a:tc>
                  <a:txBody>
                    <a:bodyPr/>
                    <a:lstStyle/>
                    <a:p>
                      <a:pPr>
                        <a:lnSpc>
                          <a:spcPct val="107000"/>
                        </a:lnSpc>
                        <a:spcAft>
                          <a:spcPts val="800"/>
                        </a:spcAft>
                      </a:pPr>
                      <a:r>
                        <a:rPr lang="es-MX" sz="1100" dirty="0">
                          <a:effectLst/>
                        </a:rPr>
                        <a:t>Crédito Personal</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tc>
                  <a:txBody>
                    <a:bodyPr/>
                    <a:lstStyle/>
                    <a:p>
                      <a:pPr>
                        <a:lnSpc>
                          <a:spcPct val="107000"/>
                        </a:lnSpc>
                        <a:spcAft>
                          <a:spcPts val="800"/>
                        </a:spcAft>
                      </a:pPr>
                      <a:r>
                        <a:rPr lang="es-MX" sz="1100" dirty="0">
                          <a:effectLst/>
                        </a:rPr>
                        <a:t>Beneficios</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extLst>
                  <a:ext uri="{0D108BD9-81ED-4DB2-BD59-A6C34878D82A}">
                    <a16:rowId xmlns:a16="http://schemas.microsoft.com/office/drawing/2014/main" val="4004607530"/>
                  </a:ext>
                </a:extLst>
              </a:tr>
              <a:tr h="620456">
                <a:tc>
                  <a:txBody>
                    <a:bodyPr/>
                    <a:lstStyle/>
                    <a:p>
                      <a:pPr>
                        <a:lnSpc>
                          <a:spcPct val="107000"/>
                        </a:lnSpc>
                        <a:spcAft>
                          <a:spcPts val="800"/>
                        </a:spcAft>
                      </a:pPr>
                      <a:r>
                        <a:rPr lang="es-MX" sz="1100" dirty="0">
                          <a:effectLst/>
                        </a:rPr>
                        <a:t>Citibanamex</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tc>
                  <a:txBody>
                    <a:bodyPr/>
                    <a:lstStyle/>
                    <a:p>
                      <a:pPr>
                        <a:lnSpc>
                          <a:spcPct val="107000"/>
                        </a:lnSpc>
                        <a:spcAft>
                          <a:spcPts val="800"/>
                        </a:spcAft>
                      </a:pPr>
                      <a:r>
                        <a:rPr lang="es-MX" sz="1100" dirty="0">
                          <a:effectLst/>
                        </a:rPr>
                        <a:t>Sin penalización por pagos anticipados, sin aval, sin comisiones por anualidad.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extLst>
                  <a:ext uri="{0D108BD9-81ED-4DB2-BD59-A6C34878D82A}">
                    <a16:rowId xmlns:a16="http://schemas.microsoft.com/office/drawing/2014/main" val="1152352171"/>
                  </a:ext>
                </a:extLst>
              </a:tr>
              <a:tr h="620456">
                <a:tc>
                  <a:txBody>
                    <a:bodyPr/>
                    <a:lstStyle/>
                    <a:p>
                      <a:pPr>
                        <a:lnSpc>
                          <a:spcPct val="107000"/>
                        </a:lnSpc>
                        <a:spcAft>
                          <a:spcPts val="800"/>
                        </a:spcAft>
                      </a:pPr>
                      <a:r>
                        <a:rPr lang="es-MX" sz="1100" dirty="0">
                          <a:effectLst/>
                        </a:rPr>
                        <a:t>Bancomer</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tc>
                  <a:txBody>
                    <a:bodyPr/>
                    <a:lstStyle/>
                    <a:p>
                      <a:pPr>
                        <a:lnSpc>
                          <a:spcPct val="107000"/>
                        </a:lnSpc>
                        <a:spcAft>
                          <a:spcPts val="800"/>
                        </a:spcAft>
                      </a:pPr>
                      <a:r>
                        <a:rPr lang="es-MX" sz="1100" dirty="0">
                          <a:effectLst/>
                        </a:rPr>
                        <a:t>Sin comisiones por apertura ni disposición, sin aval, monto de pago fijo.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extLst>
                  <a:ext uri="{0D108BD9-81ED-4DB2-BD59-A6C34878D82A}">
                    <a16:rowId xmlns:a16="http://schemas.microsoft.com/office/drawing/2014/main" val="4224226173"/>
                  </a:ext>
                </a:extLst>
              </a:tr>
              <a:tr h="925129">
                <a:tc>
                  <a:txBody>
                    <a:bodyPr/>
                    <a:lstStyle/>
                    <a:p>
                      <a:pPr>
                        <a:lnSpc>
                          <a:spcPct val="107000"/>
                        </a:lnSpc>
                        <a:spcAft>
                          <a:spcPts val="800"/>
                        </a:spcAft>
                      </a:pPr>
                      <a:r>
                        <a:rPr lang="es-MX" sz="1100" dirty="0">
                          <a:effectLst/>
                        </a:rPr>
                        <a:t>Banorte</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tc>
                  <a:txBody>
                    <a:bodyPr/>
                    <a:lstStyle/>
                    <a:p>
                      <a:pPr>
                        <a:lnSpc>
                          <a:spcPct val="107000"/>
                        </a:lnSpc>
                        <a:spcAft>
                          <a:spcPts val="800"/>
                        </a:spcAft>
                      </a:pPr>
                      <a:r>
                        <a:rPr lang="es-MX" sz="1100" dirty="0">
                          <a:effectLst/>
                        </a:rPr>
                        <a:t>Sin penalización por pagos anticipados, sin aval, sin comisiones de apertura, sin aval.</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extLst>
                  <a:ext uri="{0D108BD9-81ED-4DB2-BD59-A6C34878D82A}">
                    <a16:rowId xmlns:a16="http://schemas.microsoft.com/office/drawing/2014/main" val="4193706428"/>
                  </a:ext>
                </a:extLst>
              </a:tr>
              <a:tr h="620456">
                <a:tc>
                  <a:txBody>
                    <a:bodyPr/>
                    <a:lstStyle/>
                    <a:p>
                      <a:pPr>
                        <a:lnSpc>
                          <a:spcPct val="107000"/>
                        </a:lnSpc>
                        <a:spcAft>
                          <a:spcPts val="800"/>
                        </a:spcAft>
                      </a:pPr>
                      <a:r>
                        <a:rPr lang="es-MX" sz="1100" dirty="0">
                          <a:effectLst/>
                        </a:rPr>
                        <a:t>Santander</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tc>
                  <a:txBody>
                    <a:bodyPr/>
                    <a:lstStyle/>
                    <a:p>
                      <a:pPr>
                        <a:lnSpc>
                          <a:spcPct val="107000"/>
                        </a:lnSpc>
                        <a:spcAft>
                          <a:spcPts val="800"/>
                        </a:spcAft>
                      </a:pPr>
                      <a:r>
                        <a:rPr lang="es-MX" sz="1100" dirty="0">
                          <a:effectLst/>
                        </a:rPr>
                        <a:t>sin costos de contratación, tasas y plazos fijos.</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extLst>
                  <a:ext uri="{0D108BD9-81ED-4DB2-BD59-A6C34878D82A}">
                    <a16:rowId xmlns:a16="http://schemas.microsoft.com/office/drawing/2014/main" val="2264064074"/>
                  </a:ext>
                </a:extLst>
              </a:tr>
              <a:tr h="620456">
                <a:tc>
                  <a:txBody>
                    <a:bodyPr/>
                    <a:lstStyle/>
                    <a:p>
                      <a:pPr>
                        <a:lnSpc>
                          <a:spcPct val="107000"/>
                        </a:lnSpc>
                        <a:spcAft>
                          <a:spcPts val="800"/>
                        </a:spcAft>
                      </a:pPr>
                      <a:r>
                        <a:rPr lang="es-MX" sz="1100" dirty="0">
                          <a:effectLst/>
                        </a:rPr>
                        <a:t>HSBC</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tc>
                  <a:txBody>
                    <a:bodyPr/>
                    <a:lstStyle/>
                    <a:p>
                      <a:pPr>
                        <a:lnSpc>
                          <a:spcPct val="107000"/>
                        </a:lnSpc>
                        <a:spcAft>
                          <a:spcPts val="800"/>
                        </a:spcAft>
                      </a:pPr>
                      <a:r>
                        <a:rPr lang="es-MX" sz="1100" dirty="0">
                          <a:effectLst/>
                        </a:rPr>
                        <a:t>Monto de pago fijo, diversos plazos a elegir.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7620" anchor="ctr"/>
                </a:tc>
                <a:extLst>
                  <a:ext uri="{0D108BD9-81ED-4DB2-BD59-A6C34878D82A}">
                    <a16:rowId xmlns:a16="http://schemas.microsoft.com/office/drawing/2014/main" val="3616208196"/>
                  </a:ext>
                </a:extLst>
              </a:tr>
            </a:tbl>
          </a:graphicData>
        </a:graphic>
      </p:graphicFrame>
      <p:sp>
        <p:nvSpPr>
          <p:cNvPr id="5" name="Rectangle 1">
            <a:extLst>
              <a:ext uri="{FF2B5EF4-FFF2-40B4-BE49-F238E27FC236}">
                <a16:creationId xmlns:a16="http://schemas.microsoft.com/office/drawing/2014/main" id="{ED42642A-4EFC-4809-AC5F-ACDDCD3C2254}"/>
              </a:ext>
            </a:extLst>
          </p:cNvPr>
          <p:cNvSpPr>
            <a:spLocks noChangeArrowheads="1"/>
          </p:cNvSpPr>
          <p:nvPr/>
        </p:nvSpPr>
        <p:spPr bwMode="auto">
          <a:xfrm>
            <a:off x="1025927" y="2206355"/>
            <a:ext cx="668492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Este es un pequeño resumen de los mejores</a:t>
            </a:r>
            <a:r>
              <a:rPr kumimoji="0" lang="es-MX" altLang="es-MX"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créditos personales.</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108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Tasa de interés</a:t>
            </a:r>
          </a:p>
        </p:txBody>
      </p:sp>
      <p:sp>
        <p:nvSpPr>
          <p:cNvPr id="3" name="Marcador de contenido 2"/>
          <p:cNvSpPr>
            <a:spLocks noGrp="1"/>
          </p:cNvSpPr>
          <p:nvPr>
            <p:ph idx="1"/>
          </p:nvPr>
        </p:nvSpPr>
        <p:spPr>
          <a:xfrm>
            <a:off x="581192" y="2180496"/>
            <a:ext cx="11029615" cy="1895115"/>
          </a:xfrm>
        </p:spPr>
        <p:txBody>
          <a:bodyPr>
            <a:normAutofit fontScale="77500" lnSpcReduction="20000"/>
          </a:bodyPr>
          <a:lstStyle/>
          <a:p>
            <a:pPr marL="0" indent="0">
              <a:buNone/>
            </a:pPr>
            <a:r>
              <a:rPr lang="es-MX" dirty="0"/>
              <a:t>Existen dos tipos de tasas de interés: la tasa nominal y la tasa efectiva, cada una tiene una forma distinta de calcularse:</a:t>
            </a:r>
          </a:p>
          <a:p>
            <a:pPr marL="0" indent="0">
              <a:buNone/>
            </a:pPr>
            <a:r>
              <a:rPr lang="es-MX" dirty="0"/>
              <a:t> </a:t>
            </a:r>
          </a:p>
          <a:p>
            <a:pPr marL="0" indent="0">
              <a:buNone/>
            </a:pPr>
            <a:r>
              <a:rPr lang="es-MX" dirty="0"/>
              <a:t>• La tasa de interés nominal es la tasa de interés, sin capitalización, es decir retirando el interés ganado en vez de reinvertirlo (interés simple). El mejor uso es para calcular la tasa de cualquier periodo de tiempo.</a:t>
            </a:r>
          </a:p>
          <a:p>
            <a:pPr marL="0" indent="0">
              <a:buNone/>
            </a:pPr>
            <a:r>
              <a:rPr lang="es-MX" dirty="0"/>
              <a:t> </a:t>
            </a:r>
          </a:p>
          <a:p>
            <a:pPr marL="0" indent="0">
              <a:buNone/>
            </a:pPr>
            <a:r>
              <a:rPr lang="es-MX" dirty="0"/>
              <a:t>• Tasa efectiva: es la tasa real de interés que recibe en un momento dado después de la capitalización o reinversión de los intereses (interés compuesto). Esta se puede convertir en una tasa efectiva periódica y esta, a su vez, en una tasa nominal.</a:t>
            </a:r>
          </a:p>
          <a:p>
            <a:pPr algn="ctr"/>
            <a:endParaRPr lang="es-MX" dirty="0"/>
          </a:p>
        </p:txBody>
      </p:sp>
      <p:pic>
        <p:nvPicPr>
          <p:cNvPr id="4098" name="Picture 2" descr="Tasa de Interes -Final">
            <a:extLst>
              <a:ext uri="{FF2B5EF4-FFF2-40B4-BE49-F238E27FC236}">
                <a16:creationId xmlns:a16="http://schemas.microsoft.com/office/drawing/2014/main" id="{1761E678-3BF2-4020-A386-06667D485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396" y="4019550"/>
            <a:ext cx="667702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Ahorro </a:t>
            </a:r>
            <a:r>
              <a:rPr lang="es-MX" sz="1400" dirty="0"/>
              <a:t>Describir las ventajas del ahorro en la vida personal y empresarial.</a:t>
            </a:r>
          </a:p>
        </p:txBody>
      </p:sp>
      <p:sp>
        <p:nvSpPr>
          <p:cNvPr id="3" name="Marcador de contenido 2"/>
          <p:cNvSpPr>
            <a:spLocks noGrp="1"/>
          </p:cNvSpPr>
          <p:nvPr>
            <p:ph idx="1"/>
          </p:nvPr>
        </p:nvSpPr>
        <p:spPr>
          <a:xfrm>
            <a:off x="581193" y="2586445"/>
            <a:ext cx="11029615" cy="1665622"/>
          </a:xfrm>
        </p:spPr>
        <p:txBody>
          <a:bodyPr/>
          <a:lstStyle/>
          <a:p>
            <a:pPr algn="just"/>
            <a:r>
              <a:rPr lang="es-MX" dirty="0"/>
              <a:t>En palabras de expertos financieros y administradores de la banca y las buenas prácticas corporativas: el ahorro no es sólo guardar dinero sobrante sino comprar inteligentemente, administrarse programar inversiones y egresos por necesidad y no por puro placer…”</a:t>
            </a:r>
          </a:p>
          <a:p>
            <a:endParaRPr lang="es-MX" dirty="0"/>
          </a:p>
          <a:p>
            <a:pPr marL="0" indent="0">
              <a:buNone/>
            </a:pPr>
            <a:endParaRPr lang="es-MX" dirty="0"/>
          </a:p>
        </p:txBody>
      </p:sp>
      <p:pic>
        <p:nvPicPr>
          <p:cNvPr id="1026" name="Picture 2" descr="Imagen relacionada"/>
          <p:cNvPicPr>
            <a:picLocks noChangeAspect="1" noChangeArrowheads="1"/>
          </p:cNvPicPr>
          <p:nvPr/>
        </p:nvPicPr>
        <p:blipFill rotWithShape="1">
          <a:blip r:embed="rId2">
            <a:extLst>
              <a:ext uri="{28A0092B-C50C-407E-A947-70E740481C1C}">
                <a14:useLocalDpi xmlns:a14="http://schemas.microsoft.com/office/drawing/2010/main" val="0"/>
              </a:ext>
            </a:extLst>
          </a:blip>
          <a:srcRect b="5413"/>
          <a:stretch/>
        </p:blipFill>
        <p:spPr bwMode="auto">
          <a:xfrm>
            <a:off x="7274832" y="3419256"/>
            <a:ext cx="3253831" cy="307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finanz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414" y="4004830"/>
            <a:ext cx="4690745" cy="249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39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AHORRO :: beneficios</a:t>
            </a:r>
          </a:p>
        </p:txBody>
      </p:sp>
      <p:sp>
        <p:nvSpPr>
          <p:cNvPr id="3" name="Marcador de contenido 2"/>
          <p:cNvSpPr>
            <a:spLocks noGrp="1"/>
          </p:cNvSpPr>
          <p:nvPr>
            <p:ph idx="1"/>
          </p:nvPr>
        </p:nvSpPr>
        <p:spPr>
          <a:xfrm>
            <a:off x="581192" y="1965278"/>
            <a:ext cx="11029615" cy="4353635"/>
          </a:xfrm>
        </p:spPr>
        <p:txBody>
          <a:bodyPr>
            <a:normAutofit/>
          </a:bodyPr>
          <a:lstStyle/>
          <a:p>
            <a:pPr marL="0" indent="0" algn="just">
              <a:buNone/>
            </a:pPr>
            <a:r>
              <a:rPr lang="es-MX" sz="1900" dirty="0">
                <a:solidFill>
                  <a:schemeClr val="tx1">
                    <a:lumMod val="95000"/>
                    <a:lumOff val="5000"/>
                  </a:schemeClr>
                </a:solidFill>
              </a:rPr>
              <a:t>Además de acumular dinero para algún gusto o cualquier otra eventualidad, el ahorro mejora la </a:t>
            </a:r>
            <a:r>
              <a:rPr lang="es-MX" sz="1900" b="1" dirty="0">
                <a:solidFill>
                  <a:schemeClr val="tx1">
                    <a:lumMod val="95000"/>
                    <a:lumOff val="5000"/>
                  </a:schemeClr>
                </a:solidFill>
              </a:rPr>
              <a:t>calidad de vida </a:t>
            </a:r>
            <a:r>
              <a:rPr lang="es-MX" sz="1900" dirty="0">
                <a:solidFill>
                  <a:schemeClr val="tx1">
                    <a:lumMod val="95000"/>
                    <a:lumOff val="5000"/>
                  </a:schemeClr>
                </a:solidFill>
              </a:rPr>
              <a:t>de las personas.</a:t>
            </a:r>
          </a:p>
          <a:p>
            <a:pPr marL="0" indent="0" algn="just">
              <a:buNone/>
            </a:pPr>
            <a:r>
              <a:rPr lang="es-MX" sz="1900" dirty="0">
                <a:solidFill>
                  <a:schemeClr val="tx1">
                    <a:lumMod val="95000"/>
                    <a:lumOff val="5000"/>
                  </a:schemeClr>
                </a:solidFill>
              </a:rPr>
              <a:t>De forma individual estás son las ventajas de ahorrar:</a:t>
            </a:r>
          </a:p>
          <a:p>
            <a:pPr algn="just"/>
            <a:r>
              <a:rPr lang="es-MX" sz="1900" dirty="0"/>
              <a:t>Posibilidad de disfrutar de un futuro financiero saludable</a:t>
            </a:r>
          </a:p>
          <a:p>
            <a:pPr algn="just"/>
            <a:r>
              <a:rPr lang="es-MX" sz="1900" dirty="0"/>
              <a:t>Alcanzar nuestros planes y metas</a:t>
            </a:r>
          </a:p>
          <a:p>
            <a:pPr algn="just"/>
            <a:r>
              <a:rPr lang="es-MX" sz="1900" dirty="0"/>
              <a:t>Gastos fijos vs gastos extraordinarios</a:t>
            </a:r>
          </a:p>
          <a:p>
            <a:pPr algn="just"/>
            <a:r>
              <a:rPr lang="es-MX" sz="1900" dirty="0"/>
              <a:t>Protección frente a disminución de nuestras ganancias</a:t>
            </a:r>
          </a:p>
          <a:p>
            <a:pPr algn="just"/>
            <a:r>
              <a:rPr lang="es-MX" sz="1900" dirty="0"/>
              <a:t>Gran disciplina que nos puede ayudar a conseguir otras metas</a:t>
            </a:r>
          </a:p>
          <a:p>
            <a:pPr algn="just"/>
            <a:r>
              <a:rPr lang="es-MX" sz="1900" dirty="0"/>
              <a:t>Posibilidad de realizar inversiones inteligentes que aumenten nuestro patrimonio</a:t>
            </a:r>
          </a:p>
          <a:p>
            <a:pPr algn="just"/>
            <a:r>
              <a:rPr lang="es-MX" sz="1900" dirty="0"/>
              <a:t>No hay necesidad de endeudarse</a:t>
            </a:r>
          </a:p>
        </p:txBody>
      </p:sp>
      <p:pic>
        <p:nvPicPr>
          <p:cNvPr id="2052" name="Picture 4" descr="Resultado de imagen para 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513" y="2688727"/>
            <a:ext cx="4520747" cy="254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6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AHORRO :: Recomendaciones para el ahorro en la vida diaria </a:t>
            </a:r>
          </a:p>
        </p:txBody>
      </p:sp>
      <p:sp>
        <p:nvSpPr>
          <p:cNvPr id="3" name="Marcador de contenido 2"/>
          <p:cNvSpPr>
            <a:spLocks noGrp="1"/>
          </p:cNvSpPr>
          <p:nvPr>
            <p:ph idx="1"/>
          </p:nvPr>
        </p:nvSpPr>
        <p:spPr>
          <a:xfrm>
            <a:off x="581192" y="2023742"/>
            <a:ext cx="11029615" cy="3678303"/>
          </a:xfrm>
        </p:spPr>
        <p:txBody>
          <a:bodyPr>
            <a:normAutofit/>
          </a:bodyPr>
          <a:lstStyle/>
          <a:p>
            <a:pPr algn="just"/>
            <a:r>
              <a:rPr lang="es-MX" dirty="0"/>
              <a:t>Limita los gastos hormiga o esos pequeños gustitos que de poco en poquito se hacen un montoncito.</a:t>
            </a:r>
          </a:p>
          <a:p>
            <a:pPr algn="just"/>
            <a:r>
              <a:rPr lang="es-MX" dirty="0"/>
              <a:t>Construye y no gastes: al momento de comprar realiza compras inteligentes y programadas.</a:t>
            </a:r>
          </a:p>
          <a:p>
            <a:pPr algn="just"/>
            <a:r>
              <a:rPr lang="es-MX" dirty="0"/>
              <a:t>Realiza formas de pago de contado, el crédito es una buena oportunidad de gasto pero no para todo, únicamente n descuentos o meses sin intereses a plazo fijo.</a:t>
            </a:r>
          </a:p>
          <a:p>
            <a:pPr algn="just"/>
            <a:r>
              <a:rPr lang="es-MX" dirty="0"/>
              <a:t>Utiliza instrumentos financieros tecnológicos como apps móviles únicamente de manera estratégica, no gastes por gastar o estar a la vanguardia o nivel de los demás.</a:t>
            </a:r>
          </a:p>
          <a:p>
            <a:pPr algn="just"/>
            <a:r>
              <a:rPr lang="es-MX" dirty="0"/>
              <a:t> Antes de comprar piensa si realmente lo quieres, si lo necesitas y puedes comprarlo.</a:t>
            </a:r>
          </a:p>
          <a:p>
            <a:pPr algn="just"/>
            <a:r>
              <a:rPr lang="es-MX" dirty="0"/>
              <a:t> Realiza un presupuesto familiar, evita el sobre endeudamiento.</a:t>
            </a:r>
          </a:p>
          <a:p>
            <a:pPr algn="just"/>
            <a:r>
              <a:rPr lang="es-MX" dirty="0"/>
              <a:t> Programa, invierte, ahorra, aprende y crece en beneficio tuyo.</a:t>
            </a:r>
          </a:p>
          <a:p>
            <a:endParaRPr lang="es-MX" dirty="0"/>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820" y="3958044"/>
            <a:ext cx="2651761" cy="265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25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Ahorro :: la base del emprendimiento </a:t>
            </a:r>
          </a:p>
        </p:txBody>
      </p:sp>
      <p:sp>
        <p:nvSpPr>
          <p:cNvPr id="3" name="Marcador de contenido 2"/>
          <p:cNvSpPr>
            <a:spLocks noGrp="1"/>
          </p:cNvSpPr>
          <p:nvPr>
            <p:ph idx="1"/>
          </p:nvPr>
        </p:nvSpPr>
        <p:spPr>
          <a:xfrm>
            <a:off x="581192" y="2180496"/>
            <a:ext cx="11029615" cy="2861767"/>
          </a:xfrm>
        </p:spPr>
        <p:txBody>
          <a:bodyPr>
            <a:normAutofit/>
          </a:bodyPr>
          <a:lstStyle/>
          <a:p>
            <a:pPr marL="0" indent="0" algn="just">
              <a:buNone/>
            </a:pPr>
            <a:r>
              <a:rPr lang="es-MX" dirty="0"/>
              <a:t>Ser recursivo más que una característica de líderes, es una habilidad que podemos incentivar a diario trazándonos metas por cumplir.</a:t>
            </a:r>
          </a:p>
          <a:p>
            <a:pPr marL="0" indent="0" algn="just">
              <a:buNone/>
            </a:pPr>
            <a:r>
              <a:rPr lang="es-MX" dirty="0"/>
              <a:t>Tener una idea de negocio pero no contar con el capital necesario para ponerla sobre ruedas, no es un obstáculo si somos organizados y sabemos actuar con previsión.</a:t>
            </a:r>
          </a:p>
          <a:p>
            <a:pPr marL="0" indent="0" algn="just">
              <a:buNone/>
            </a:pPr>
            <a:r>
              <a:rPr lang="es-MX" dirty="0"/>
              <a:t>Según Rolan Castañeda, experto en capacitación para microempresarios jóvenes, saber distinguir entre una idea rentable y un proyecto con poco margen de ganancia es indispensable para tener éxito.</a:t>
            </a:r>
          </a:p>
          <a:p>
            <a:pPr marL="0" indent="0" algn="just">
              <a:buNone/>
            </a:pPr>
            <a:r>
              <a:rPr lang="es-MX" dirty="0"/>
              <a:t>“Muchos son los jóvenes que fracasan por no saber llevar cálculos exactos. Tener dinero no es garantía de sobresalir en el mercado, con poco presupuesto pero con rigor es posible ser emprendedor”, explicó Castañeda.</a:t>
            </a:r>
          </a:p>
        </p:txBody>
      </p:sp>
      <p:pic>
        <p:nvPicPr>
          <p:cNvPr id="4098" name="Picture 2" descr="Resultado de imagen para finan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500" y="5042263"/>
            <a:ext cx="3314699" cy="162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42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AHORRO :: Recomendaciones para EL EMPRENDIMIENTO</a:t>
            </a:r>
          </a:p>
        </p:txBody>
      </p:sp>
      <p:sp>
        <p:nvSpPr>
          <p:cNvPr id="3" name="Marcador de contenido 2"/>
          <p:cNvSpPr>
            <a:spLocks noGrp="1"/>
          </p:cNvSpPr>
          <p:nvPr>
            <p:ph idx="1"/>
          </p:nvPr>
        </p:nvSpPr>
        <p:spPr/>
        <p:txBody>
          <a:bodyPr/>
          <a:lstStyle/>
          <a:p>
            <a:r>
              <a:rPr lang="es-MX" b="1" dirty="0"/>
              <a:t>Define la idea</a:t>
            </a:r>
          </a:p>
          <a:p>
            <a:r>
              <a:rPr lang="es-MX" b="1" dirty="0"/>
              <a:t>Disminuye gastos</a:t>
            </a:r>
          </a:p>
          <a:p>
            <a:r>
              <a:rPr lang="es-MX" b="1" dirty="0"/>
              <a:t>Lleva una agenda contable</a:t>
            </a:r>
          </a:p>
          <a:p>
            <a:r>
              <a:rPr lang="es-MX" b="1" dirty="0"/>
              <a:t>Busca socios</a:t>
            </a:r>
          </a:p>
          <a:p>
            <a:r>
              <a:rPr lang="es-MX" b="1" dirty="0"/>
              <a:t>Comparte gastos</a:t>
            </a:r>
          </a:p>
          <a:p>
            <a:r>
              <a:rPr lang="es-MX" b="1" dirty="0"/>
              <a:t>Invierte a conciencia</a:t>
            </a:r>
          </a:p>
          <a:p>
            <a:r>
              <a:rPr lang="es-MX" b="1" dirty="0"/>
              <a:t>Recurre a la tecnología</a:t>
            </a:r>
          </a:p>
          <a:p>
            <a:r>
              <a:rPr lang="es-MX" b="1" dirty="0"/>
              <a:t>Aprovecha las redes</a:t>
            </a:r>
            <a:endParaRPr lang="es-MX" dirty="0"/>
          </a:p>
        </p:txBody>
      </p:sp>
      <p:pic>
        <p:nvPicPr>
          <p:cNvPr id="5122" name="Picture 2" descr="Resultado de imagen para finan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420" y="2367059"/>
            <a:ext cx="495528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9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Ahorro :: PLAN DE AHORRO</a:t>
            </a:r>
          </a:p>
        </p:txBody>
      </p:sp>
      <p:sp>
        <p:nvSpPr>
          <p:cNvPr id="3" name="Marcador de contenido 2"/>
          <p:cNvSpPr>
            <a:spLocks noGrp="1"/>
          </p:cNvSpPr>
          <p:nvPr>
            <p:ph idx="1"/>
          </p:nvPr>
        </p:nvSpPr>
        <p:spPr>
          <a:xfrm>
            <a:off x="581192" y="1715956"/>
            <a:ext cx="11029615" cy="5142044"/>
          </a:xfrm>
        </p:spPr>
        <p:txBody>
          <a:bodyPr>
            <a:normAutofit fontScale="85000" lnSpcReduction="20000"/>
          </a:bodyPr>
          <a:lstStyle/>
          <a:p>
            <a:pPr marL="0" indent="0">
              <a:buNone/>
            </a:pPr>
            <a:r>
              <a:rPr lang="es-MX" dirty="0"/>
              <a:t>El plan de ahorro nos sirve de guía para cumplir nuestras metas financieras individuales y familiares. Para elaborar este Plan de Ahorro tenemos que llevar un control de nuestros ingresos y gastos, esto nos permitirá analizar nuestra capacidad de ahorro.</a:t>
            </a:r>
          </a:p>
          <a:p>
            <a:pPr marL="0" indent="0" fontAlgn="base">
              <a:buNone/>
            </a:pPr>
            <a:r>
              <a:rPr lang="es-MX" b="1" dirty="0"/>
              <a:t>Paso 1: Establezca metas de ahorro</a:t>
            </a:r>
            <a:endParaRPr lang="es-MX" dirty="0"/>
          </a:p>
          <a:p>
            <a:pPr marL="0" indent="0" fontAlgn="base">
              <a:buNone/>
            </a:pPr>
            <a:r>
              <a:rPr lang="es-MX" dirty="0"/>
              <a:t>Para</a:t>
            </a:r>
            <a:r>
              <a:rPr lang="es-MX" b="1" dirty="0"/>
              <a:t> empezar con el Plan de Ahorro</a:t>
            </a:r>
            <a:r>
              <a:rPr lang="es-MX" dirty="0"/>
              <a:t> </a:t>
            </a:r>
            <a:r>
              <a:rPr lang="es-MX" b="1" dirty="0"/>
              <a:t>es importante establecer las metas de ahorro</a:t>
            </a:r>
            <a:r>
              <a:rPr lang="es-MX" dirty="0"/>
              <a:t>,</a:t>
            </a:r>
          </a:p>
          <a:p>
            <a:pPr marL="0" fontAlgn="base">
              <a:spcBef>
                <a:spcPts val="0"/>
              </a:spcBef>
            </a:pPr>
            <a:r>
              <a:rPr lang="es-MX" dirty="0"/>
              <a:t>¿Cuáles son nuestras metas de ahorro?</a:t>
            </a:r>
          </a:p>
          <a:p>
            <a:pPr marL="0" fontAlgn="base">
              <a:spcBef>
                <a:spcPts val="0"/>
              </a:spcBef>
            </a:pPr>
            <a:r>
              <a:rPr lang="es-MX" dirty="0"/>
              <a:t>¿Cuál de ellas es a corto plazo y cual a mediano plazo?</a:t>
            </a:r>
          </a:p>
          <a:p>
            <a:pPr marL="0" fontAlgn="base">
              <a:spcBef>
                <a:spcPts val="0"/>
              </a:spcBef>
            </a:pPr>
            <a:r>
              <a:rPr lang="es-MX" dirty="0"/>
              <a:t>¿Cuánto dinero necesita para cumplir cada meta?</a:t>
            </a:r>
          </a:p>
          <a:p>
            <a:pPr marL="0" fontAlgn="base">
              <a:spcBef>
                <a:spcPts val="0"/>
              </a:spcBef>
            </a:pPr>
            <a:r>
              <a:rPr lang="es-MX" dirty="0"/>
              <a:t>¿En cuánto tiempo debe reunir el dinero necesario para cada meta?</a:t>
            </a:r>
          </a:p>
          <a:p>
            <a:pPr marL="0" fontAlgn="base">
              <a:spcBef>
                <a:spcPts val="0"/>
              </a:spcBef>
            </a:pPr>
            <a:r>
              <a:rPr lang="es-MX" dirty="0"/>
              <a:t>¿Cuánto debe ahorrar cada semana o mes para reunir el dinero?</a:t>
            </a:r>
          </a:p>
          <a:p>
            <a:pPr marL="0" indent="0" fontAlgn="base">
              <a:buNone/>
            </a:pPr>
            <a:r>
              <a:rPr lang="es-MX" b="1" dirty="0"/>
              <a:t>Paso 2: Elabore su Plan de Ahorro</a:t>
            </a:r>
            <a:endParaRPr lang="es-MX" dirty="0"/>
          </a:p>
          <a:p>
            <a:pPr marL="0" indent="0" fontAlgn="base">
              <a:buNone/>
            </a:pPr>
            <a:r>
              <a:rPr lang="es-MX" dirty="0"/>
              <a:t>Ahora</a:t>
            </a:r>
            <a:r>
              <a:rPr lang="es-MX" b="1" dirty="0"/>
              <a:t> es el momento de pensar en las metas de ahorro</a:t>
            </a:r>
          </a:p>
          <a:p>
            <a:pPr fontAlgn="base"/>
            <a:r>
              <a:rPr lang="es-MX" dirty="0"/>
              <a:t>Para qué necesitan ahorrar?</a:t>
            </a:r>
          </a:p>
          <a:p>
            <a:pPr fontAlgn="base"/>
            <a:r>
              <a:rPr lang="es-MX" dirty="0"/>
              <a:t>¿Cuáles son las necesidades más inmediatas?</a:t>
            </a:r>
          </a:p>
          <a:p>
            <a:pPr fontAlgn="base"/>
            <a:r>
              <a:rPr lang="es-MX" dirty="0"/>
              <a:t>¿Cuáles son sus metas a corto, mediano y largo plazo?</a:t>
            </a:r>
          </a:p>
          <a:p>
            <a:pPr marL="0" indent="0" fontAlgn="base">
              <a:buNone/>
            </a:pPr>
            <a:r>
              <a:rPr lang="es-MX" b="1" dirty="0"/>
              <a:t>Paso 3: ¿Donde ahorrar? </a:t>
            </a:r>
          </a:p>
          <a:p>
            <a:pPr fontAlgn="base"/>
            <a:r>
              <a:rPr lang="es-MX" dirty="0"/>
              <a:t>Una vez tenemos un Plan de Ahorro debemos conocer dónde guardar nuestros ahorros. Normalmente el ahorro se concentra en los bancos, pero también existen otras instituciones no bancarias que ofrecen servicios de ahorro y crédito (Cooperativas de Ahorro y Crédito y Cajas de Crédito..) y otros mantienen sus ahorros en sus propias casas. Antes de elegir dónde ahorrar tenemos que preguntarnos qué ventajas y desventajas nos ofrecen estos lugares. </a:t>
            </a:r>
          </a:p>
        </p:txBody>
      </p:sp>
      <p:pic>
        <p:nvPicPr>
          <p:cNvPr id="1026" name="Picture 2" descr="Plan de Ahor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981663"/>
            <a:ext cx="5207995" cy="123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63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AHORRO :: cuentas de ahorro</a:t>
            </a:r>
          </a:p>
        </p:txBody>
      </p:sp>
      <p:sp>
        <p:nvSpPr>
          <p:cNvPr id="3" name="Marcador de contenido 2"/>
          <p:cNvSpPr>
            <a:spLocks noGrp="1"/>
          </p:cNvSpPr>
          <p:nvPr>
            <p:ph idx="1"/>
          </p:nvPr>
        </p:nvSpPr>
        <p:spPr>
          <a:xfrm>
            <a:off x="581193" y="1527353"/>
            <a:ext cx="11029615" cy="3678303"/>
          </a:xfrm>
        </p:spPr>
        <p:txBody>
          <a:bodyPr/>
          <a:lstStyle/>
          <a:p>
            <a:pPr marL="0" indent="0" algn="just">
              <a:buNone/>
            </a:pPr>
            <a:r>
              <a:rPr lang="es-MX" dirty="0"/>
              <a:t>Son un tipo de ahorro orientado a personas que tienen la capacidad de juntar dinero en forma periódica, ya que pueden abrirse y mantenerse con bajos montos. Tradicionalmente se conocieron como "libretas de ahorro" porque originalmente eran pequeños libros, en cuyas hojas se iba anotando la cantidad ahorrada y los intereses y reajustes percibidos. No obstante, con los avances tecnológicos, las libretas han sido remplazadas en muchos casos, por tarjetas plásticas, similares a las usadas en los cajeros automáticos.</a:t>
            </a:r>
          </a:p>
          <a:p>
            <a:pPr marL="0" indent="0">
              <a:buNone/>
            </a:pPr>
            <a:br>
              <a:rPr lang="es-MX" dirty="0"/>
            </a:br>
            <a:endParaRPr lang="es-MX" dirty="0"/>
          </a:p>
        </p:txBody>
      </p:sp>
      <p:pic>
        <p:nvPicPr>
          <p:cNvPr id="6146" name="Picture 2" descr="Resultado de imagen para finan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627" y="3540034"/>
            <a:ext cx="4648268" cy="309884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sultado de imagen para finanz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352" y="3903594"/>
            <a:ext cx="3876675"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73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AHORRO :: Ranking mejores cuentas de ahorro 2018</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175413597"/>
              </p:ext>
            </p:extLst>
          </p:nvPr>
        </p:nvGraphicFramePr>
        <p:xfrm>
          <a:off x="1190171" y="1988459"/>
          <a:ext cx="8273142" cy="3759198"/>
        </p:xfrm>
        <a:graphic>
          <a:graphicData uri="http://schemas.openxmlformats.org/drawingml/2006/table">
            <a:tbl>
              <a:tblPr/>
              <a:tblGrid>
                <a:gridCol w="2757714">
                  <a:extLst>
                    <a:ext uri="{9D8B030D-6E8A-4147-A177-3AD203B41FA5}">
                      <a16:colId xmlns:a16="http://schemas.microsoft.com/office/drawing/2014/main" val="3653596933"/>
                    </a:ext>
                  </a:extLst>
                </a:gridCol>
                <a:gridCol w="2757714">
                  <a:extLst>
                    <a:ext uri="{9D8B030D-6E8A-4147-A177-3AD203B41FA5}">
                      <a16:colId xmlns:a16="http://schemas.microsoft.com/office/drawing/2014/main" val="3384730436"/>
                    </a:ext>
                  </a:extLst>
                </a:gridCol>
                <a:gridCol w="2757714">
                  <a:extLst>
                    <a:ext uri="{9D8B030D-6E8A-4147-A177-3AD203B41FA5}">
                      <a16:colId xmlns:a16="http://schemas.microsoft.com/office/drawing/2014/main" val="2448149451"/>
                    </a:ext>
                  </a:extLst>
                </a:gridCol>
              </a:tblGrid>
              <a:tr h="422367">
                <a:tc>
                  <a:txBody>
                    <a:bodyPr/>
                    <a:lstStyle/>
                    <a:p>
                      <a:r>
                        <a:rPr lang="es-MX" sz="1800" b="1" dirty="0">
                          <a:effectLst/>
                        </a:rPr>
                        <a:t>Ranking</a:t>
                      </a:r>
                      <a:endParaRPr lang="es-MX" sz="1800" dirty="0"/>
                    </a:p>
                  </a:txBody>
                  <a:tcPr marL="7333" marR="7333" marT="7333" marB="7333" anchor="ctr">
                    <a:lnL>
                      <a:noFill/>
                    </a:lnL>
                    <a:lnR>
                      <a:noFill/>
                    </a:lnR>
                    <a:lnT>
                      <a:noFill/>
                    </a:lnT>
                    <a:lnB>
                      <a:noFill/>
                    </a:lnB>
                    <a:solidFill>
                      <a:srgbClr val="FFFFFF"/>
                    </a:solidFill>
                  </a:tcPr>
                </a:tc>
                <a:tc>
                  <a:txBody>
                    <a:bodyPr/>
                    <a:lstStyle/>
                    <a:p>
                      <a:r>
                        <a:rPr lang="es-MX" sz="1800" b="1" dirty="0">
                          <a:effectLst/>
                        </a:rPr>
                        <a:t>Cuentas de ahorro</a:t>
                      </a:r>
                      <a:endParaRPr lang="es-MX" sz="1800" dirty="0"/>
                    </a:p>
                  </a:txBody>
                  <a:tcPr marL="7333" marR="7333" marT="7333" marB="7333" anchor="ctr">
                    <a:lnL>
                      <a:noFill/>
                    </a:lnL>
                    <a:lnR>
                      <a:noFill/>
                    </a:lnR>
                    <a:lnT>
                      <a:noFill/>
                    </a:lnT>
                    <a:lnB>
                      <a:noFill/>
                    </a:lnB>
                    <a:solidFill>
                      <a:srgbClr val="FFFFFF"/>
                    </a:solidFill>
                  </a:tcPr>
                </a:tc>
                <a:tc>
                  <a:txBody>
                    <a:bodyPr/>
                    <a:lstStyle/>
                    <a:p>
                      <a:r>
                        <a:rPr lang="es-MX" sz="1800" b="1" dirty="0">
                          <a:effectLst/>
                        </a:rPr>
                        <a:t>Monto mínimo</a:t>
                      </a:r>
                      <a:endParaRPr lang="es-MX" sz="1800" dirty="0"/>
                    </a:p>
                  </a:txBody>
                  <a:tcPr marL="7333" marR="7333" marT="7333" marB="7333" anchor="ctr">
                    <a:lnL>
                      <a:noFill/>
                    </a:lnL>
                    <a:lnR>
                      <a:noFill/>
                    </a:lnR>
                    <a:lnT>
                      <a:noFill/>
                    </a:lnT>
                    <a:lnB>
                      <a:noFill/>
                    </a:lnB>
                    <a:solidFill>
                      <a:srgbClr val="FFFFFF"/>
                    </a:solidFill>
                  </a:tcPr>
                </a:tc>
                <a:extLst>
                  <a:ext uri="{0D108BD9-81ED-4DB2-BD59-A6C34878D82A}">
                    <a16:rowId xmlns:a16="http://schemas.microsoft.com/office/drawing/2014/main" val="805232618"/>
                  </a:ext>
                </a:extLst>
              </a:tr>
              <a:tr h="626533">
                <a:tc>
                  <a:txBody>
                    <a:bodyPr/>
                    <a:lstStyle/>
                    <a:p>
                      <a:r>
                        <a:rPr lang="es-MX" sz="1800" dirty="0"/>
                        <a:t>1</a:t>
                      </a:r>
                    </a:p>
                  </a:txBody>
                  <a:tcPr marL="7333" marR="7333" marT="7333" marB="7333" anchor="ctr">
                    <a:lnL>
                      <a:noFill/>
                    </a:lnL>
                    <a:lnR>
                      <a:noFill/>
                    </a:lnR>
                    <a:lnT>
                      <a:noFill/>
                    </a:lnT>
                    <a:lnB>
                      <a:noFill/>
                    </a:lnB>
                    <a:solidFill>
                      <a:srgbClr val="FFFFFF"/>
                    </a:solidFill>
                  </a:tcPr>
                </a:tc>
                <a:tc>
                  <a:txBody>
                    <a:bodyPr/>
                    <a:lstStyle/>
                    <a:p>
                      <a:r>
                        <a:rPr lang="es-MX" sz="1800" dirty="0"/>
                        <a:t>Cuenta de ahorro HSBC</a:t>
                      </a:r>
                    </a:p>
                  </a:txBody>
                  <a:tcPr marL="7333" marR="7333" marT="7333" marB="7333" anchor="ctr">
                    <a:lnL>
                      <a:noFill/>
                    </a:lnL>
                    <a:lnR>
                      <a:noFill/>
                    </a:lnR>
                    <a:lnT>
                      <a:noFill/>
                    </a:lnT>
                    <a:lnB>
                      <a:noFill/>
                    </a:lnB>
                    <a:solidFill>
                      <a:srgbClr val="FFFFFF"/>
                    </a:solidFill>
                  </a:tcPr>
                </a:tc>
                <a:tc>
                  <a:txBody>
                    <a:bodyPr/>
                    <a:lstStyle/>
                    <a:p>
                      <a:r>
                        <a:rPr lang="es-MX" sz="1800" dirty="0"/>
                        <a:t>Sin monto de apertura ni comisiones</a:t>
                      </a:r>
                    </a:p>
                  </a:txBody>
                  <a:tcPr marL="7333" marR="7333" marT="7333" marB="7333" anchor="ctr">
                    <a:lnL>
                      <a:noFill/>
                    </a:lnL>
                    <a:lnR>
                      <a:noFill/>
                    </a:lnR>
                    <a:lnT>
                      <a:noFill/>
                    </a:lnT>
                    <a:lnB>
                      <a:noFill/>
                    </a:lnB>
                    <a:solidFill>
                      <a:srgbClr val="FFFFFF"/>
                    </a:solidFill>
                  </a:tcPr>
                </a:tc>
                <a:extLst>
                  <a:ext uri="{0D108BD9-81ED-4DB2-BD59-A6C34878D82A}">
                    <a16:rowId xmlns:a16="http://schemas.microsoft.com/office/drawing/2014/main" val="15778817"/>
                  </a:ext>
                </a:extLst>
              </a:tr>
              <a:tr h="626533">
                <a:tc>
                  <a:txBody>
                    <a:bodyPr/>
                    <a:lstStyle/>
                    <a:p>
                      <a:r>
                        <a:rPr lang="es-MX" sz="1800" dirty="0"/>
                        <a:t>2</a:t>
                      </a:r>
                    </a:p>
                  </a:txBody>
                  <a:tcPr marL="7333" marR="7333" marT="7333" marB="7333" anchor="ctr">
                    <a:lnL>
                      <a:noFill/>
                    </a:lnL>
                    <a:lnR>
                      <a:noFill/>
                    </a:lnR>
                    <a:lnT>
                      <a:noFill/>
                    </a:lnT>
                    <a:lnB>
                      <a:noFill/>
                    </a:lnB>
                    <a:solidFill>
                      <a:srgbClr val="FFFFFF"/>
                    </a:solidFill>
                  </a:tcPr>
                </a:tc>
                <a:tc>
                  <a:txBody>
                    <a:bodyPr/>
                    <a:lstStyle/>
                    <a:p>
                      <a:r>
                        <a:rPr lang="es-MX" sz="1800" dirty="0"/>
                        <a:t>Meta Ahorro Personal</a:t>
                      </a:r>
                    </a:p>
                  </a:txBody>
                  <a:tcPr marL="7333" marR="7333" marT="7333" marB="7333" anchor="ctr">
                    <a:lnL>
                      <a:noFill/>
                    </a:lnL>
                    <a:lnR>
                      <a:noFill/>
                    </a:lnR>
                    <a:lnT>
                      <a:noFill/>
                    </a:lnT>
                    <a:lnB>
                      <a:noFill/>
                    </a:lnB>
                    <a:solidFill>
                      <a:srgbClr val="FFFFFF"/>
                    </a:solidFill>
                  </a:tcPr>
                </a:tc>
                <a:tc>
                  <a:txBody>
                    <a:bodyPr/>
                    <a:lstStyle/>
                    <a:p>
                      <a:r>
                        <a:rPr lang="es-MX" sz="1800" dirty="0"/>
                        <a:t>Monto mínimo mensual $100 pesos</a:t>
                      </a:r>
                    </a:p>
                  </a:txBody>
                  <a:tcPr marL="7333" marR="7333" marT="7333" marB="7333" anchor="ctr">
                    <a:lnL>
                      <a:noFill/>
                    </a:lnL>
                    <a:lnR>
                      <a:noFill/>
                    </a:lnR>
                    <a:lnT>
                      <a:noFill/>
                    </a:lnT>
                    <a:lnB>
                      <a:noFill/>
                    </a:lnB>
                    <a:solidFill>
                      <a:srgbClr val="FFFFFF"/>
                    </a:solidFill>
                  </a:tcPr>
                </a:tc>
                <a:extLst>
                  <a:ext uri="{0D108BD9-81ED-4DB2-BD59-A6C34878D82A}">
                    <a16:rowId xmlns:a16="http://schemas.microsoft.com/office/drawing/2014/main" val="4157564191"/>
                  </a:ext>
                </a:extLst>
              </a:tr>
              <a:tr h="626533">
                <a:tc>
                  <a:txBody>
                    <a:bodyPr/>
                    <a:lstStyle/>
                    <a:p>
                      <a:r>
                        <a:rPr lang="es-MX" sz="1800" dirty="0"/>
                        <a:t>3</a:t>
                      </a:r>
                    </a:p>
                  </a:txBody>
                  <a:tcPr marL="7333" marR="7333" marT="7333" marB="7333" anchor="ctr">
                    <a:lnL>
                      <a:noFill/>
                    </a:lnL>
                    <a:lnR>
                      <a:noFill/>
                    </a:lnR>
                    <a:lnT>
                      <a:noFill/>
                    </a:lnT>
                    <a:lnB>
                      <a:noFill/>
                    </a:lnB>
                    <a:solidFill>
                      <a:srgbClr val="FFFFFF"/>
                    </a:solidFill>
                  </a:tcPr>
                </a:tc>
                <a:tc>
                  <a:txBody>
                    <a:bodyPr/>
                    <a:lstStyle/>
                    <a:p>
                      <a:r>
                        <a:rPr lang="es-MX" sz="1800" dirty="0"/>
                        <a:t>Cuenta de ahorro Banorte Fácil</a:t>
                      </a:r>
                    </a:p>
                  </a:txBody>
                  <a:tcPr marL="7333" marR="7333" marT="7333" marB="7333" anchor="ctr">
                    <a:lnL>
                      <a:noFill/>
                    </a:lnL>
                    <a:lnR>
                      <a:noFill/>
                    </a:lnR>
                    <a:lnT>
                      <a:noFill/>
                    </a:lnT>
                    <a:lnB>
                      <a:noFill/>
                    </a:lnB>
                    <a:solidFill>
                      <a:srgbClr val="FFFFFF"/>
                    </a:solidFill>
                  </a:tcPr>
                </a:tc>
                <a:tc>
                  <a:txBody>
                    <a:bodyPr/>
                    <a:lstStyle/>
                    <a:p>
                      <a:r>
                        <a:rPr lang="es-MX" sz="1800" dirty="0"/>
                        <a:t>Saldo promedio mensual $1,000 pesos</a:t>
                      </a:r>
                    </a:p>
                  </a:txBody>
                  <a:tcPr marL="7333" marR="7333" marT="7333" marB="7333" anchor="ctr">
                    <a:lnL>
                      <a:noFill/>
                    </a:lnL>
                    <a:lnR>
                      <a:noFill/>
                    </a:lnR>
                    <a:lnT>
                      <a:noFill/>
                    </a:lnT>
                    <a:lnB>
                      <a:noFill/>
                    </a:lnB>
                    <a:solidFill>
                      <a:srgbClr val="FFFFFF"/>
                    </a:solidFill>
                  </a:tcPr>
                </a:tc>
                <a:extLst>
                  <a:ext uri="{0D108BD9-81ED-4DB2-BD59-A6C34878D82A}">
                    <a16:rowId xmlns:a16="http://schemas.microsoft.com/office/drawing/2014/main" val="409813911"/>
                  </a:ext>
                </a:extLst>
              </a:tr>
              <a:tr h="830699">
                <a:tc>
                  <a:txBody>
                    <a:bodyPr/>
                    <a:lstStyle/>
                    <a:p>
                      <a:r>
                        <a:rPr lang="es-MX" sz="1800" dirty="0"/>
                        <a:t>4</a:t>
                      </a:r>
                    </a:p>
                  </a:txBody>
                  <a:tcPr marL="7333" marR="7333" marT="7333" marB="7333" anchor="ctr">
                    <a:lnL>
                      <a:noFill/>
                    </a:lnL>
                    <a:lnR>
                      <a:noFill/>
                    </a:lnR>
                    <a:lnT>
                      <a:noFill/>
                    </a:lnT>
                    <a:lnB>
                      <a:noFill/>
                    </a:lnB>
                    <a:solidFill>
                      <a:srgbClr val="FFFFFF"/>
                    </a:solidFill>
                  </a:tcPr>
                </a:tc>
                <a:tc>
                  <a:txBody>
                    <a:bodyPr/>
                    <a:lstStyle/>
                    <a:p>
                      <a:r>
                        <a:rPr lang="es-MX" sz="1800" dirty="0"/>
                        <a:t>Cuenta libre BanRegio</a:t>
                      </a:r>
                    </a:p>
                  </a:txBody>
                  <a:tcPr marL="7333" marR="7333" marT="7333" marB="7333" anchor="ctr">
                    <a:lnL>
                      <a:noFill/>
                    </a:lnL>
                    <a:lnR>
                      <a:noFill/>
                    </a:lnR>
                    <a:lnT>
                      <a:noFill/>
                    </a:lnT>
                    <a:lnB>
                      <a:noFill/>
                    </a:lnB>
                    <a:solidFill>
                      <a:srgbClr val="FFFFFF"/>
                    </a:solidFill>
                  </a:tcPr>
                </a:tc>
                <a:tc>
                  <a:txBody>
                    <a:bodyPr/>
                    <a:lstStyle/>
                    <a:p>
                      <a:r>
                        <a:rPr lang="es-MX" sz="1800" dirty="0"/>
                        <a:t>Sin monto de apertura ni saldo mensual mínimo</a:t>
                      </a:r>
                    </a:p>
                  </a:txBody>
                  <a:tcPr marL="7333" marR="7333" marT="7333" marB="7333" anchor="ctr">
                    <a:lnL>
                      <a:noFill/>
                    </a:lnL>
                    <a:lnR>
                      <a:noFill/>
                    </a:lnR>
                    <a:lnT>
                      <a:noFill/>
                    </a:lnT>
                    <a:lnB>
                      <a:noFill/>
                    </a:lnB>
                    <a:solidFill>
                      <a:srgbClr val="FFFFFF"/>
                    </a:solidFill>
                  </a:tcPr>
                </a:tc>
                <a:extLst>
                  <a:ext uri="{0D108BD9-81ED-4DB2-BD59-A6C34878D82A}">
                    <a16:rowId xmlns:a16="http://schemas.microsoft.com/office/drawing/2014/main" val="4153590743"/>
                  </a:ext>
                </a:extLst>
              </a:tr>
              <a:tr h="626533">
                <a:tc>
                  <a:txBody>
                    <a:bodyPr/>
                    <a:lstStyle/>
                    <a:p>
                      <a:r>
                        <a:rPr lang="es-MX" sz="1800" dirty="0"/>
                        <a:t>5</a:t>
                      </a:r>
                    </a:p>
                  </a:txBody>
                  <a:tcPr marL="7333" marR="7333" marT="7333" marB="7333" anchor="ctr">
                    <a:lnL>
                      <a:noFill/>
                    </a:lnL>
                    <a:lnR>
                      <a:noFill/>
                    </a:lnR>
                    <a:lnT>
                      <a:noFill/>
                    </a:lnT>
                    <a:lnB>
                      <a:noFill/>
                    </a:lnB>
                    <a:solidFill>
                      <a:srgbClr val="FFFFFF"/>
                    </a:solidFill>
                  </a:tcPr>
                </a:tc>
                <a:tc>
                  <a:txBody>
                    <a:bodyPr/>
                    <a:lstStyle/>
                    <a:p>
                      <a:r>
                        <a:rPr lang="es-MX" sz="1800" dirty="0"/>
                        <a:t>Scotia Ahorro Programado </a:t>
                      </a:r>
                    </a:p>
                  </a:txBody>
                  <a:tcPr marL="7333" marR="7333" marT="7333" marB="7333" anchor="ctr">
                    <a:lnL>
                      <a:noFill/>
                    </a:lnL>
                    <a:lnR>
                      <a:noFill/>
                    </a:lnR>
                    <a:lnT>
                      <a:noFill/>
                    </a:lnT>
                    <a:lnB>
                      <a:noFill/>
                    </a:lnB>
                    <a:solidFill>
                      <a:srgbClr val="FFFFFF"/>
                    </a:solidFill>
                  </a:tcPr>
                </a:tc>
                <a:tc>
                  <a:txBody>
                    <a:bodyPr/>
                    <a:lstStyle/>
                    <a:p>
                      <a:r>
                        <a:rPr lang="es-MX" sz="1800" dirty="0"/>
                        <a:t>Monto inicial de apertura de $50 pesos</a:t>
                      </a:r>
                    </a:p>
                  </a:txBody>
                  <a:tcPr marL="7333" marR="7333" marT="7333" marB="7333" anchor="ctr">
                    <a:lnL>
                      <a:noFill/>
                    </a:lnL>
                    <a:lnR>
                      <a:noFill/>
                    </a:lnR>
                    <a:lnT>
                      <a:noFill/>
                    </a:lnT>
                    <a:lnB>
                      <a:noFill/>
                    </a:lnB>
                    <a:solidFill>
                      <a:srgbClr val="FFFFFF"/>
                    </a:solidFill>
                  </a:tcPr>
                </a:tc>
                <a:extLst>
                  <a:ext uri="{0D108BD9-81ED-4DB2-BD59-A6C34878D82A}">
                    <a16:rowId xmlns:a16="http://schemas.microsoft.com/office/drawing/2014/main" val="2560616750"/>
                  </a:ext>
                </a:extLst>
              </a:tr>
            </a:tbl>
          </a:graphicData>
        </a:graphic>
      </p:graphicFrame>
      <p:sp>
        <p:nvSpPr>
          <p:cNvPr id="6" name="CuadroTexto 5"/>
          <p:cNvSpPr txBox="1"/>
          <p:nvPr/>
        </p:nvSpPr>
        <p:spPr>
          <a:xfrm>
            <a:off x="8737601" y="6154057"/>
            <a:ext cx="3018971" cy="369332"/>
          </a:xfrm>
          <a:prstGeom prst="rect">
            <a:avLst/>
          </a:prstGeom>
          <a:noFill/>
        </p:spPr>
        <p:txBody>
          <a:bodyPr wrap="square" rtlCol="0">
            <a:spAutoFit/>
          </a:bodyPr>
          <a:lstStyle/>
          <a:p>
            <a:r>
              <a:rPr lang="es-MX" i="1" dirty="0"/>
              <a:t>Fuente: Rankia México 2018</a:t>
            </a:r>
          </a:p>
        </p:txBody>
      </p:sp>
    </p:spTree>
    <p:extLst>
      <p:ext uri="{BB962C8B-B14F-4D97-AF65-F5344CB8AC3E}">
        <p14:creationId xmlns:p14="http://schemas.microsoft.com/office/powerpoint/2010/main" val="228072139"/>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Dividendo</Template>
  <TotalTime>568</TotalTime>
  <Words>906</Words>
  <Application>Microsoft Office PowerPoint</Application>
  <PresentationFormat>Panorámica</PresentationFormat>
  <Paragraphs>101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Gill Sans MT</vt:lpstr>
      <vt:lpstr>Times New Roman</vt:lpstr>
      <vt:lpstr>Wingdings 2</vt:lpstr>
      <vt:lpstr>Dividendo</vt:lpstr>
      <vt:lpstr>Metodologías microfinancieras</vt:lpstr>
      <vt:lpstr>Ahorro Describir las ventajas del ahorro en la vida personal y empresarial.</vt:lpstr>
      <vt:lpstr>AHORRO :: beneficios</vt:lpstr>
      <vt:lpstr>AHORRO :: Recomendaciones para el ahorro en la vida diaria </vt:lpstr>
      <vt:lpstr>Ahorro :: la base del emprendimiento </vt:lpstr>
      <vt:lpstr>AHORRO :: Recomendaciones para EL EMPRENDIMIENTO</vt:lpstr>
      <vt:lpstr>Ahorro :: PLAN DE AHORRO</vt:lpstr>
      <vt:lpstr>AHORRO :: cuentas de ahorro</vt:lpstr>
      <vt:lpstr>AHORRO :: Ranking mejores cuentas de ahorro 2018</vt:lpstr>
      <vt:lpstr>Inversión-Mejores lugares para invertir</vt:lpstr>
      <vt:lpstr>Crédito</vt:lpstr>
      <vt:lpstr>Tasa de interés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Lizbeth Salazar Ortiz</dc:creator>
  <cp:lastModifiedBy>Laura Lizbeth Salazar Ortiz</cp:lastModifiedBy>
  <cp:revision>31</cp:revision>
  <dcterms:created xsi:type="dcterms:W3CDTF">2018-02-13T22:45:16Z</dcterms:created>
  <dcterms:modified xsi:type="dcterms:W3CDTF">2018-05-03T02:16:06Z</dcterms:modified>
</cp:coreProperties>
</file>