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60" r:id="rId4"/>
    <p:sldId id="261" r:id="rId5"/>
    <p:sldId id="258" r:id="rId6"/>
    <p:sldId id="262" r:id="rId7"/>
    <p:sldId id="263" r:id="rId8"/>
    <p:sldId id="264" r:id="rId9"/>
    <p:sldId id="268" r:id="rId10"/>
    <p:sldId id="259"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26202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0271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8066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3992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7220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1412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8754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1288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63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945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5/4/2018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4357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5/4/2018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2104586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s-MX" dirty="0"/>
              <a:t>Crédito y microcrédito</a:t>
            </a:r>
          </a:p>
        </p:txBody>
      </p:sp>
      <p:sp>
        <p:nvSpPr>
          <p:cNvPr id="7" name="Subtítulo 6"/>
          <p:cNvSpPr>
            <a:spLocks noGrp="1"/>
          </p:cNvSpPr>
          <p:nvPr>
            <p:ph type="subTitle" idx="1"/>
          </p:nvPr>
        </p:nvSpPr>
        <p:spPr/>
        <p:txBody>
          <a:bodyPr/>
          <a:lstStyle/>
          <a:p>
            <a:r>
              <a:rPr lang="es-MX" dirty="0"/>
              <a:t>MICROFINANZAS ll</a:t>
            </a:r>
          </a:p>
          <a:p>
            <a:r>
              <a:rPr lang="es-MX" dirty="0"/>
              <a:t>UNIDAD2  Clase1</a:t>
            </a:r>
          </a:p>
          <a:p>
            <a:endParaRPr lang="es-MX" dirty="0"/>
          </a:p>
        </p:txBody>
      </p:sp>
    </p:spTree>
    <p:extLst>
      <p:ext uri="{BB962C8B-B14F-4D97-AF65-F5344CB8AC3E}">
        <p14:creationId xmlns:p14="http://schemas.microsoft.com/office/powerpoint/2010/main" val="972282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microcréditos</a:t>
            </a:r>
          </a:p>
        </p:txBody>
      </p:sp>
      <p:pic>
        <p:nvPicPr>
          <p:cNvPr id="10242" name="Picture 2" descr="Resultado de imagen para micro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988" y="1593670"/>
            <a:ext cx="3788229" cy="25244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Resultado de imagen para microcredi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9072" y="4323804"/>
            <a:ext cx="3972288" cy="2269879"/>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4">
            <a:extLst>
              <a:ext uri="{FF2B5EF4-FFF2-40B4-BE49-F238E27FC236}">
                <a16:creationId xmlns:a16="http://schemas.microsoft.com/office/drawing/2014/main" id="{1445AC05-75A2-4D25-97A6-35A88F48A252}"/>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78545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de Microcréditos </a:t>
            </a:r>
          </a:p>
        </p:txBody>
      </p:sp>
      <p:sp>
        <p:nvSpPr>
          <p:cNvPr id="3" name="Marcador de contenido 2"/>
          <p:cNvSpPr>
            <a:spLocks noGrp="1"/>
          </p:cNvSpPr>
          <p:nvPr>
            <p:ph idx="1"/>
          </p:nvPr>
        </p:nvSpPr>
        <p:spPr>
          <a:xfrm>
            <a:off x="3869268" y="339635"/>
            <a:ext cx="7315200" cy="3411364"/>
          </a:xfrm>
        </p:spPr>
        <p:txBody>
          <a:bodyPr/>
          <a:lstStyle/>
          <a:p>
            <a:pPr marL="0" indent="0">
              <a:buNone/>
            </a:pPr>
            <a:r>
              <a:rPr lang="es-ES" dirty="0"/>
              <a:t>Los microcréditos son:</a:t>
            </a:r>
          </a:p>
          <a:p>
            <a:pPr algn="ctr"/>
            <a:r>
              <a:rPr lang="es-ES" dirty="0"/>
              <a:t>Préstamos de pequeña cuantía que en principio tenían un fin social, al estar destinados a personas sin recursos y sin posibilidad de acceder al mercado financiero tradicional. </a:t>
            </a:r>
          </a:p>
          <a:p>
            <a:pPr algn="just"/>
            <a:r>
              <a:rPr lang="es-ES" dirty="0"/>
              <a:t>Sin embargo, en estos tiempos que corren también suponen para sus receptores una oportunidad de crear un pequeño negocio desde cero, ya que sus cuantías, son una cantidad suficiente para iniciar una pequeña actividad empresarial.</a:t>
            </a:r>
          </a:p>
        </p:txBody>
      </p:sp>
      <p:pic>
        <p:nvPicPr>
          <p:cNvPr id="11266" name="Picture 2" descr="Resultado de imagen para micro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760" y="4027948"/>
            <a:ext cx="5486400" cy="259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319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de Microcréditos </a:t>
            </a:r>
          </a:p>
        </p:txBody>
      </p:sp>
      <p:sp>
        <p:nvSpPr>
          <p:cNvPr id="3" name="Marcador de contenido 2"/>
          <p:cNvSpPr>
            <a:spLocks noGrp="1"/>
          </p:cNvSpPr>
          <p:nvPr>
            <p:ph idx="1"/>
          </p:nvPr>
        </p:nvSpPr>
        <p:spPr>
          <a:xfrm>
            <a:off x="3649044" y="431074"/>
            <a:ext cx="7991806" cy="2625634"/>
          </a:xfrm>
        </p:spPr>
        <p:txBody>
          <a:bodyPr/>
          <a:lstStyle/>
          <a:p>
            <a:pPr algn="just"/>
            <a:r>
              <a:rPr lang="es-ES" dirty="0"/>
              <a:t>La principal característica de los microcréditos es que para su aprobación, el receptor no tiene que presentar avales ni garantías personales. </a:t>
            </a:r>
          </a:p>
          <a:p>
            <a:pPr algn="just"/>
            <a:r>
              <a:rPr lang="es-ES" dirty="0"/>
              <a:t>Además, gozan de numerosas condiciones preferentes, como la ausencia de comisiones, unos tipos de interés ligeramente por debajo de los del mercado y una mayor facilidad para conceder plazos de carencia.</a:t>
            </a:r>
          </a:p>
        </p:txBody>
      </p:sp>
      <p:pic>
        <p:nvPicPr>
          <p:cNvPr id="12290" name="Picture 2" descr="Resultado de imagen para micro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947" y="3618275"/>
            <a:ext cx="60960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94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de Microcréditos </a:t>
            </a:r>
          </a:p>
        </p:txBody>
      </p:sp>
      <p:sp>
        <p:nvSpPr>
          <p:cNvPr id="3" name="Marcador de contenido 2"/>
          <p:cNvSpPr>
            <a:spLocks noGrp="1"/>
          </p:cNvSpPr>
          <p:nvPr>
            <p:ph idx="1"/>
          </p:nvPr>
        </p:nvSpPr>
        <p:spPr>
          <a:xfrm>
            <a:off x="3566162" y="285288"/>
            <a:ext cx="8373290" cy="4073652"/>
          </a:xfrm>
        </p:spPr>
        <p:txBody>
          <a:bodyPr/>
          <a:lstStyle/>
          <a:p>
            <a:pPr marL="0" indent="0" algn="just">
              <a:buNone/>
            </a:pPr>
            <a:r>
              <a:rPr lang="es-ES" dirty="0"/>
              <a:t>Los microcréditos financieros van dirigidos a emprendedores y autónomos con rentas muy bajas, así como a microempresas con pocos trabajadores y un volumen de facturación reducido. </a:t>
            </a:r>
          </a:p>
          <a:p>
            <a:pPr marL="0" indent="0" algn="just">
              <a:buNone/>
            </a:pPr>
            <a:r>
              <a:rPr lang="es-ES" dirty="0"/>
              <a:t>Con ellos, se puede </a:t>
            </a:r>
            <a:r>
              <a:rPr lang="es-ES" b="1" dirty="0"/>
              <a:t>financiar el inicio</a:t>
            </a:r>
            <a:r>
              <a:rPr lang="es-ES" dirty="0"/>
              <a:t>, la consolidación o la ampliación del negocio, así como atender las necesidades de circulante. </a:t>
            </a:r>
          </a:p>
        </p:txBody>
      </p:sp>
      <p:pic>
        <p:nvPicPr>
          <p:cNvPr id="13314" name="Picture 2" descr="Resultado de imagen para micro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5" y="4430349"/>
            <a:ext cx="3429000" cy="218122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esultado de imagen para microcredi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7937" y="3967054"/>
            <a:ext cx="3436712" cy="225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90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Instituciones</a:t>
            </a:r>
            <a:endParaRPr lang="es-ES" dirty="0"/>
          </a:p>
        </p:txBody>
      </p:sp>
      <p:sp>
        <p:nvSpPr>
          <p:cNvPr id="3" name="Marcador de contenido 2"/>
          <p:cNvSpPr>
            <a:spLocks noGrp="1"/>
          </p:cNvSpPr>
          <p:nvPr>
            <p:ph idx="1"/>
          </p:nvPr>
        </p:nvSpPr>
        <p:spPr>
          <a:xfrm>
            <a:off x="3592286" y="510431"/>
            <a:ext cx="7683622" cy="5827994"/>
          </a:xfrm>
        </p:spPr>
        <p:txBody>
          <a:bodyPr>
            <a:normAutofit fontScale="85000" lnSpcReduction="10000"/>
          </a:bodyPr>
          <a:lstStyle/>
          <a:p>
            <a:pPr marL="0" indent="0">
              <a:buNone/>
            </a:pPr>
            <a:r>
              <a:rPr lang="es-ES" dirty="0"/>
              <a:t>¿Qué instituciones o entidades financieras ofrecen microcréditos?</a:t>
            </a:r>
          </a:p>
          <a:p>
            <a:r>
              <a:rPr lang="es-ES" dirty="0"/>
              <a:t> Bancos especializados en micro finanzas.</a:t>
            </a:r>
          </a:p>
          <a:p>
            <a:r>
              <a:rPr lang="es-ES" dirty="0"/>
              <a:t>Cajas solidarias.</a:t>
            </a:r>
          </a:p>
          <a:p>
            <a:r>
              <a:rPr lang="es-ES" dirty="0"/>
              <a:t>Cooperativas.</a:t>
            </a:r>
          </a:p>
          <a:p>
            <a:r>
              <a:rPr lang="es-ES" dirty="0"/>
              <a:t>Cajas Populares.</a:t>
            </a:r>
          </a:p>
          <a:p>
            <a:r>
              <a:rPr lang="es-ES" dirty="0"/>
              <a:t>Sofoles.</a:t>
            </a:r>
          </a:p>
          <a:p>
            <a:r>
              <a:rPr lang="es-ES" dirty="0" err="1"/>
              <a:t>Sofomes</a:t>
            </a:r>
            <a:r>
              <a:rPr lang="es-ES" dirty="0"/>
              <a:t>.</a:t>
            </a:r>
          </a:p>
          <a:p>
            <a:pPr marL="0" indent="0">
              <a:buNone/>
            </a:pPr>
            <a:endParaRPr lang="es-ES" dirty="0"/>
          </a:p>
          <a:p>
            <a:pPr marL="0" indent="0">
              <a:buNone/>
            </a:pPr>
            <a:r>
              <a:rPr lang="es-ES" dirty="0"/>
              <a:t>Antes de contratar un microcrédito, no olvides:</a:t>
            </a:r>
          </a:p>
          <a:p>
            <a:r>
              <a:rPr lang="es-ES" dirty="0"/>
              <a:t>Conocer tu capacidad de pago.</a:t>
            </a:r>
          </a:p>
          <a:p>
            <a:r>
              <a:rPr lang="es-ES" dirty="0"/>
              <a:t>Informarte sobre los términos y condiciones del microcrédito: individual o grupal.</a:t>
            </a:r>
          </a:p>
          <a:p>
            <a:r>
              <a:rPr lang="es-ES" dirty="0"/>
              <a:t>Aclarar todas tus dudas con el personal promotor.</a:t>
            </a:r>
          </a:p>
          <a:p>
            <a:r>
              <a:rPr lang="es-ES" dirty="0"/>
              <a:t>Informarte sobre los costos y beneficios adicionales, como los </a:t>
            </a:r>
            <a:r>
              <a:rPr lang="es-ES" dirty="0" err="1"/>
              <a:t>microseguros</a:t>
            </a:r>
            <a:r>
              <a:rPr lang="es-ES" dirty="0"/>
              <a:t>.</a:t>
            </a:r>
          </a:p>
          <a:p>
            <a:r>
              <a:rPr lang="es-ES" dirty="0"/>
              <a:t>Pedir el teléfono de la </a:t>
            </a:r>
            <a:r>
              <a:rPr lang="es-ES" dirty="0" err="1"/>
              <a:t>microfinanciera</a:t>
            </a:r>
            <a:r>
              <a:rPr lang="es-ES" dirty="0"/>
              <a:t> para realizar consultas o aclaraciones.</a:t>
            </a:r>
          </a:p>
          <a:p>
            <a:r>
              <a:rPr lang="es-ES" dirty="0"/>
              <a:t>No firmar en caso de que no estés conforme con tu contrato.</a:t>
            </a:r>
          </a:p>
          <a:p>
            <a:pPr marL="0" indent="0">
              <a:buNone/>
            </a:pPr>
            <a:endParaRPr lang="es-ES" dirty="0"/>
          </a:p>
        </p:txBody>
      </p:sp>
      <p:pic>
        <p:nvPicPr>
          <p:cNvPr id="1028" name="Picture 4" descr="Resultado de imagen para micro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319" y="1255115"/>
            <a:ext cx="4535473" cy="198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22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Diferencia entre crédito y microcréditos</a:t>
            </a:r>
          </a:p>
        </p:txBody>
      </p:sp>
      <p:pic>
        <p:nvPicPr>
          <p:cNvPr id="2050" name="Picture 2" descr="Resultado de imagen para 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39321">
            <a:off x="3946867" y="1140680"/>
            <a:ext cx="4209606" cy="28081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microcredi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2" y="4030739"/>
            <a:ext cx="4191997" cy="24365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du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1943" y="927975"/>
            <a:ext cx="2543991" cy="254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7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significa cada uno?</a:t>
            </a:r>
          </a:p>
        </p:txBody>
      </p:sp>
      <p:sp>
        <p:nvSpPr>
          <p:cNvPr id="3" name="Marcador de contenido 2"/>
          <p:cNvSpPr>
            <a:spLocks noGrp="1"/>
          </p:cNvSpPr>
          <p:nvPr>
            <p:ph idx="1"/>
          </p:nvPr>
        </p:nvSpPr>
        <p:spPr>
          <a:xfrm>
            <a:off x="3618409" y="589788"/>
            <a:ext cx="8098974" cy="5327686"/>
          </a:xfrm>
        </p:spPr>
        <p:txBody>
          <a:bodyPr>
            <a:normAutofit fontScale="92500" lnSpcReduction="20000"/>
          </a:bodyPr>
          <a:lstStyle/>
          <a:p>
            <a:pPr marL="0" indent="0" algn="just">
              <a:buNone/>
            </a:pPr>
            <a:r>
              <a:rPr lang="es-ES" b="1" dirty="0"/>
              <a:t>Crédito:</a:t>
            </a:r>
          </a:p>
          <a:p>
            <a:pPr algn="just"/>
            <a:r>
              <a:rPr lang="es-ES" dirty="0"/>
              <a:t>Un crédito es una operación financiera en la que una persona o entidad (el acreedor) realiza un </a:t>
            </a:r>
            <a:r>
              <a:rPr lang="es-ES" b="1" dirty="0"/>
              <a:t>préstamo por una cantidad máxima  de dinero</a:t>
            </a:r>
            <a:r>
              <a:rPr lang="es-ES" dirty="0"/>
              <a:t>  a otra persona (el deudor) para que disponga de ella a medida que lo vaya necesitando.</a:t>
            </a:r>
          </a:p>
          <a:p>
            <a:pPr algn="just"/>
            <a:endParaRPr lang="es-ES" dirty="0"/>
          </a:p>
          <a:p>
            <a:pPr algn="just"/>
            <a:endParaRPr lang="es-ES" dirty="0"/>
          </a:p>
          <a:p>
            <a:pPr algn="just"/>
            <a:endParaRPr lang="es-ES" dirty="0"/>
          </a:p>
          <a:p>
            <a:pPr algn="just"/>
            <a:endParaRPr lang="es-ES" dirty="0"/>
          </a:p>
          <a:p>
            <a:pPr marL="0" indent="0" algn="just">
              <a:buNone/>
            </a:pPr>
            <a:endParaRPr lang="es-ES" b="1" dirty="0"/>
          </a:p>
          <a:p>
            <a:pPr marL="0" indent="0" algn="just">
              <a:buNone/>
            </a:pPr>
            <a:r>
              <a:rPr lang="es-ES" b="1" dirty="0"/>
              <a:t>Microcrédito:</a:t>
            </a:r>
          </a:p>
          <a:p>
            <a:pPr algn="just"/>
            <a:r>
              <a:rPr lang="es-ES" dirty="0"/>
              <a:t>El banco pone a disposición de un cliente </a:t>
            </a:r>
            <a:r>
              <a:rPr lang="es-ES" b="1" dirty="0"/>
              <a:t>una cantidad fija de dinero</a:t>
            </a:r>
            <a:r>
              <a:rPr lang="es-ES" dirty="0"/>
              <a:t>, la cual deberá ser devuelta en un lapso de tiempo determinado, junto a unos intereses también pautadas previamente.</a:t>
            </a:r>
          </a:p>
          <a:p>
            <a:pPr algn="just"/>
            <a:r>
              <a:rPr lang="es-ES" dirty="0"/>
              <a:t> Se trata de una operación que se realiza a medio o largo plazo y que se va amortizando en cuotas regulares que pueden ser de tipo </a:t>
            </a:r>
            <a:r>
              <a:rPr lang="es-ES" b="1" dirty="0"/>
              <a:t>mensual, trimestral, semestral o anual</a:t>
            </a:r>
            <a:r>
              <a:rPr lang="es-ES" dirty="0"/>
              <a:t>. </a:t>
            </a:r>
          </a:p>
          <a:p>
            <a:pPr algn="just"/>
            <a:endParaRPr lang="es-ES" dirty="0"/>
          </a:p>
          <a:p>
            <a:endParaRPr lang="es-ES" dirty="0"/>
          </a:p>
        </p:txBody>
      </p:sp>
      <p:pic>
        <p:nvPicPr>
          <p:cNvPr id="3076" name="Picture 4" descr="Resultado de imagen para credito"/>
          <p:cNvPicPr>
            <a:picLocks noChangeAspect="1" noChangeArrowheads="1"/>
          </p:cNvPicPr>
          <p:nvPr/>
        </p:nvPicPr>
        <p:blipFill rotWithShape="1">
          <a:blip r:embed="rId2">
            <a:extLst>
              <a:ext uri="{28A0092B-C50C-407E-A947-70E740481C1C}">
                <a14:useLocalDpi xmlns:a14="http://schemas.microsoft.com/office/drawing/2010/main" val="0"/>
              </a:ext>
            </a:extLst>
          </a:blip>
          <a:srcRect b="30442"/>
          <a:stretch/>
        </p:blipFill>
        <p:spPr bwMode="auto">
          <a:xfrm>
            <a:off x="6495039" y="1667547"/>
            <a:ext cx="3628675" cy="167959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microcredi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896" y="5162549"/>
            <a:ext cx="285750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10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Diferencia</a:t>
            </a:r>
          </a:p>
        </p:txBody>
      </p:sp>
      <p:sp>
        <p:nvSpPr>
          <p:cNvPr id="3" name="Marcador de contenido 2"/>
          <p:cNvSpPr>
            <a:spLocks noGrp="1"/>
          </p:cNvSpPr>
          <p:nvPr>
            <p:ph idx="1"/>
          </p:nvPr>
        </p:nvSpPr>
        <p:spPr>
          <a:xfrm>
            <a:off x="3895394" y="0"/>
            <a:ext cx="7315200" cy="5120640"/>
          </a:xfrm>
        </p:spPr>
        <p:txBody>
          <a:bodyPr/>
          <a:lstStyle/>
          <a:p>
            <a:pPr marL="0" indent="0">
              <a:buNone/>
            </a:pPr>
            <a:r>
              <a:rPr lang="es-ES_tradnl" dirty="0"/>
              <a:t>La </a:t>
            </a:r>
            <a:r>
              <a:rPr lang="es-ES_tradnl" b="1" dirty="0"/>
              <a:t>principal diferencia entre ambos</a:t>
            </a:r>
            <a:r>
              <a:rPr lang="es-ES_tradnl" dirty="0"/>
              <a:t> conceptos está en:</a:t>
            </a:r>
          </a:p>
          <a:p>
            <a:pPr algn="just"/>
            <a:r>
              <a:rPr lang="es-ES_tradnl" dirty="0"/>
              <a:t>Que el crédito es una cantidad que la persona o empresa que tiene el derecho de utilizarlo, lo puede ejercer o pedir en el momento en que así lo requiera; mientras que el microcrédito ya es una cantidad cierta y fija que una persona o empresa debe pagar a alguien más bajo ciertas condiciones previamente pactadas.</a:t>
            </a:r>
            <a:endParaRPr lang="es-ES" dirty="0"/>
          </a:p>
        </p:txBody>
      </p:sp>
      <p:pic>
        <p:nvPicPr>
          <p:cNvPr id="4098" name="Picture 2" descr="Resultado de imagen para 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798" y="3714745"/>
            <a:ext cx="3906973" cy="22207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microcredi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411" y="3645868"/>
            <a:ext cx="2949543" cy="294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7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créditos</a:t>
            </a:r>
          </a:p>
        </p:txBody>
      </p:sp>
      <p:pic>
        <p:nvPicPr>
          <p:cNvPr id="5122" name="Picture 2" descr="Resultado de imagen para 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752" y="770708"/>
            <a:ext cx="36195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credito bancar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874" y="3983165"/>
            <a:ext cx="4833258" cy="27066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4">
            <a:extLst>
              <a:ext uri="{FF2B5EF4-FFF2-40B4-BE49-F238E27FC236}">
                <a16:creationId xmlns:a16="http://schemas.microsoft.com/office/drawing/2014/main" id="{5C915988-D14A-4C40-A24B-0E6B34832209}"/>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93664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de Crédito </a:t>
            </a:r>
          </a:p>
        </p:txBody>
      </p:sp>
      <p:sp>
        <p:nvSpPr>
          <p:cNvPr id="3" name="Marcador de contenido 2"/>
          <p:cNvSpPr>
            <a:spLocks noGrp="1"/>
          </p:cNvSpPr>
          <p:nvPr>
            <p:ph idx="1"/>
          </p:nvPr>
        </p:nvSpPr>
        <p:spPr>
          <a:xfrm>
            <a:off x="3921519" y="446097"/>
            <a:ext cx="7315200" cy="5120640"/>
          </a:xfrm>
        </p:spPr>
        <p:txBody>
          <a:bodyPr/>
          <a:lstStyle/>
          <a:p>
            <a:r>
              <a:rPr lang="es-ES" dirty="0"/>
              <a:t>Crédito:</a:t>
            </a:r>
          </a:p>
          <a:p>
            <a:pPr algn="just"/>
            <a:r>
              <a:rPr lang="es-ES_tradnl" dirty="0"/>
              <a:t>La forma en la que el cliente paga dicho crédito es de forma regular cuando el banco le hace llegar la liquidación por el dinero utilizado, a lo que se le suman los gastos e intereses impuestos por la entidad.</a:t>
            </a:r>
          </a:p>
          <a:p>
            <a:pPr algn="just"/>
            <a:r>
              <a:rPr lang="es-ES_tradnl" dirty="0"/>
              <a:t>El </a:t>
            </a:r>
            <a:r>
              <a:rPr lang="es-ES" dirty="0"/>
              <a:t>acreedor (quien concede el crédito):</a:t>
            </a:r>
          </a:p>
          <a:p>
            <a:pPr algn="ctr"/>
            <a:r>
              <a:rPr lang="es-ES" dirty="0"/>
              <a:t>Tiene el derecho de exigir y cobrar el dinero en el tiempo pautado y, en caso de que la persona no cumpla con el pago, el acreedor podrá tomar represalias </a:t>
            </a:r>
            <a:r>
              <a:rPr lang="es-ES" b="1" dirty="0"/>
              <a:t>legales</a:t>
            </a:r>
            <a:r>
              <a:rPr lang="es-ES" dirty="0"/>
              <a:t> contra él (como demandarlo y llevarlo a juicio).</a:t>
            </a:r>
          </a:p>
          <a:p>
            <a:pPr algn="just"/>
            <a:r>
              <a:rPr lang="es-ES_tradnl" dirty="0"/>
              <a:t>Una de las formas más habituales de acceder a un crédito es a través de la </a:t>
            </a:r>
            <a:r>
              <a:rPr lang="es-ES" b="1" dirty="0"/>
              <a:t>tarjeta de crédito.</a:t>
            </a:r>
            <a:endParaRPr lang="es-ES" dirty="0"/>
          </a:p>
          <a:p>
            <a:endParaRPr lang="es-ES" dirty="0"/>
          </a:p>
        </p:txBody>
      </p:sp>
      <p:pic>
        <p:nvPicPr>
          <p:cNvPr id="6146" name="Picture 2" descr="Resultado de imagen para credito bancario"/>
          <p:cNvPicPr>
            <a:picLocks noChangeAspect="1" noChangeArrowheads="1"/>
          </p:cNvPicPr>
          <p:nvPr/>
        </p:nvPicPr>
        <p:blipFill rotWithShape="1">
          <a:blip r:embed="rId2">
            <a:extLst>
              <a:ext uri="{28A0092B-C50C-407E-A947-70E740481C1C}">
                <a14:useLocalDpi xmlns:a14="http://schemas.microsoft.com/office/drawing/2010/main" val="0"/>
              </a:ext>
            </a:extLst>
          </a:blip>
          <a:srcRect t="9642" r="1449" b="17052"/>
          <a:stretch/>
        </p:blipFill>
        <p:spPr bwMode="auto">
          <a:xfrm>
            <a:off x="7579119" y="4726077"/>
            <a:ext cx="4036062" cy="199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87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de Crédito </a:t>
            </a:r>
          </a:p>
        </p:txBody>
      </p:sp>
      <p:sp>
        <p:nvSpPr>
          <p:cNvPr id="3" name="Marcador de contenido 2"/>
          <p:cNvSpPr>
            <a:spLocks noGrp="1"/>
          </p:cNvSpPr>
          <p:nvPr>
            <p:ph idx="1"/>
          </p:nvPr>
        </p:nvSpPr>
        <p:spPr>
          <a:xfrm>
            <a:off x="3594948" y="287383"/>
            <a:ext cx="8083246" cy="2653719"/>
          </a:xfrm>
        </p:spPr>
        <p:txBody>
          <a:bodyPr>
            <a:normAutofit/>
          </a:bodyPr>
          <a:lstStyle/>
          <a:p>
            <a:r>
              <a:rPr lang="es-ES" dirty="0"/>
              <a:t>Una </a:t>
            </a:r>
            <a:r>
              <a:rPr lang="es-ES" b="1" dirty="0"/>
              <a:t>tarjeta de crédito </a:t>
            </a:r>
            <a:r>
              <a:rPr lang="es-ES" dirty="0"/>
              <a:t>pone a tu disposición una línea de crédito por la cantidad que hayas sido autorizado para usar. </a:t>
            </a:r>
          </a:p>
          <a:p>
            <a:r>
              <a:rPr lang="es-ES" dirty="0"/>
              <a:t>Al hacer tus compras, el saldo disponible de tu línea de crédito disminuye. </a:t>
            </a:r>
          </a:p>
          <a:p>
            <a:r>
              <a:rPr lang="es-ES" b="1" dirty="0"/>
              <a:t>EJEMPLO:</a:t>
            </a:r>
          </a:p>
          <a:p>
            <a:pPr algn="ctr"/>
            <a:r>
              <a:rPr lang="es-ES" dirty="0"/>
              <a:t> Si tu línea de crédito es de $500 y la usas para comprar una camisa de $50 con la tarjeta, el saldo disponible se reduce a $450. Cuando pagues tu saldo pendiente, tu línea de crédito volverá a ser de $500.</a:t>
            </a:r>
          </a:p>
        </p:txBody>
      </p:sp>
      <p:sp>
        <p:nvSpPr>
          <p:cNvPr id="5" name="CuadroTexto 4"/>
          <p:cNvSpPr txBox="1"/>
          <p:nvPr/>
        </p:nvSpPr>
        <p:spPr>
          <a:xfrm>
            <a:off x="3984171" y="3032542"/>
            <a:ext cx="7863840" cy="4524315"/>
          </a:xfrm>
          <a:prstGeom prst="rect">
            <a:avLst/>
          </a:prstGeom>
          <a:noFill/>
        </p:spPr>
        <p:txBody>
          <a:bodyPr wrap="square" rtlCol="0">
            <a:spAutoFit/>
          </a:bodyPr>
          <a:lstStyle/>
          <a:p>
            <a:r>
              <a:rPr lang="es-ES" dirty="0"/>
              <a:t>Principales características :</a:t>
            </a:r>
          </a:p>
          <a:p>
            <a:pPr marL="285750" indent="-285750">
              <a:buFont typeface="Wingdings" panose="05000000000000000000" pitchFamily="2" charset="2"/>
              <a:buChar char="v"/>
            </a:pPr>
            <a:r>
              <a:rPr lang="es-ES" dirty="0"/>
              <a:t>Cantidad máxima de dinero.</a:t>
            </a:r>
          </a:p>
          <a:p>
            <a:pPr marL="285750" indent="-285750">
              <a:buFont typeface="Wingdings" panose="05000000000000000000" pitchFamily="2" charset="2"/>
              <a:buChar char="v"/>
            </a:pPr>
            <a:r>
              <a:rPr lang="es-ES" dirty="0"/>
              <a:t>Es personal.</a:t>
            </a:r>
          </a:p>
          <a:p>
            <a:pPr marL="285750" indent="-285750">
              <a:buFont typeface="Wingdings" panose="05000000000000000000" pitchFamily="2" charset="2"/>
              <a:buChar char="v"/>
            </a:pPr>
            <a:r>
              <a:rPr lang="es-ES" dirty="0"/>
              <a:t>Es intangible.</a:t>
            </a:r>
          </a:p>
          <a:p>
            <a:pPr marL="285750" indent="-285750">
              <a:buFont typeface="Wingdings" panose="05000000000000000000" pitchFamily="2" charset="2"/>
              <a:buChar char="v"/>
            </a:pPr>
            <a:r>
              <a:rPr lang="es-ES" dirty="0"/>
              <a:t>Basado en la confianza</a:t>
            </a:r>
          </a:p>
          <a:p>
            <a:pPr marL="285750" indent="-285750">
              <a:buFont typeface="Wingdings" panose="05000000000000000000" pitchFamily="2" charset="2"/>
              <a:buChar char="v"/>
            </a:pPr>
            <a:endParaRPr lang="es-ES" dirty="0"/>
          </a:p>
          <a:p>
            <a:r>
              <a:rPr lang="es-ES" dirty="0"/>
              <a:t>Requisitos generales:</a:t>
            </a:r>
          </a:p>
          <a:p>
            <a:pPr marL="285750" indent="-285750">
              <a:buFont typeface="Wingdings" panose="05000000000000000000" pitchFamily="2" charset="2"/>
              <a:buChar char="v"/>
            </a:pPr>
            <a:r>
              <a:rPr lang="es-ES" dirty="0"/>
              <a:t>Mexicano(a) o extranjero con tarjeta</a:t>
            </a:r>
            <a:br>
              <a:rPr lang="es-ES" dirty="0"/>
            </a:br>
            <a:r>
              <a:rPr lang="es-ES" dirty="0"/>
              <a:t>de residencia permanente.</a:t>
            </a:r>
          </a:p>
          <a:p>
            <a:pPr marL="285750" indent="-285750">
              <a:buFont typeface="Wingdings" panose="05000000000000000000" pitchFamily="2" charset="2"/>
              <a:buChar char="v"/>
            </a:pPr>
            <a:r>
              <a:rPr lang="es-ES" dirty="0"/>
              <a:t>21 a 79 años de edad.</a:t>
            </a:r>
          </a:p>
          <a:p>
            <a:pPr marL="285750" indent="-285750">
              <a:buFont typeface="Wingdings" panose="05000000000000000000" pitchFamily="2" charset="2"/>
              <a:buChar char="v"/>
            </a:pPr>
            <a:r>
              <a:rPr lang="es-ES" dirty="0"/>
              <a:t>Ser cliente de un banco</a:t>
            </a:r>
          </a:p>
          <a:p>
            <a:pPr marL="285750" indent="-285750">
              <a:buFont typeface="Wingdings" panose="05000000000000000000" pitchFamily="2" charset="2"/>
              <a:buChar char="v"/>
            </a:pPr>
            <a:r>
              <a:rPr lang="es-ES" dirty="0"/>
              <a:t>Un ingreso mensual mínimo.</a:t>
            </a:r>
          </a:p>
          <a:p>
            <a:pPr marL="285750" indent="-285750">
              <a:buFont typeface="Wingdings" panose="05000000000000000000" pitchFamily="2" charset="2"/>
              <a:buChar char="v"/>
            </a:pPr>
            <a:r>
              <a:rPr lang="es-ES" dirty="0"/>
              <a:t>Llenar solicitud.</a:t>
            </a:r>
          </a:p>
          <a:p>
            <a:br>
              <a:rPr lang="es-ES" dirty="0"/>
            </a:br>
            <a:endParaRPr lang="es-ES" dirty="0"/>
          </a:p>
          <a:p>
            <a:pPr marL="285750" indent="-285750">
              <a:buFont typeface="Wingdings" panose="05000000000000000000" pitchFamily="2" charset="2"/>
              <a:buChar char="v"/>
            </a:pPr>
            <a:endParaRPr lang="es-ES" dirty="0"/>
          </a:p>
        </p:txBody>
      </p:sp>
      <p:pic>
        <p:nvPicPr>
          <p:cNvPr id="7170" name="Picture 2" descr="Resultado de imagen para 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363" y="3032542"/>
            <a:ext cx="3530648" cy="205954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n para credi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5623" y="5183527"/>
            <a:ext cx="2333762" cy="150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95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de Crédito </a:t>
            </a:r>
          </a:p>
        </p:txBody>
      </p:sp>
      <p:sp>
        <p:nvSpPr>
          <p:cNvPr id="3" name="Marcador de contenido 2"/>
          <p:cNvSpPr>
            <a:spLocks noGrp="1"/>
          </p:cNvSpPr>
          <p:nvPr>
            <p:ph idx="1"/>
          </p:nvPr>
        </p:nvSpPr>
        <p:spPr>
          <a:xfrm>
            <a:off x="3699451" y="210965"/>
            <a:ext cx="7315200" cy="5120640"/>
          </a:xfrm>
        </p:spPr>
        <p:txBody>
          <a:bodyPr>
            <a:normAutofit fontScale="92500"/>
          </a:bodyPr>
          <a:lstStyle/>
          <a:p>
            <a:pPr algn="just"/>
            <a:r>
              <a:rPr lang="es-ES" b="1" dirty="0"/>
              <a:t>Las ventajas de usar una tarjeta de crédito</a:t>
            </a:r>
            <a:r>
              <a:rPr lang="es-ES" dirty="0"/>
              <a:t> </a:t>
            </a:r>
            <a:r>
              <a:rPr lang="es-ES" b="1" dirty="0"/>
              <a:t>son:</a:t>
            </a:r>
          </a:p>
          <a:p>
            <a:pPr lvl="0" algn="just"/>
            <a:r>
              <a:rPr lang="es-ES" dirty="0"/>
              <a:t>Poder planear tus gastos y diferir pagos.</a:t>
            </a:r>
          </a:p>
          <a:p>
            <a:pPr lvl="0" algn="just"/>
            <a:r>
              <a:rPr lang="es-ES" dirty="0"/>
              <a:t>Evitar cargar contigo dinero en efectivo.</a:t>
            </a:r>
          </a:p>
          <a:p>
            <a:pPr lvl="0" algn="just"/>
            <a:r>
              <a:rPr lang="es-ES" dirty="0"/>
              <a:t>Mantener un registro organizado de tus compras.</a:t>
            </a:r>
          </a:p>
          <a:p>
            <a:pPr lvl="0" algn="just"/>
            <a:r>
              <a:rPr lang="es-ES" dirty="0"/>
              <a:t>Consolidar tus transacciones en un pago mensual.</a:t>
            </a:r>
          </a:p>
          <a:p>
            <a:pPr lvl="0" algn="just"/>
            <a:r>
              <a:rPr lang="es-ES" dirty="0"/>
              <a:t>Es más rápido y conveniente que expedir cheques.</a:t>
            </a:r>
          </a:p>
          <a:p>
            <a:pPr lvl="0" algn="just"/>
            <a:r>
              <a:rPr lang="es-ES" dirty="0"/>
              <a:t>Tener acceso a una cantidad de dinero que puedes usar en caso de emergencia.</a:t>
            </a:r>
          </a:p>
          <a:p>
            <a:pPr algn="just"/>
            <a:r>
              <a:rPr lang="es-ES" b="1" dirty="0"/>
              <a:t>Las desventajas de usar una tarjeta de crédito son</a:t>
            </a:r>
            <a:r>
              <a:rPr lang="es-ES" dirty="0"/>
              <a:t>:</a:t>
            </a:r>
          </a:p>
          <a:p>
            <a:pPr lvl="0" algn="just"/>
            <a:r>
              <a:rPr lang="es-ES" dirty="0"/>
              <a:t>Pueden implicar cargos adicionales por financiamiento o por su uso. Si no pagas el saldo total cada mes, el costo de los artículos que compras tiene un costo adicional debido a los cargos de intereses.</a:t>
            </a:r>
          </a:p>
          <a:p>
            <a:pPr lvl="0" algn="just"/>
            <a:r>
              <a:rPr lang="es-ES" dirty="0"/>
              <a:t>Si no tienes disciplina y la usas impulsivamente, solo pagas los mínimos o no tienes claras las fechas de pago.</a:t>
            </a:r>
          </a:p>
        </p:txBody>
      </p:sp>
      <p:pic>
        <p:nvPicPr>
          <p:cNvPr id="8194" name="Picture 2" descr="Resultado de imagen para credito"/>
          <p:cNvPicPr>
            <a:picLocks noChangeAspect="1" noChangeArrowheads="1"/>
          </p:cNvPicPr>
          <p:nvPr/>
        </p:nvPicPr>
        <p:blipFill rotWithShape="1">
          <a:blip r:embed="rId2">
            <a:extLst>
              <a:ext uri="{28A0092B-C50C-407E-A947-70E740481C1C}">
                <a14:useLocalDpi xmlns:a14="http://schemas.microsoft.com/office/drawing/2010/main" val="0"/>
              </a:ext>
            </a:extLst>
          </a:blip>
          <a:srcRect t="14452"/>
          <a:stretch/>
        </p:blipFill>
        <p:spPr bwMode="auto">
          <a:xfrm>
            <a:off x="8995895" y="5146504"/>
            <a:ext cx="2773739" cy="1608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40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crédito </a:t>
            </a:r>
          </a:p>
        </p:txBody>
      </p:sp>
      <p:sp>
        <p:nvSpPr>
          <p:cNvPr id="3" name="Marcador de contenido 2"/>
          <p:cNvSpPr>
            <a:spLocks noGrp="1"/>
          </p:cNvSpPr>
          <p:nvPr>
            <p:ph idx="1"/>
          </p:nvPr>
        </p:nvSpPr>
        <p:spPr/>
        <p:txBody>
          <a:bodyPr/>
          <a:lstStyle/>
          <a:p>
            <a:r>
              <a:rPr lang="es-ES" b="1" dirty="0"/>
              <a:t>FFF:</a:t>
            </a:r>
            <a:r>
              <a:rPr lang="es-ES" dirty="0"/>
              <a:t> Friends, </a:t>
            </a:r>
            <a:r>
              <a:rPr lang="es-ES" dirty="0" err="1"/>
              <a:t>Family</a:t>
            </a:r>
            <a:r>
              <a:rPr lang="es-ES" dirty="0"/>
              <a:t> and </a:t>
            </a:r>
            <a:r>
              <a:rPr lang="es-ES" dirty="0" err="1"/>
              <a:t>fools</a:t>
            </a:r>
            <a:r>
              <a:rPr lang="es-ES" dirty="0"/>
              <a:t>.</a:t>
            </a:r>
          </a:p>
          <a:p>
            <a:r>
              <a:rPr lang="es-ES" b="1" dirty="0"/>
              <a:t>Fondos Gubernamentales</a:t>
            </a:r>
          </a:p>
          <a:p>
            <a:r>
              <a:rPr lang="es-ES" b="1" dirty="0"/>
              <a:t> Capital semilla</a:t>
            </a:r>
          </a:p>
          <a:p>
            <a:r>
              <a:rPr lang="es-ES" b="1" dirty="0"/>
              <a:t> Inversionistas ángeles</a:t>
            </a:r>
          </a:p>
          <a:p>
            <a:r>
              <a:rPr lang="es-ES" b="1" dirty="0"/>
              <a:t>Capital de riesgo</a:t>
            </a:r>
          </a:p>
          <a:p>
            <a:r>
              <a:rPr lang="es-ES" b="1" dirty="0"/>
              <a:t> </a:t>
            </a:r>
            <a:r>
              <a:rPr lang="es-ES" b="1" i="1" dirty="0" err="1"/>
              <a:t>Private</a:t>
            </a:r>
            <a:r>
              <a:rPr lang="es-ES" b="1" i="1" dirty="0"/>
              <a:t> </a:t>
            </a:r>
            <a:r>
              <a:rPr lang="es-ES" b="1" i="1" dirty="0" err="1"/>
              <a:t>equity</a:t>
            </a:r>
            <a:endParaRPr lang="es-ES" b="1" i="1" dirty="0"/>
          </a:p>
          <a:p>
            <a:r>
              <a:rPr lang="es-ES" b="1" dirty="0"/>
              <a:t>Financiamientos bancarios</a:t>
            </a:r>
          </a:p>
        </p:txBody>
      </p:sp>
      <p:pic>
        <p:nvPicPr>
          <p:cNvPr id="9218" name="Picture 2" descr="Resultado de imagen para cred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022" y="3633028"/>
            <a:ext cx="4001589" cy="2351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416201"/>
      </p:ext>
    </p:extLst>
  </p:cSld>
  <p:clrMapOvr>
    <a:masterClrMapping/>
  </p:clrMapOvr>
</p:sld>
</file>

<file path=ppt/theme/theme1.xml><?xml version="1.0" encoding="utf-8"?>
<a:theme xmlns:a="http://schemas.openxmlformats.org/drawingml/2006/main" name="Marco">
  <a:themeElements>
    <a:clrScheme name="Personalizado 4">
      <a:dk1>
        <a:sysClr val="windowText" lastClr="000000"/>
      </a:dk1>
      <a:lt1>
        <a:sysClr val="window" lastClr="FFFFFF"/>
      </a:lt1>
      <a:dk2>
        <a:srgbClr val="373545"/>
      </a:dk2>
      <a:lt2>
        <a:srgbClr val="CEDBE6"/>
      </a:lt2>
      <a:accent1>
        <a:srgbClr val="266F8B"/>
      </a:accent1>
      <a:accent2>
        <a:srgbClr val="398F98"/>
      </a:accent2>
      <a:accent3>
        <a:srgbClr val="4A9B82"/>
      </a:accent3>
      <a:accent4>
        <a:srgbClr val="5A696B"/>
      </a:accent4>
      <a:accent5>
        <a:srgbClr val="578793"/>
      </a:accent5>
      <a:accent6>
        <a:srgbClr val="1C6294"/>
      </a:accent6>
      <a:hlink>
        <a:srgbClr val="6B9F25"/>
      </a:hlink>
      <a:folHlink>
        <a:srgbClr val="9F6715"/>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Marco</Template>
  <TotalTime>1328</TotalTime>
  <Words>629</Words>
  <Application>Microsoft Office PowerPoint</Application>
  <PresentationFormat>Panorámica</PresentationFormat>
  <Paragraphs>89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Corbel</vt:lpstr>
      <vt:lpstr>Wingdings</vt:lpstr>
      <vt:lpstr>Wingdings 2</vt:lpstr>
      <vt:lpstr>Marco</vt:lpstr>
      <vt:lpstr>Crédito y microcrédito</vt:lpstr>
      <vt:lpstr>Diferencia entre crédito y microcréditos</vt:lpstr>
      <vt:lpstr>¿Qué significa cada uno?</vt:lpstr>
      <vt:lpstr>Diferencia</vt:lpstr>
      <vt:lpstr>Tipos de créditos</vt:lpstr>
      <vt:lpstr>Características de Crédito </vt:lpstr>
      <vt:lpstr>Características de Crédito </vt:lpstr>
      <vt:lpstr>Características de Crédito </vt:lpstr>
      <vt:lpstr>Tipos de crédito </vt:lpstr>
      <vt:lpstr>Tipos de microcréditos</vt:lpstr>
      <vt:lpstr>Características de Microcréditos </vt:lpstr>
      <vt:lpstr>Características de Microcréditos </vt:lpstr>
      <vt:lpstr>Características de Microcréditos </vt:lpstr>
      <vt:lpstr>Instituciones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Microfinanzas y emprendimiento</dc:title>
  <dc:creator>Laura Lizbeth Salazar Ortiz</dc:creator>
  <cp:lastModifiedBy>Laura Lizbeth Salazar Ortiz</cp:lastModifiedBy>
  <cp:revision>21</cp:revision>
  <dcterms:created xsi:type="dcterms:W3CDTF">2018-02-17T01:38:41Z</dcterms:created>
  <dcterms:modified xsi:type="dcterms:W3CDTF">2018-05-04T22:39:05Z</dcterms:modified>
</cp:coreProperties>
</file>