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256" r:id="rId2"/>
    <p:sldId id="257" r:id="rId3"/>
    <p:sldId id="263" r:id="rId4"/>
    <p:sldId id="261" r:id="rId5"/>
    <p:sldId id="258" r:id="rId6"/>
    <p:sldId id="264" r:id="rId7"/>
    <p:sldId id="262" r:id="rId8"/>
    <p:sldId id="259"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B9EBBA-996F-894A-B54A-D6246ED52CEA}" type="datetimeFigureOut">
              <a:rPr lang="en-US" smtClean="0"/>
              <a:pPr/>
              <a:t>5/4/2018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204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516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62726E-379B-B349-9EED-81ED093FA806}" type="datetimeFigureOut">
              <a:rPr lang="en-US" smtClean="0"/>
              <a:pPr/>
              <a:t>5/4/2018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73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939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FA1846-DA80-1C48-A609-854EA85C59AD}" type="datetimeFigureOut">
              <a:rPr lang="en-US" smtClean="0"/>
              <a:pPr/>
              <a:t>5/4/2018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285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160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0463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smtClean="0"/>
              <a:pPr/>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0084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915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DF5E60-9974-AC48-9591-99C2BB44B7CF}" type="datetimeFigureOut">
              <a:rPr lang="en-US" smtClean="0"/>
              <a:pPr/>
              <a:t>5/4/2018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364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42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B482E8-6E0E-1B4F-B1FD-C69DB9E858D9}" type="datetimeFigureOut">
              <a:rPr lang="en-US" smtClean="0"/>
              <a:pPr/>
              <a:t>5/4/2018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501714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Microfinanzas para el desarrollo de México</a:t>
            </a:r>
          </a:p>
        </p:txBody>
      </p:sp>
      <p:sp>
        <p:nvSpPr>
          <p:cNvPr id="3" name="Subtítulo 2"/>
          <p:cNvSpPr>
            <a:spLocks noGrp="1"/>
          </p:cNvSpPr>
          <p:nvPr>
            <p:ph type="subTitle" idx="1"/>
          </p:nvPr>
        </p:nvSpPr>
        <p:spPr/>
        <p:txBody>
          <a:bodyPr/>
          <a:lstStyle/>
          <a:p>
            <a:r>
              <a:rPr lang="es-MX" dirty="0"/>
              <a:t>UNIDAD 3- CLASE1</a:t>
            </a:r>
          </a:p>
        </p:txBody>
      </p:sp>
    </p:spTree>
    <p:extLst>
      <p:ext uri="{BB962C8B-B14F-4D97-AF65-F5344CB8AC3E}">
        <p14:creationId xmlns:p14="http://schemas.microsoft.com/office/powerpoint/2010/main" val="325866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2B3197-CC30-4931-A191-27DD89F5455C}"/>
              </a:ext>
            </a:extLst>
          </p:cNvPr>
          <p:cNvSpPr>
            <a:spLocks noGrp="1"/>
          </p:cNvSpPr>
          <p:nvPr>
            <p:ph idx="1"/>
          </p:nvPr>
        </p:nvSpPr>
        <p:spPr/>
        <p:txBody>
          <a:bodyPr/>
          <a:lstStyle/>
          <a:p>
            <a:pPr marL="0" indent="0">
              <a:buNone/>
            </a:pPr>
            <a:r>
              <a:rPr lang="es-MX" b="1" dirty="0"/>
              <a:t>Retos</a:t>
            </a:r>
          </a:p>
          <a:p>
            <a:pPr marL="0" indent="0">
              <a:buNone/>
            </a:pPr>
            <a:r>
              <a:rPr lang="es-ES" dirty="0"/>
              <a:t>Ahorrar no es fácil ni divertido, pero es indispensable. México presenta un gran reto pues los mexicanos no tienen la educación financiera que se necesita para crecer incluso económicamente como país. El reto es crear hábitos financieros, evangelizar sobre la importancia del ahorro y/inversión. </a:t>
            </a:r>
          </a:p>
          <a:p>
            <a:pPr marL="0" indent="0">
              <a:buNone/>
            </a:pPr>
            <a:r>
              <a:rPr lang="es-ES" dirty="0"/>
              <a:t>Que las personas pierdan el miedo a invertir, que entiendan que la inversión es el mejor camino para crecer económicamente, ya sea que las inversiones sea en instituciones financieras o en empresas propias, donde el retorno de la inversión es mayor.</a:t>
            </a:r>
          </a:p>
          <a:p>
            <a:pPr marL="0" indent="0">
              <a:buNone/>
            </a:pPr>
            <a:r>
              <a:rPr lang="es-ES" dirty="0"/>
              <a:t>Así mismo en no gastar en cosas innecesarias, que a largo plazo afecten a la economía individual y familiar.</a:t>
            </a:r>
          </a:p>
          <a:p>
            <a:pPr marL="0" indent="0">
              <a:buNone/>
            </a:pPr>
            <a:endParaRPr lang="es-MX" b="1" dirty="0"/>
          </a:p>
        </p:txBody>
      </p:sp>
    </p:spTree>
    <p:extLst>
      <p:ext uri="{BB962C8B-B14F-4D97-AF65-F5344CB8AC3E}">
        <p14:creationId xmlns:p14="http://schemas.microsoft.com/office/powerpoint/2010/main" val="318829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D80900-906F-4672-916D-E5E92E60244D}"/>
              </a:ext>
            </a:extLst>
          </p:cNvPr>
          <p:cNvSpPr>
            <a:spLocks noGrp="1"/>
          </p:cNvSpPr>
          <p:nvPr>
            <p:ph idx="1"/>
          </p:nvPr>
        </p:nvSpPr>
        <p:spPr/>
        <p:txBody>
          <a:bodyPr/>
          <a:lstStyle/>
          <a:p>
            <a:pPr marL="0" indent="0">
              <a:buNone/>
            </a:pPr>
            <a:r>
              <a:rPr lang="es-MX" dirty="0"/>
              <a:t>En cuanto a los créditos populares es una gran oportunidad pues al emprendedor se le da una posibilidad de crear o hacer crecer su empresa, lo que para México es de gran importancia puesto que la creación de nuevas empresas que crean fuentes de empleo e impulsan al desarrollo económico que México necesita, las oportunidades están dadas, solo falta personas que se atrevan.</a:t>
            </a:r>
          </a:p>
          <a:p>
            <a:pPr marL="0" indent="0">
              <a:buNone/>
            </a:pPr>
            <a:endParaRPr lang="es-MX" dirty="0"/>
          </a:p>
        </p:txBody>
      </p:sp>
    </p:spTree>
    <p:extLst>
      <p:ext uri="{BB962C8B-B14F-4D97-AF65-F5344CB8AC3E}">
        <p14:creationId xmlns:p14="http://schemas.microsoft.com/office/powerpoint/2010/main" val="269029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Microfinanciamiento</a:t>
            </a:r>
          </a:p>
        </p:txBody>
      </p:sp>
      <p:sp>
        <p:nvSpPr>
          <p:cNvPr id="3" name="Marcador de contenido 2"/>
          <p:cNvSpPr>
            <a:spLocks noGrp="1"/>
          </p:cNvSpPr>
          <p:nvPr>
            <p:ph idx="1"/>
          </p:nvPr>
        </p:nvSpPr>
        <p:spPr>
          <a:xfrm>
            <a:off x="581193" y="2180496"/>
            <a:ext cx="7251244" cy="3678303"/>
          </a:xfrm>
        </p:spPr>
        <p:txBody>
          <a:bodyPr/>
          <a:lstStyle/>
          <a:p>
            <a:pPr marL="0" indent="0" algn="just">
              <a:buNone/>
            </a:pPr>
            <a:r>
              <a:rPr lang="es-ES" dirty="0"/>
              <a:t>El microfinanciamiento es el suministro de servicios financieros básicos para las unidades familiares pobres y de bajos ingresos y sus microempresas. El microfinanciamiento comprende varias herramientas como el ahorro, el crédito, el arrendamiento, seguros y las transferencias de efectivo. Estos servicios son proporcionados por una variedad de instituciones que, en términos generales, se pueden dividir en bancos, ONG, cooperativas y asociaciones de ahorro y crédito y fuentes informales no financieras</a:t>
            </a:r>
            <a:r>
              <a:rPr lang="es-MX" dirty="0"/>
              <a:t>.</a:t>
            </a:r>
          </a:p>
          <a:p>
            <a:pPr marL="0" indent="0" algn="just">
              <a:buNone/>
            </a:pPr>
            <a:r>
              <a:rPr lang="es-ES" dirty="0"/>
              <a:t>Un microfinanciamiento es un instrumento que busca apoyar económicamente a un emprendedor con montos que van desde $800 a $15,000 y que, generalmente, es otorgado a personas que, por su condición económica, no tienen acceso a la banca privada.</a:t>
            </a:r>
            <a:endParaRPr lang="es-MX" dirty="0"/>
          </a:p>
        </p:txBody>
      </p:sp>
      <p:pic>
        <p:nvPicPr>
          <p:cNvPr id="1026" name="Picture 2" descr="Resultado de imagen para imagenes de cajas de ahorro y credito popular">
            <a:extLst>
              <a:ext uri="{FF2B5EF4-FFF2-40B4-BE49-F238E27FC236}">
                <a16:creationId xmlns:a16="http://schemas.microsoft.com/office/drawing/2014/main" id="{4C88155F-8698-4372-BE63-52476AB90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707" y="2883766"/>
            <a:ext cx="33337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9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AA44587-5962-411D-B469-5926119562FE}"/>
              </a:ext>
            </a:extLst>
          </p:cNvPr>
          <p:cNvSpPr>
            <a:spLocks noGrp="1"/>
          </p:cNvSpPr>
          <p:nvPr>
            <p:ph idx="1"/>
          </p:nvPr>
        </p:nvSpPr>
        <p:spPr/>
        <p:txBody>
          <a:bodyPr>
            <a:normAutofit fontScale="92500" lnSpcReduction="20000"/>
          </a:bodyPr>
          <a:lstStyle/>
          <a:p>
            <a:pPr marL="0" indent="0">
              <a:buNone/>
            </a:pPr>
            <a:r>
              <a:rPr lang="es-ES" sz="2900" b="1" dirty="0"/>
              <a:t>La clasificación </a:t>
            </a:r>
          </a:p>
          <a:p>
            <a:pPr marL="0" indent="0">
              <a:buNone/>
            </a:pPr>
            <a:endParaRPr lang="es-ES" dirty="0"/>
          </a:p>
          <a:p>
            <a:pPr marL="0" indent="0">
              <a:buNone/>
            </a:pPr>
            <a:r>
              <a:rPr lang="es-ES" dirty="0"/>
              <a:t>Las instituciones financieras que canalizan el microcrédito se suelen clasificar en distintas categorías:</a:t>
            </a:r>
          </a:p>
          <a:p>
            <a:pPr marL="0" indent="0">
              <a:buNone/>
            </a:pPr>
            <a:r>
              <a:rPr lang="es-ES" dirty="0"/>
              <a:t>1) organizaciones no gubernamentales (ONG),</a:t>
            </a:r>
          </a:p>
          <a:p>
            <a:pPr marL="0" indent="0">
              <a:buNone/>
            </a:pPr>
            <a:r>
              <a:rPr lang="es-ES" dirty="0"/>
              <a:t>2) cooperativas y uniones de crédito,</a:t>
            </a:r>
          </a:p>
          <a:p>
            <a:pPr marL="0" indent="0">
              <a:buNone/>
            </a:pPr>
            <a:r>
              <a:rPr lang="es-ES" dirty="0"/>
              <a:t>3) bancos e instituciones financieras no bancarias.</a:t>
            </a:r>
          </a:p>
          <a:p>
            <a:pPr marL="0" indent="0">
              <a:buNone/>
            </a:pPr>
            <a:r>
              <a:rPr lang="es-ES" dirty="0"/>
              <a:t>A su vez, estas instituciones se clasifican en tres grupos:</a:t>
            </a:r>
          </a:p>
          <a:p>
            <a:pPr marL="0" indent="0">
              <a:buNone/>
            </a:pPr>
            <a:r>
              <a:rPr lang="es-ES" dirty="0"/>
              <a:t>1) aquellas que otorgan microcréditos a prestatarios individuales,</a:t>
            </a:r>
          </a:p>
          <a:p>
            <a:pPr marL="0" indent="0">
              <a:buNone/>
            </a:pPr>
            <a:r>
              <a:rPr lang="es-ES" dirty="0"/>
              <a:t>2) las que lo hacen por medio de grupos solidarios,</a:t>
            </a:r>
          </a:p>
          <a:p>
            <a:pPr marL="0" indent="0">
              <a:buNone/>
            </a:pPr>
            <a:r>
              <a:rPr lang="es-ES" dirty="0"/>
              <a:t>3) quienes utilizan el modelo de bancos comunitarios.</a:t>
            </a:r>
            <a:endParaRPr lang="es-MX" dirty="0"/>
          </a:p>
        </p:txBody>
      </p:sp>
    </p:spTree>
    <p:extLst>
      <p:ext uri="{BB962C8B-B14F-4D97-AF65-F5344CB8AC3E}">
        <p14:creationId xmlns:p14="http://schemas.microsoft.com/office/powerpoint/2010/main" val="301264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B158CE0-0B82-41CC-BFD2-945C07730B7B}"/>
              </a:ext>
            </a:extLst>
          </p:cNvPr>
          <p:cNvSpPr>
            <a:spLocks noGrp="1"/>
          </p:cNvSpPr>
          <p:nvPr>
            <p:ph idx="1"/>
          </p:nvPr>
        </p:nvSpPr>
        <p:spPr/>
        <p:txBody>
          <a:bodyPr/>
          <a:lstStyle/>
          <a:p>
            <a:pPr marL="0" indent="0">
              <a:buNone/>
            </a:pPr>
            <a:r>
              <a:rPr lang="es-ES" b="1" dirty="0"/>
              <a:t>México en particular</a:t>
            </a:r>
            <a:endParaRPr lang="es-ES" dirty="0"/>
          </a:p>
          <a:p>
            <a:pPr marL="0" indent="0">
              <a:buNone/>
            </a:pPr>
            <a:r>
              <a:rPr lang="es-ES" dirty="0"/>
              <a:t>Compartamos es una empresa relativamente joven cuya trayectoria comenzó en 1990, cuando iniciaron las promociones de las microfinanzas en América Latina. En aquel entonces, sólo ofrecía oportunidades y créditos como un medio para hacer crecer a las microempresas y contribuir al desarrollo de México. En 2006, cuando cambio su figura legal a Banco Compartamos S.A., Institución de Banca Múltiple, es que comenzó a ofrecer más oportunidades de desarrollo a sus clientes, a través de nuevos productos y servicios que permitieron a muchos emprendedores iniciar su propio negocio.</a:t>
            </a:r>
          </a:p>
          <a:p>
            <a:pPr marL="0" indent="0">
              <a:buNone/>
            </a:pPr>
            <a:r>
              <a:rPr lang="es-ES" dirty="0"/>
              <a:t>Banco Compartamos cuenta con oficinas en la Ciudad de México, así como en 279 lugares del interior de la República Mexicana.</a:t>
            </a:r>
          </a:p>
          <a:p>
            <a:pPr marL="0" indent="0">
              <a:buNone/>
            </a:pPr>
            <a:endParaRPr lang="es-MX" dirty="0"/>
          </a:p>
        </p:txBody>
      </p:sp>
    </p:spTree>
    <p:extLst>
      <p:ext uri="{BB962C8B-B14F-4D97-AF65-F5344CB8AC3E}">
        <p14:creationId xmlns:p14="http://schemas.microsoft.com/office/powerpoint/2010/main" val="25252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Entidades de ahorro y CRÉDITO POPULAR</a:t>
            </a:r>
          </a:p>
        </p:txBody>
      </p:sp>
      <p:sp>
        <p:nvSpPr>
          <p:cNvPr id="3" name="Marcador de contenido 2"/>
          <p:cNvSpPr>
            <a:spLocks noGrp="1"/>
          </p:cNvSpPr>
          <p:nvPr>
            <p:ph idx="1"/>
          </p:nvPr>
        </p:nvSpPr>
        <p:spPr>
          <a:xfrm>
            <a:off x="581192" y="2180496"/>
            <a:ext cx="6051959" cy="3678303"/>
          </a:xfrm>
        </p:spPr>
        <p:txBody>
          <a:bodyPr>
            <a:normAutofit lnSpcReduction="10000"/>
          </a:bodyPr>
          <a:lstStyle/>
          <a:p>
            <a:pPr marL="0" indent="0">
              <a:buNone/>
            </a:pPr>
            <a:r>
              <a:rPr lang="es-ES" dirty="0"/>
              <a:t>Las instituciones de Ahorro y Crédito Popular atienden a las localidades geográficamente dispersas; promueven el uso de servicios financieros formales en grupos vulnerables, personas de bajos ingresos, mujeres y micronegocios que no han tenido acceso a la banca tradicional; son un factor detonante del crecimiento económico de las zonas en que se encuentran; son una opción para que las personas y familias tengan oportunidades de ahorro, inversión y crédito, lo cual aumenta su bienestar.</a:t>
            </a:r>
          </a:p>
          <a:p>
            <a:pPr marL="0" indent="0">
              <a:buNone/>
            </a:pPr>
            <a:r>
              <a:rPr lang="es-ES" dirty="0"/>
              <a:t>Aunque su nombre las defina como pequeñitas, se encuentran tan extendidas en todo el planeta y por su tamaño ya podrían competir con los bancos y otras instituciones financieras. Aquí los aspectos básicos de estas auxiliares del bolsillo popular.</a:t>
            </a:r>
            <a:endParaRPr lang="es-MX" dirty="0"/>
          </a:p>
        </p:txBody>
      </p:sp>
      <p:pic>
        <p:nvPicPr>
          <p:cNvPr id="3074" name="Picture 2" descr="Resultado de imagen para de ahorro y credito popular">
            <a:extLst>
              <a:ext uri="{FF2B5EF4-FFF2-40B4-BE49-F238E27FC236}">
                <a16:creationId xmlns:a16="http://schemas.microsoft.com/office/drawing/2014/main" id="{E3409AEA-0486-4998-92FB-C6B5723F2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152" y="2863273"/>
            <a:ext cx="5085009" cy="265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97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519D84-7DA8-465A-8459-5A3C7D59CA3E}"/>
              </a:ext>
            </a:extLst>
          </p:cNvPr>
          <p:cNvSpPr>
            <a:spLocks noGrp="1"/>
          </p:cNvSpPr>
          <p:nvPr>
            <p:ph idx="1"/>
          </p:nvPr>
        </p:nvSpPr>
        <p:spPr/>
        <p:txBody>
          <a:bodyPr/>
          <a:lstStyle/>
          <a:p>
            <a:pPr marL="0" indent="0">
              <a:buNone/>
            </a:pPr>
            <a:r>
              <a:rPr lang="es-ES" dirty="0"/>
              <a:t>En México existen más de 600 Sociedades Cooperativas de Ahorro y Préstamo (SOCAP) entre autorizadas y no autorizadas; de ellas escuchamos que unas aparecen o desaparecen, se fusionan o las absorben, están reguladas o no lo están, se expanden o quiebran, etc.; sin embargo, a pesar de que el sector de ahorro y crédito tiene 62 años en nuestro país, no ha sido sino hasta en los últimos 15 que ha crecido y se ha dado a conocer de manera importante.</a:t>
            </a:r>
          </a:p>
          <a:p>
            <a:pPr marL="0" indent="0">
              <a:buNone/>
            </a:pPr>
            <a:r>
              <a:rPr lang="es-ES" dirty="0"/>
              <a:t>A pesar de que las cajas de ahorro siguen figurando como una opción secundaria de ahorro y crédito entre los mexicanos, es un sector que por sus características está destinado a crecer en los próximos años.</a:t>
            </a:r>
            <a:endParaRPr lang="es-MX" dirty="0"/>
          </a:p>
        </p:txBody>
      </p:sp>
    </p:spTree>
    <p:extLst>
      <p:ext uri="{BB962C8B-B14F-4D97-AF65-F5344CB8AC3E}">
        <p14:creationId xmlns:p14="http://schemas.microsoft.com/office/powerpoint/2010/main" val="266775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F10A9F-83BD-4258-A367-8E966D025812}"/>
              </a:ext>
            </a:extLst>
          </p:cNvPr>
          <p:cNvSpPr>
            <a:spLocks noGrp="1"/>
          </p:cNvSpPr>
          <p:nvPr>
            <p:ph idx="1"/>
          </p:nvPr>
        </p:nvSpPr>
        <p:spPr/>
        <p:txBody>
          <a:bodyPr>
            <a:normAutofit/>
          </a:bodyPr>
          <a:lstStyle/>
          <a:p>
            <a:pPr marL="0" indent="0">
              <a:buNone/>
            </a:pPr>
            <a:r>
              <a:rPr lang="es-ES" b="1" dirty="0"/>
              <a:t>Características de las cooperativas</a:t>
            </a:r>
          </a:p>
          <a:p>
            <a:pPr marL="0" indent="0">
              <a:buNone/>
            </a:pPr>
            <a:r>
              <a:rPr lang="es-ES" dirty="0"/>
              <a:t>• Alternativa sencilla de acceso al ahorro y crédito con condiciones más viables y favorables.</a:t>
            </a:r>
          </a:p>
          <a:p>
            <a:pPr marL="0" indent="0">
              <a:buNone/>
            </a:pPr>
            <a:r>
              <a:rPr lang="es-ES" dirty="0"/>
              <a:t>• Tasas de interés que ofrecen son competitivas con respecto a las de otras instituciones financieras.</a:t>
            </a:r>
          </a:p>
          <a:p>
            <a:pPr marL="0" indent="0">
              <a:buNone/>
            </a:pPr>
            <a:r>
              <a:rPr lang="es-ES" dirty="0"/>
              <a:t>• Algunas brindan educación y formación a la gente (programas culturales de ahorro y crédito).</a:t>
            </a:r>
          </a:p>
          <a:p>
            <a:pPr marL="0" indent="0">
              <a:buNone/>
            </a:pPr>
            <a:r>
              <a:rPr lang="es-ES" dirty="0"/>
              <a:t>• Presencia en zonas rurales.</a:t>
            </a:r>
          </a:p>
          <a:p>
            <a:pPr marL="0" indent="0">
              <a:buNone/>
            </a:pPr>
            <a:r>
              <a:rPr lang="es-ES" dirty="0"/>
              <a:t>• Permiten depositar montos pequeños y otorgan préstamos más chicos que la banca tradicional.</a:t>
            </a:r>
            <a:endParaRPr lang="es-MX" dirty="0"/>
          </a:p>
        </p:txBody>
      </p:sp>
    </p:spTree>
    <p:extLst>
      <p:ext uri="{BB962C8B-B14F-4D97-AF65-F5344CB8AC3E}">
        <p14:creationId xmlns:p14="http://schemas.microsoft.com/office/powerpoint/2010/main" val="352838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Retos y oportunidades de ahorro popular en México</a:t>
            </a:r>
          </a:p>
        </p:txBody>
      </p:sp>
      <p:sp>
        <p:nvSpPr>
          <p:cNvPr id="8" name="Marcador de contenido 7"/>
          <p:cNvSpPr>
            <a:spLocks noGrp="1"/>
          </p:cNvSpPr>
          <p:nvPr>
            <p:ph idx="1"/>
          </p:nvPr>
        </p:nvSpPr>
        <p:spPr>
          <a:xfrm>
            <a:off x="581192" y="2180496"/>
            <a:ext cx="7588661" cy="3678303"/>
          </a:xfrm>
        </p:spPr>
        <p:txBody>
          <a:bodyPr/>
          <a:lstStyle/>
          <a:p>
            <a:pPr marL="0" indent="0">
              <a:buNone/>
            </a:pPr>
            <a:r>
              <a:rPr lang="es-ES" dirty="0"/>
              <a:t>El Sector Financiero Popular como parte del Sistema Financiero Mexicano, contribuye a la inclusión financiera, contribuye al fortalecimiento y desarrollo de la economía mexicana; beneficia con sus servicios a la población que no es atendida por la Banca Comercial; permite tener oportunidades a las personas para acceder a servicios financieros que mejoran la calidad de vida de sus familias y sus condiciones sociales logrando cumplir con los objetivos de mitigar la desigualdad financiera en México.. La Inclusión Financiera es un proceso de Inclusión Social</a:t>
            </a:r>
            <a:r>
              <a:rPr lang="es-MX" dirty="0"/>
              <a:t>.</a:t>
            </a:r>
          </a:p>
        </p:txBody>
      </p:sp>
      <p:pic>
        <p:nvPicPr>
          <p:cNvPr id="4" name="Picture 2" descr="Resultado de imagen para de ahorro y credito popular">
            <a:extLst>
              <a:ext uri="{FF2B5EF4-FFF2-40B4-BE49-F238E27FC236}">
                <a16:creationId xmlns:a16="http://schemas.microsoft.com/office/drawing/2014/main" id="{F9F48426-8C46-4D16-A332-2715D593F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853" y="2851006"/>
            <a:ext cx="33337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16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15E027-6EEB-41C5-A316-BA2800E9EB86}"/>
              </a:ext>
            </a:extLst>
          </p:cNvPr>
          <p:cNvSpPr>
            <a:spLocks noGrp="1"/>
          </p:cNvSpPr>
          <p:nvPr>
            <p:ph idx="1"/>
          </p:nvPr>
        </p:nvSpPr>
        <p:spPr>
          <a:xfrm>
            <a:off x="581192" y="2180496"/>
            <a:ext cx="10650226" cy="4100231"/>
          </a:xfrm>
        </p:spPr>
        <p:txBody>
          <a:bodyPr>
            <a:normAutofit fontScale="92500" lnSpcReduction="20000"/>
          </a:bodyPr>
          <a:lstStyle/>
          <a:p>
            <a:endParaRPr lang="es-ES" dirty="0"/>
          </a:p>
          <a:p>
            <a:pPr marL="0" indent="0">
              <a:buNone/>
            </a:pPr>
            <a:r>
              <a:rPr lang="es-MX" sz="2000" b="1" dirty="0"/>
              <a:t>Oportunidades</a:t>
            </a:r>
          </a:p>
          <a:p>
            <a:pPr marL="0" indent="0">
              <a:buNone/>
            </a:pPr>
            <a:r>
              <a:rPr lang="es-ES" dirty="0"/>
              <a:t>Dependiendo de cada una de las necesidades que tienen los mexicanos, existen diferentes oportunidades o servicios que ayudan. En México existen muchas instituciones financieras que otorgan a la población de bajos recursos la posibilidad de ahorrar, las cajas de ahorro o cooperativas no piden muchos requisitos para abrir cuentas y en la mayoría no cobran manejo de cuentas por lo que ahorrar es muy fácil.</a:t>
            </a:r>
          </a:p>
          <a:p>
            <a:pPr marL="0" indent="0">
              <a:buNone/>
            </a:pPr>
            <a:r>
              <a:rPr lang="es-ES" dirty="0"/>
              <a:t>Existen instituciones publicas y privadas que ofrecen capacitación o asesoramiento financiero, que va dirigida a microempresarios o personas en general para cambiar la cultura financiera y crear un crecimiento propio.</a:t>
            </a:r>
          </a:p>
          <a:p>
            <a:pPr marL="0" indent="0">
              <a:buNone/>
            </a:pPr>
            <a:r>
              <a:rPr lang="es-ES" dirty="0"/>
              <a:t>Entre ellas esta la Comisión Nacional Para la Protección y Defensa</a:t>
            </a:r>
          </a:p>
          <a:p>
            <a:pPr marL="0" indent="0">
              <a:buNone/>
            </a:pPr>
            <a:r>
              <a:rPr lang="es-ES" dirty="0"/>
              <a:t>de los Usuarios de Servicios Financieros (CONDUSEF) que es un Organismo Público Descentralizado, cuyo objeto es promover, asesorar, proteger y defender los derechos e intereses de las personas que utilizan o contratan un producto o servicio financiero ofrecido por las Instituciones Financieras debidamente autorizadas que operen dentro de la República Mexicana, así como crear y fomentar entre los usuarios una cultura adecuada respecto de las operaciones y servicios financieros.</a:t>
            </a:r>
          </a:p>
          <a:p>
            <a:pPr marL="0" indent="0">
              <a:buNone/>
            </a:pPr>
            <a:endParaRPr lang="es-MX" dirty="0"/>
          </a:p>
        </p:txBody>
      </p:sp>
    </p:spTree>
    <p:extLst>
      <p:ext uri="{BB962C8B-B14F-4D97-AF65-F5344CB8AC3E}">
        <p14:creationId xmlns:p14="http://schemas.microsoft.com/office/powerpoint/2010/main" val="1924972676"/>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Dividendo</Template>
  <TotalTime>411</TotalTime>
  <Words>1152</Words>
  <Application>Microsoft Office PowerPoint</Application>
  <PresentationFormat>Panorámica</PresentationFormat>
  <Paragraphs>42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Gill Sans MT</vt:lpstr>
      <vt:lpstr>Wingdings 2</vt:lpstr>
      <vt:lpstr>Dividendo</vt:lpstr>
      <vt:lpstr>Microfinanzas para el desarrollo de México</vt:lpstr>
      <vt:lpstr>Microfinanciamiento</vt:lpstr>
      <vt:lpstr>Presentación de PowerPoint</vt:lpstr>
      <vt:lpstr>Presentación de PowerPoint</vt:lpstr>
      <vt:lpstr>Entidades de ahorro y CRÉDITO POPULAR</vt:lpstr>
      <vt:lpstr>Presentación de PowerPoint</vt:lpstr>
      <vt:lpstr>Presentación de PowerPoint</vt:lpstr>
      <vt:lpstr>Retos y oportunidades de ahorro popular en México</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Lizbeth Salazar Ortiz</dc:creator>
  <cp:lastModifiedBy>Laura Lizbeth Salazar Ortiz</cp:lastModifiedBy>
  <cp:revision>22</cp:revision>
  <dcterms:created xsi:type="dcterms:W3CDTF">2018-02-13T22:45:16Z</dcterms:created>
  <dcterms:modified xsi:type="dcterms:W3CDTF">2018-05-04T22:29:57Z</dcterms:modified>
</cp:coreProperties>
</file>