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70" d="100"/>
          <a:sy n="70"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7909E44-82D1-4F0D-8C26-A11F2D0DC50D}" type="datetimeFigureOut">
              <a:rPr lang="es-MX" smtClean="0"/>
              <a:t>12/02/2018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9D6B01A-99DD-4167-ABBB-5D0A8AD726DA}"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7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909E44-82D1-4F0D-8C26-A11F2D0DC50D}" type="datetimeFigureOut">
              <a:rPr lang="es-MX" smtClean="0"/>
              <a:t>12/02/2018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9D6B01A-99DD-4167-ABBB-5D0A8AD726DA}" type="slidenum">
              <a:rPr lang="es-MX" smtClean="0"/>
              <a:t>‹Nº›</a:t>
            </a:fld>
            <a:endParaRPr lang="es-MX"/>
          </a:p>
        </p:txBody>
      </p:sp>
    </p:spTree>
    <p:extLst>
      <p:ext uri="{BB962C8B-B14F-4D97-AF65-F5344CB8AC3E}">
        <p14:creationId xmlns:p14="http://schemas.microsoft.com/office/powerpoint/2010/main" val="1702178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909E44-82D1-4F0D-8C26-A11F2D0DC50D}" type="datetimeFigureOut">
              <a:rPr lang="es-MX" smtClean="0"/>
              <a:t>12/02/2018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9D6B01A-99DD-4167-ABBB-5D0A8AD726DA}" type="slidenum">
              <a:rPr lang="es-MX" smtClean="0"/>
              <a:t>‹Nº›</a:t>
            </a:fld>
            <a:endParaRPr lang="es-MX"/>
          </a:p>
        </p:txBody>
      </p:sp>
    </p:spTree>
    <p:extLst>
      <p:ext uri="{BB962C8B-B14F-4D97-AF65-F5344CB8AC3E}">
        <p14:creationId xmlns:p14="http://schemas.microsoft.com/office/powerpoint/2010/main" val="200852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7909E44-82D1-4F0D-8C26-A11F2D0DC50D}" type="datetimeFigureOut">
              <a:rPr lang="es-MX" smtClean="0"/>
              <a:t>12/02/2018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9D6B01A-99DD-4167-ABBB-5D0A8AD726DA}" type="slidenum">
              <a:rPr lang="es-MX" smtClean="0"/>
              <a:t>‹Nº›</a:t>
            </a:fld>
            <a:endParaRPr lang="es-MX"/>
          </a:p>
        </p:txBody>
      </p:sp>
    </p:spTree>
    <p:extLst>
      <p:ext uri="{BB962C8B-B14F-4D97-AF65-F5344CB8AC3E}">
        <p14:creationId xmlns:p14="http://schemas.microsoft.com/office/powerpoint/2010/main" val="306610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909E44-82D1-4F0D-8C26-A11F2D0DC50D}" type="datetimeFigureOut">
              <a:rPr lang="es-MX" smtClean="0"/>
              <a:t>12/02/2018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9D6B01A-99DD-4167-ABBB-5D0A8AD726DA}"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72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09E44-82D1-4F0D-8C26-A11F2D0DC50D}" type="datetimeFigureOut">
              <a:rPr lang="es-MX" smtClean="0"/>
              <a:t>12/02/2018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9D6B01A-99DD-4167-ABBB-5D0A8AD726DA}" type="slidenum">
              <a:rPr lang="es-MX" smtClean="0"/>
              <a:t>‹Nº›</a:t>
            </a:fld>
            <a:endParaRPr lang="es-MX"/>
          </a:p>
        </p:txBody>
      </p:sp>
    </p:spTree>
    <p:extLst>
      <p:ext uri="{BB962C8B-B14F-4D97-AF65-F5344CB8AC3E}">
        <p14:creationId xmlns:p14="http://schemas.microsoft.com/office/powerpoint/2010/main" val="3938698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09E44-82D1-4F0D-8C26-A11F2D0DC50D}" type="datetimeFigureOut">
              <a:rPr lang="es-MX" smtClean="0"/>
              <a:t>12/02/2018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9D6B01A-99DD-4167-ABBB-5D0A8AD726DA}" type="slidenum">
              <a:rPr lang="es-MX" smtClean="0"/>
              <a:t>‹Nº›</a:t>
            </a:fld>
            <a:endParaRPr lang="es-MX"/>
          </a:p>
        </p:txBody>
      </p:sp>
    </p:spTree>
    <p:extLst>
      <p:ext uri="{BB962C8B-B14F-4D97-AF65-F5344CB8AC3E}">
        <p14:creationId xmlns:p14="http://schemas.microsoft.com/office/powerpoint/2010/main" val="1931026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7909E44-82D1-4F0D-8C26-A11F2D0DC50D}" type="datetimeFigureOut">
              <a:rPr lang="es-MX" smtClean="0"/>
              <a:t>12/02/2018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9D6B01A-99DD-4167-ABBB-5D0A8AD726DA}" type="slidenum">
              <a:rPr lang="es-MX" smtClean="0"/>
              <a:t>‹Nº›</a:t>
            </a:fld>
            <a:endParaRPr lang="es-MX"/>
          </a:p>
        </p:txBody>
      </p:sp>
    </p:spTree>
    <p:extLst>
      <p:ext uri="{BB962C8B-B14F-4D97-AF65-F5344CB8AC3E}">
        <p14:creationId xmlns:p14="http://schemas.microsoft.com/office/powerpoint/2010/main" val="197647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909E44-82D1-4F0D-8C26-A11F2D0DC50D}" type="datetimeFigureOut">
              <a:rPr lang="es-MX" smtClean="0"/>
              <a:t>12/02/2018</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F9D6B01A-99DD-4167-ABBB-5D0A8AD726DA}" type="slidenum">
              <a:rPr lang="es-MX" smtClean="0"/>
              <a:t>‹Nº›</a:t>
            </a:fld>
            <a:endParaRPr lang="es-MX"/>
          </a:p>
        </p:txBody>
      </p:sp>
    </p:spTree>
    <p:extLst>
      <p:ext uri="{BB962C8B-B14F-4D97-AF65-F5344CB8AC3E}">
        <p14:creationId xmlns:p14="http://schemas.microsoft.com/office/powerpoint/2010/main" val="3890250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909E44-82D1-4F0D-8C26-A11F2D0DC50D}" type="datetimeFigureOut">
              <a:rPr lang="es-MX" smtClean="0"/>
              <a:t>12/02/2018</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9D6B01A-99DD-4167-ABBB-5D0A8AD726DA}" type="slidenum">
              <a:rPr lang="es-MX" smtClean="0"/>
              <a:t>‹Nº›</a:t>
            </a:fld>
            <a:endParaRPr lang="es-MX"/>
          </a:p>
        </p:txBody>
      </p:sp>
    </p:spTree>
    <p:extLst>
      <p:ext uri="{BB962C8B-B14F-4D97-AF65-F5344CB8AC3E}">
        <p14:creationId xmlns:p14="http://schemas.microsoft.com/office/powerpoint/2010/main" val="234232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7909E44-82D1-4F0D-8C26-A11F2D0DC50D}" type="datetimeFigureOut">
              <a:rPr lang="es-MX" smtClean="0"/>
              <a:t>12/02/2018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9D6B01A-99DD-4167-ABBB-5D0A8AD726DA}" type="slidenum">
              <a:rPr lang="es-MX" smtClean="0"/>
              <a:t>‹Nº›</a:t>
            </a:fld>
            <a:endParaRPr lang="es-MX"/>
          </a:p>
        </p:txBody>
      </p:sp>
    </p:spTree>
    <p:extLst>
      <p:ext uri="{BB962C8B-B14F-4D97-AF65-F5344CB8AC3E}">
        <p14:creationId xmlns:p14="http://schemas.microsoft.com/office/powerpoint/2010/main" val="454571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909E44-82D1-4F0D-8C26-A11F2D0DC50D}" type="datetimeFigureOut">
              <a:rPr lang="es-MX" smtClean="0"/>
              <a:t>12/02/2018</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9D6B01A-99DD-4167-ABBB-5D0A8AD726DA}"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75977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b="1" dirty="0" smtClean="0"/>
              <a:t>Consumidores y empresas</a:t>
            </a:r>
            <a:endParaRPr lang="es-MX" dirty="0"/>
          </a:p>
        </p:txBody>
      </p:sp>
      <p:sp>
        <p:nvSpPr>
          <p:cNvPr id="3" name="Subtítulo 2"/>
          <p:cNvSpPr>
            <a:spLocks noGrp="1"/>
          </p:cNvSpPr>
          <p:nvPr>
            <p:ph type="subTitle" idx="1"/>
          </p:nvPr>
        </p:nvSpPr>
        <p:spPr/>
        <p:txBody>
          <a:bodyPr/>
          <a:lstStyle/>
          <a:p>
            <a:r>
              <a:rPr lang="es-MX" dirty="0" smtClean="0"/>
              <a:t>Microeconomía</a:t>
            </a:r>
          </a:p>
          <a:p>
            <a:r>
              <a:rPr lang="es-MX" dirty="0" smtClean="0"/>
              <a:t>Unidad3-clase3</a:t>
            </a:r>
            <a:endParaRPr lang="es-MX" dirty="0"/>
          </a:p>
        </p:txBody>
      </p:sp>
    </p:spTree>
    <p:extLst>
      <p:ext uri="{BB962C8B-B14F-4D97-AF65-F5344CB8AC3E}">
        <p14:creationId xmlns:p14="http://schemas.microsoft.com/office/powerpoint/2010/main" val="3160531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Mercado: Tipo de segmentación</a:t>
            </a:r>
            <a:endParaRPr lang="es-MX" dirty="0"/>
          </a:p>
        </p:txBody>
      </p:sp>
      <p:sp>
        <p:nvSpPr>
          <p:cNvPr id="3" name="Marcador de contenido 2"/>
          <p:cNvSpPr>
            <a:spLocks noGrp="1"/>
          </p:cNvSpPr>
          <p:nvPr>
            <p:ph idx="1"/>
          </p:nvPr>
        </p:nvSpPr>
        <p:spPr/>
        <p:txBody>
          <a:bodyPr/>
          <a:lstStyle/>
          <a:p>
            <a:r>
              <a:rPr lang="es-MX" dirty="0"/>
              <a:t>Se han propuesto diversos tipos de segmentación o clasificación de los potenciales clientes en función de diferentes tipos de variables. Una segmentación común consiste en usar los siguientes cinco tipos de variables.</a:t>
            </a:r>
          </a:p>
          <a:p>
            <a:pPr>
              <a:buFont typeface="Wingdings" panose="05000000000000000000" pitchFamily="2" charset="2"/>
              <a:buChar char="§"/>
            </a:pPr>
            <a:r>
              <a:rPr lang="es-MX" dirty="0"/>
              <a:t>Geográfica: Se divide por países, regiones, ciudades, o barrios.</a:t>
            </a:r>
          </a:p>
          <a:p>
            <a:pPr>
              <a:buFont typeface="Wingdings" panose="05000000000000000000" pitchFamily="2" charset="2"/>
              <a:buChar char="§"/>
            </a:pPr>
            <a:r>
              <a:rPr lang="es-MX" dirty="0"/>
              <a:t>Demográfica: Se dividen por edad, etapa del ciclo de vida y por su género.</a:t>
            </a:r>
          </a:p>
          <a:p>
            <a:pPr>
              <a:buFont typeface="Wingdings" panose="05000000000000000000" pitchFamily="2" charset="2"/>
              <a:buChar char="§"/>
            </a:pPr>
            <a:r>
              <a:rPr lang="es-MX" dirty="0" err="1"/>
              <a:t>Psicográfica</a:t>
            </a:r>
            <a:r>
              <a:rPr lang="es-MX" dirty="0"/>
              <a:t>: Se divide según la clase social, el estilo de la vida, la personalidad y los gustos.</a:t>
            </a:r>
          </a:p>
          <a:p>
            <a:pPr>
              <a:buFont typeface="Wingdings" panose="05000000000000000000" pitchFamily="2" charset="2"/>
              <a:buChar char="§"/>
            </a:pPr>
            <a:r>
              <a:rPr lang="es-MX" dirty="0"/>
              <a:t>Socioeconómicos: Se divide por el nivel de ingresos, el estilo de vida, etc.</a:t>
            </a:r>
          </a:p>
          <a:p>
            <a:pPr>
              <a:buFont typeface="Wingdings" panose="05000000000000000000" pitchFamily="2" charset="2"/>
              <a:buChar char="§"/>
            </a:pPr>
            <a:r>
              <a:rPr lang="es-MX" dirty="0"/>
              <a:t>Conductual: Se divide de acuerdo a las conductas, beneficios pretendidos, lealtad a la marca y actitud ante el producto.</a:t>
            </a:r>
          </a:p>
        </p:txBody>
      </p:sp>
    </p:spTree>
    <p:extLst>
      <p:ext uri="{BB962C8B-B14F-4D97-AF65-F5344CB8AC3E}">
        <p14:creationId xmlns:p14="http://schemas.microsoft.com/office/powerpoint/2010/main" val="162406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Mercado: Tipo de segmentación</a:t>
            </a:r>
          </a:p>
        </p:txBody>
      </p:sp>
      <p:sp>
        <p:nvSpPr>
          <p:cNvPr id="3" name="Marcador de contenido 2"/>
          <p:cNvSpPr>
            <a:spLocks noGrp="1"/>
          </p:cNvSpPr>
          <p:nvPr>
            <p:ph idx="1"/>
          </p:nvPr>
        </p:nvSpPr>
        <p:spPr/>
        <p:txBody>
          <a:bodyPr/>
          <a:lstStyle/>
          <a:p>
            <a:r>
              <a:rPr lang="es-MX" dirty="0"/>
              <a:t>En la segmentación de mercado existen varios tipos, que son los siguientes:</a:t>
            </a:r>
          </a:p>
          <a:p>
            <a:r>
              <a:rPr lang="es-MX" dirty="0"/>
              <a:t>Estrategia Diferenciada: aquí se debería desarrollar un marketing-mix distinto para cada uno de los segmentos objetivos detectados y ofrecer un producto adaptado a las necesidades de cada uno de estos segmentos.</a:t>
            </a:r>
          </a:p>
          <a:p>
            <a:r>
              <a:rPr lang="es-MX" dirty="0"/>
              <a:t>Estrategia Indiferenciada: este tipo de segmentación considera satisfacer necesidades distintas de cada uno de los segmentos con una única oferta comercial. Para conseguirlo, se basa en las características comunes de los segmentos.</a:t>
            </a:r>
          </a:p>
          <a:p>
            <a:r>
              <a:rPr lang="es-MX" dirty="0"/>
              <a:t>Estrategia Concentrada: esta es la estrategia del especialista, el cual concentra sus esfuerzos en dirigirse a uno o pocos segmentos en los que se posea una ventaja comparativa.</a:t>
            </a:r>
          </a:p>
          <a:p>
            <a:endParaRPr lang="es-MX" dirty="0"/>
          </a:p>
        </p:txBody>
      </p:sp>
    </p:spTree>
    <p:extLst>
      <p:ext uri="{BB962C8B-B14F-4D97-AF65-F5344CB8AC3E}">
        <p14:creationId xmlns:p14="http://schemas.microsoft.com/office/powerpoint/2010/main" val="371841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Producción-Factores de producción	</a:t>
            </a:r>
            <a:endParaRPr lang="es-MX" dirty="0"/>
          </a:p>
        </p:txBody>
      </p:sp>
      <p:sp>
        <p:nvSpPr>
          <p:cNvPr id="3" name="Marcador de contenido 2"/>
          <p:cNvSpPr>
            <a:spLocks noGrp="1"/>
          </p:cNvSpPr>
          <p:nvPr>
            <p:ph idx="1"/>
          </p:nvPr>
        </p:nvSpPr>
        <p:spPr>
          <a:xfrm>
            <a:off x="1097280" y="1845734"/>
            <a:ext cx="10058400" cy="4336702"/>
          </a:xfrm>
        </p:spPr>
        <p:txBody>
          <a:bodyPr>
            <a:normAutofit fontScale="85000" lnSpcReduction="20000"/>
          </a:bodyPr>
          <a:lstStyle/>
          <a:p>
            <a:r>
              <a:rPr lang="es-MX" dirty="0" smtClean="0"/>
              <a:t>Los </a:t>
            </a:r>
            <a:r>
              <a:rPr lang="es-MX" dirty="0"/>
              <a:t>factores de producción son los recursos que una empresa o una persona utiliza para crear y producir bienes y servicios.</a:t>
            </a:r>
          </a:p>
          <a:p>
            <a:r>
              <a:rPr lang="es-MX" dirty="0"/>
              <a:t>En la teoría económica se considera que existen tres factores principales de producción: el capital, el trabajo y la tierra.</a:t>
            </a:r>
          </a:p>
          <a:p>
            <a:r>
              <a:rPr lang="es-MX" b="1" dirty="0"/>
              <a:t>El capital</a:t>
            </a:r>
            <a:r>
              <a:rPr lang="es-MX" dirty="0"/>
              <a:t>: Se refiere a todos aquellos bienes o artículos elaborados en los cuales se ha hecho una inversión y que contribuyen en la producción, por ejemplo máquinas, equipos, fábricas, bodegas, herramientas, transporte, etc. Todos estos se utilizan para producir otros bienes o servicios. En algunas circunstancias, se denomina capital al dinero, sin embargo, dado que el dinero por sí solo no contribuye a la elaboración de otros bienes, no se considera como un factor de producción.</a:t>
            </a:r>
          </a:p>
          <a:p>
            <a:r>
              <a:rPr lang="es-MX" b="1" dirty="0"/>
              <a:t>El trabajo</a:t>
            </a:r>
            <a:r>
              <a:rPr lang="es-MX" dirty="0"/>
              <a:t>: Se refiere a todas las capacidades humanas, físicas y mentales que poseen los trabajadores y que son necesarias para la producción de bienes y servicios.</a:t>
            </a:r>
          </a:p>
          <a:p>
            <a:r>
              <a:rPr lang="es-MX" b="1" dirty="0"/>
              <a:t>La tierra</a:t>
            </a:r>
            <a:r>
              <a:rPr lang="es-MX" dirty="0"/>
              <a:t>: Este factor de producción no se refiere únicamente a la tierra en sí (el área utilizada para desarrollar actividades que generen una producción, cría de ganado, siembra de cultivos, construcción de edificios de oficinas, etc.). En el factor tierra también se incluyen todos los recursos naturales de utilidad en la producción de bienes y servicios, por ejemplo los bosques, los yacimientos minerales, las fuentes y depósitos de agua, la fauna, etc. El valor de la tierra depende de muchos factores, por ejemplo de la cercanía a centros urbanos, del acceso a medios de comunicación, de la disponibilidad de otros recursos naturales (como los que se mencionaron anteriormente), del área, etc.</a:t>
            </a:r>
          </a:p>
          <a:p>
            <a:endParaRPr lang="es-MX" dirty="0"/>
          </a:p>
        </p:txBody>
      </p:sp>
    </p:spTree>
    <p:extLst>
      <p:ext uri="{BB962C8B-B14F-4D97-AF65-F5344CB8AC3E}">
        <p14:creationId xmlns:p14="http://schemas.microsoft.com/office/powerpoint/2010/main" val="191849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Producción -Función</a:t>
            </a:r>
            <a:endParaRPr lang="es-MX" dirty="0"/>
          </a:p>
        </p:txBody>
      </p:sp>
      <p:sp>
        <p:nvSpPr>
          <p:cNvPr id="7" name="Rectangle 5"/>
          <p:cNvSpPr>
            <a:spLocks noChangeArrowheads="1"/>
          </p:cNvSpPr>
          <p:nvPr/>
        </p:nvSpPr>
        <p:spPr bwMode="auto">
          <a:xfrm>
            <a:off x="984738" y="2145733"/>
            <a:ext cx="9973994"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En ese caso la función de producción </a:t>
            </a:r>
            <a:r>
              <a:rPr lang="es-MX" altLang="es-MX" dirty="0" smtClean="0">
                <a:solidFill>
                  <a:srgbClr val="222222"/>
                </a:solidFill>
                <a:latin typeface="Arial" panose="020B0604020202020204" pitchFamily="34" charset="0"/>
                <a:cs typeface="Arial" panose="020B0604020202020204" pitchFamily="34" charset="0"/>
              </a:rPr>
              <a:t>F()</a:t>
            </a:r>
            <a:r>
              <a:rPr lang="es-MX" altLang="es-MX" sz="2400" dirty="0" smtClean="0">
                <a:solidFill>
                  <a:srgbClr val="222222"/>
                </a:solidFill>
                <a:latin typeface="Arial" panose="020B0604020202020204" pitchFamily="34" charset="0"/>
                <a:cs typeface="Arial" panose="020B0604020202020204" pitchFamily="34" charset="0"/>
              </a:rPr>
              <a:t> </a:t>
            </a:r>
            <a:r>
              <a:rPr kumimoji="0" lang="es-MX" altLang="es-MX"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es una función monótona creciente en las variables capital (</a:t>
            </a:r>
            <a:r>
              <a:rPr kumimoji="0" lang="es-MX" altLang="es-MX" b="0" i="1"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K</a:t>
            </a:r>
            <a:r>
              <a:rPr kumimoji="0" lang="es-MX" altLang="es-MX"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trabajo (</a:t>
            </a:r>
            <a:r>
              <a:rPr kumimoji="0" lang="es-MX" altLang="es-MX" b="0" i="1"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L</a:t>
            </a:r>
            <a:r>
              <a:rPr kumimoji="0" lang="es-MX" altLang="es-MX"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y otros factores de producción (</a:t>
            </a:r>
            <a:r>
              <a:rPr kumimoji="0" lang="es-MX" altLang="es-MX" b="0" i="1" u="none" strike="noStrike" cap="none" normalizeH="0" baseline="0" dirty="0" err="1" smtClean="0">
                <a:ln>
                  <a:noFill/>
                </a:ln>
                <a:solidFill>
                  <a:srgbClr val="222222"/>
                </a:solidFill>
                <a:effectLst/>
                <a:latin typeface="Arial" panose="020B0604020202020204" pitchFamily="34" charset="0"/>
                <a:cs typeface="Arial" panose="020B0604020202020204" pitchFamily="34" charset="0"/>
              </a:rPr>
              <a:t>R</a:t>
            </a:r>
            <a:r>
              <a:rPr kumimoji="0" lang="es-MX" altLang="es-MX" b="0" i="1" u="none" strike="noStrike" cap="none" normalizeH="0" baseline="-30000" dirty="0" err="1" smtClean="0">
                <a:ln>
                  <a:noFill/>
                </a:ln>
                <a:solidFill>
                  <a:srgbClr val="222222"/>
                </a:solidFill>
                <a:effectLst/>
                <a:latin typeface="Arial" panose="020B0604020202020204" pitchFamily="34" charset="0"/>
                <a:cs typeface="Arial" panose="020B0604020202020204" pitchFamily="34" charset="0"/>
              </a:rPr>
              <a:t>i</a:t>
            </a:r>
            <a:r>
              <a:rPr kumimoji="0" lang="es-MX" altLang="es-MX"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siendo la producción </a:t>
            </a:r>
            <a:r>
              <a:rPr kumimoji="0" lang="es-MX" altLang="es-MX" b="0" i="1"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Y</a:t>
            </a:r>
            <a:r>
              <a:rPr kumimoji="0" lang="es-MX" altLang="es-MX"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se tiene:</a:t>
            </a:r>
          </a:p>
          <a:p>
            <a:pPr marL="0" marR="0" lvl="0" indent="0" algn="ctr" defTabSz="914400" rtl="0" eaLnBrk="0" fontAlgn="base" latinLnBrk="0" hangingPunct="0">
              <a:lnSpc>
                <a:spcPct val="100000"/>
              </a:lnSpc>
              <a:spcBef>
                <a:spcPct val="0"/>
              </a:spcBef>
              <a:spcAft>
                <a:spcPct val="0"/>
              </a:spcAft>
              <a:buClrTx/>
              <a:buSzTx/>
              <a:buFontTx/>
              <a:buNone/>
              <a:tabLst/>
            </a:pPr>
            <a:endParaRPr lang="es-MX" altLang="es-MX" dirty="0">
              <a:solidFill>
                <a:srgbClr val="222222"/>
              </a:solidFill>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MX" altLang="es-MX"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s-MX" altLang="es-MX" dirty="0" smtClean="0">
                <a:solidFill>
                  <a:srgbClr val="222222"/>
                </a:solidFill>
                <a:latin typeface="Arial" panose="020B0604020202020204" pitchFamily="34" charset="0"/>
                <a:cs typeface="Arial" panose="020B0604020202020204" pitchFamily="34" charset="0"/>
              </a:rPr>
              <a:t>Y=F(</a:t>
            </a:r>
            <a:r>
              <a:rPr lang="es-MX" altLang="es-MX" dirty="0" err="1" smtClean="0">
                <a:solidFill>
                  <a:srgbClr val="222222"/>
                </a:solidFill>
                <a:latin typeface="Arial" panose="020B0604020202020204" pitchFamily="34" charset="0"/>
                <a:cs typeface="Arial" panose="020B0604020202020204" pitchFamily="34" charset="0"/>
              </a:rPr>
              <a:t>K,L,Ri</a:t>
            </a:r>
            <a:r>
              <a:rPr lang="es-MX" altLang="es-MX" dirty="0" smtClean="0">
                <a:solidFill>
                  <a:srgbClr val="222222"/>
                </a:solidFill>
                <a:latin typeface="Arial" panose="020B0604020202020204" pitchFamily="34" charset="0"/>
                <a:cs typeface="Arial" panose="020B0604020202020204" pitchFamily="34" charset="0"/>
              </a:rPr>
              <a:t>)</a:t>
            </a:r>
            <a:r>
              <a:rPr kumimoji="0" lang="es-MX" altLang="es-MX"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endParaRPr kumimoji="0" lang="es-MX" altLang="es-MX" sz="40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p:txBody>
      </p:sp>
      <p:sp>
        <p:nvSpPr>
          <p:cNvPr id="8" name="AutoShape 6" descr="{\displaystyle \scriptstyle F(\cdot ,\cdot )}"/>
          <p:cNvSpPr>
            <a:spLocks noChangeAspect="1" noChangeArrowheads="1"/>
          </p:cNvSpPr>
          <p:nvPr/>
        </p:nvSpPr>
        <p:spPr bwMode="auto">
          <a:xfrm>
            <a:off x="-8042275" y="-2206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9" name="AutoShape 7" descr="{\displaystyle Y=F(K,L,R_{i})\,}"/>
          <p:cNvSpPr>
            <a:spLocks noChangeAspect="1" noChangeArrowheads="1"/>
          </p:cNvSpPr>
          <p:nvPr/>
        </p:nvSpPr>
        <p:spPr bwMode="auto">
          <a:xfrm>
            <a:off x="-34925" y="682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Tree>
    <p:extLst>
      <p:ext uri="{BB962C8B-B14F-4D97-AF65-F5344CB8AC3E}">
        <p14:creationId xmlns:p14="http://schemas.microsoft.com/office/powerpoint/2010/main" val="7863504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Equilibrio del mercado</a:t>
            </a:r>
            <a:endParaRPr lang="es-MX" dirty="0"/>
          </a:p>
        </p:txBody>
      </p:sp>
      <p:sp>
        <p:nvSpPr>
          <p:cNvPr id="3" name="Marcador de contenido 2"/>
          <p:cNvSpPr>
            <a:spLocks noGrp="1"/>
          </p:cNvSpPr>
          <p:nvPr>
            <p:ph idx="1"/>
          </p:nvPr>
        </p:nvSpPr>
        <p:spPr/>
        <p:txBody>
          <a:bodyPr/>
          <a:lstStyle/>
          <a:p>
            <a:pPr marL="0" indent="0">
              <a:buNone/>
            </a:pPr>
            <a:endParaRPr lang="es-MX" dirty="0" smtClean="0"/>
          </a:p>
          <a:p>
            <a:pPr>
              <a:buFont typeface="Wingdings" panose="05000000000000000000" pitchFamily="2" charset="2"/>
              <a:buChar char="ü"/>
            </a:pPr>
            <a:r>
              <a:rPr lang="es-MX" dirty="0" smtClean="0"/>
              <a:t>Situación </a:t>
            </a:r>
            <a:r>
              <a:rPr lang="es-MX" dirty="0"/>
              <a:t>en la que el precio ha alcanzado un nivel en el que la cantidad ofrecida y la cantidad demanda se igualan</a:t>
            </a:r>
            <a:r>
              <a:rPr lang="es-MX" dirty="0" smtClean="0"/>
              <a:t>.</a:t>
            </a:r>
          </a:p>
          <a:p>
            <a:pPr>
              <a:buFont typeface="Wingdings" panose="05000000000000000000" pitchFamily="2" charset="2"/>
              <a:buChar char="ü"/>
            </a:pPr>
            <a:r>
              <a:rPr lang="es-MX" dirty="0" smtClean="0"/>
              <a:t>Situación </a:t>
            </a:r>
            <a:r>
              <a:rPr lang="es-MX" dirty="0"/>
              <a:t>en la que el mercado “se vacía”. </a:t>
            </a:r>
            <a:endParaRPr lang="es-MX" dirty="0" smtClean="0"/>
          </a:p>
          <a:p>
            <a:pPr>
              <a:buFont typeface="Wingdings" panose="05000000000000000000" pitchFamily="2" charset="2"/>
              <a:buChar char="ü"/>
            </a:pPr>
            <a:r>
              <a:rPr lang="es-MX" dirty="0" smtClean="0"/>
              <a:t>Situación </a:t>
            </a:r>
            <a:r>
              <a:rPr lang="es-MX" dirty="0"/>
              <a:t>en la que no existen excesos de demanda ni de oferta. </a:t>
            </a:r>
            <a:endParaRPr lang="es-MX" dirty="0" smtClean="0"/>
          </a:p>
          <a:p>
            <a:pPr>
              <a:buFont typeface="Wingdings" panose="05000000000000000000" pitchFamily="2" charset="2"/>
              <a:buChar char="ü"/>
            </a:pPr>
            <a:r>
              <a:rPr lang="es-MX" dirty="0" smtClean="0"/>
              <a:t> </a:t>
            </a:r>
            <a:r>
              <a:rPr lang="es-MX" dirty="0"/>
              <a:t>Situación en la que se compatibilizan los planes de los participantes del mercado: demandantes y oferentes. </a:t>
            </a:r>
          </a:p>
        </p:txBody>
      </p:sp>
    </p:spTree>
    <p:extLst>
      <p:ext uri="{BB962C8B-B14F-4D97-AF65-F5344CB8AC3E}">
        <p14:creationId xmlns:p14="http://schemas.microsoft.com/office/powerpoint/2010/main" val="163210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Equilibrio del mercado</a:t>
            </a:r>
            <a:endParaRPr lang="es-MX" dirty="0"/>
          </a:p>
        </p:txBody>
      </p:sp>
      <p:sp>
        <p:nvSpPr>
          <p:cNvPr id="3" name="Marcador de contenido 2"/>
          <p:cNvSpPr>
            <a:spLocks noGrp="1"/>
          </p:cNvSpPr>
          <p:nvPr>
            <p:ph idx="1"/>
          </p:nvPr>
        </p:nvSpPr>
        <p:spPr/>
        <p:txBody>
          <a:bodyPr>
            <a:normAutofit/>
          </a:bodyPr>
          <a:lstStyle/>
          <a:p>
            <a:r>
              <a:rPr lang="es-MX" dirty="0"/>
              <a:t>Precio de </a:t>
            </a:r>
            <a:r>
              <a:rPr lang="es-MX" dirty="0" err="1" smtClean="0"/>
              <a:t>equilibrio,Px</a:t>
            </a:r>
            <a:r>
              <a:rPr lang="es-MX" dirty="0" smtClean="0"/>
              <a:t>*</a:t>
            </a:r>
            <a:endParaRPr lang="es-MX" dirty="0"/>
          </a:p>
          <a:p>
            <a:pPr>
              <a:buFont typeface="Arial" panose="020B0604020202020204" pitchFamily="34" charset="0"/>
              <a:buChar char="•"/>
            </a:pPr>
            <a:r>
              <a:rPr lang="es-MX" dirty="0" smtClean="0"/>
              <a:t> </a:t>
            </a:r>
            <a:r>
              <a:rPr lang="es-MX" dirty="0"/>
              <a:t>El precio que hace coincidir (que equilibra) </a:t>
            </a:r>
            <a:r>
              <a:rPr lang="es-MX" dirty="0" smtClean="0"/>
              <a:t>cantidad ofrecida </a:t>
            </a:r>
            <a:r>
              <a:rPr lang="es-MX" dirty="0"/>
              <a:t>y cantidad demandada.</a:t>
            </a:r>
          </a:p>
          <a:p>
            <a:pPr>
              <a:buFont typeface="Arial" panose="020B0604020202020204" pitchFamily="34" charset="0"/>
              <a:buChar char="•"/>
            </a:pPr>
            <a:r>
              <a:rPr lang="es-MX" dirty="0"/>
              <a:t> </a:t>
            </a:r>
            <a:r>
              <a:rPr lang="es-MX" dirty="0" smtClean="0"/>
              <a:t>Gráficamente</a:t>
            </a:r>
            <a:r>
              <a:rPr lang="es-MX" dirty="0"/>
              <a:t>, es el precio para el que las </a:t>
            </a:r>
            <a:r>
              <a:rPr lang="es-MX" dirty="0" smtClean="0"/>
              <a:t>curvas de </a:t>
            </a:r>
            <a:r>
              <a:rPr lang="es-MX" dirty="0"/>
              <a:t>oferta y de demanda se cortan.</a:t>
            </a:r>
          </a:p>
          <a:p>
            <a:r>
              <a:rPr lang="es-MX" dirty="0"/>
              <a:t>Cantidad de equilibrio</a:t>
            </a:r>
            <a:r>
              <a:rPr lang="es-MX" dirty="0" smtClean="0"/>
              <a:t>, </a:t>
            </a:r>
            <a:r>
              <a:rPr lang="es-MX" dirty="0" err="1" smtClean="0"/>
              <a:t>Qx</a:t>
            </a:r>
            <a:r>
              <a:rPr lang="es-MX" dirty="0" smtClean="0"/>
              <a:t>*</a:t>
            </a:r>
          </a:p>
          <a:p>
            <a:pPr>
              <a:buFont typeface="Arial" panose="020B0604020202020204" pitchFamily="34" charset="0"/>
              <a:buChar char="•"/>
            </a:pPr>
            <a:r>
              <a:rPr lang="es-MX" dirty="0" smtClean="0"/>
              <a:t> </a:t>
            </a:r>
            <a:r>
              <a:rPr lang="es-MX" dirty="0"/>
              <a:t>Cantidad ofrecida y demandada al precio </a:t>
            </a:r>
            <a:r>
              <a:rPr lang="es-MX" dirty="0" smtClean="0"/>
              <a:t>de equilibrio</a:t>
            </a:r>
            <a:r>
              <a:rPr lang="es-MX" dirty="0"/>
              <a:t>.</a:t>
            </a:r>
          </a:p>
          <a:p>
            <a:pPr>
              <a:buFont typeface="Arial" panose="020B0604020202020204" pitchFamily="34" charset="0"/>
              <a:buChar char="•"/>
            </a:pPr>
            <a:r>
              <a:rPr lang="es-MX" dirty="0" smtClean="0"/>
              <a:t>Gráficamente</a:t>
            </a:r>
            <a:r>
              <a:rPr lang="es-MX" dirty="0"/>
              <a:t>, es la cantidad para la que las </a:t>
            </a:r>
            <a:r>
              <a:rPr lang="es-MX" dirty="0" smtClean="0"/>
              <a:t>curvas de </a:t>
            </a:r>
            <a:r>
              <a:rPr lang="es-MX" dirty="0"/>
              <a:t>oferta y de demanda se cortan.</a:t>
            </a:r>
          </a:p>
          <a:p>
            <a:endParaRPr lang="es-MX" dirty="0"/>
          </a:p>
        </p:txBody>
      </p:sp>
    </p:spTree>
    <p:extLst>
      <p:ext uri="{BB962C8B-B14F-4D97-AF65-F5344CB8AC3E}">
        <p14:creationId xmlns:p14="http://schemas.microsoft.com/office/powerpoint/2010/main" val="92079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Equilibrio de mercado</a:t>
            </a:r>
            <a:endParaRPr lang="es-MX" dirty="0"/>
          </a:p>
        </p:txBody>
      </p:sp>
      <p:pic>
        <p:nvPicPr>
          <p:cNvPr id="5122" name="Picture 2" descr="Resultado de imagen para equilibrio de mercad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87775" y="2005013"/>
            <a:ext cx="4676775"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245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dirty="0" smtClean="0"/>
              <a:t>Desequilibrio de mercado: exceso de oferta</a:t>
            </a:r>
            <a:endParaRPr lang="es-MX" sz="4400" dirty="0"/>
          </a:p>
        </p:txBody>
      </p:sp>
      <p:pic>
        <p:nvPicPr>
          <p:cNvPr id="4" name="Marcador de contenido 3"/>
          <p:cNvPicPr>
            <a:picLocks noGrp="1" noChangeAspect="1"/>
          </p:cNvPicPr>
          <p:nvPr>
            <p:ph idx="1"/>
          </p:nvPr>
        </p:nvPicPr>
        <p:blipFill rotWithShape="1">
          <a:blip r:embed="rId2"/>
          <a:srcRect l="22225" t="22296" r="19077" b="6714"/>
          <a:stretch/>
        </p:blipFill>
        <p:spPr>
          <a:xfrm>
            <a:off x="2715904" y="1997215"/>
            <a:ext cx="6155142" cy="4185222"/>
          </a:xfrm>
          <a:prstGeom prst="rect">
            <a:avLst/>
          </a:prstGeom>
        </p:spPr>
      </p:pic>
    </p:spTree>
    <p:extLst>
      <p:ext uri="{BB962C8B-B14F-4D97-AF65-F5344CB8AC3E}">
        <p14:creationId xmlns:p14="http://schemas.microsoft.com/office/powerpoint/2010/main" val="292432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dirty="0"/>
              <a:t>Desequilibrio de mercado: exceso de oferta</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algn="ctr"/>
                <a:r>
                  <a:rPr lang="es-MX" sz="2800" dirty="0"/>
                  <a:t>Cuando precio &gt; precio de equilibrio,</a:t>
                </a:r>
              </a:p>
              <a:p>
                <a:pPr algn="ctr"/>
                <a:r>
                  <a:rPr lang="es-MX" sz="2800" dirty="0"/>
                  <a:t>entonces</a:t>
                </a:r>
              </a:p>
              <a:p>
                <a:pPr algn="ctr"/>
                <a:r>
                  <a:rPr lang="es-MX" sz="2800" dirty="0"/>
                  <a:t>cantidad ofrecida &gt; cantidad demandada.</a:t>
                </a:r>
              </a:p>
              <a:p>
                <a:pPr lvl="1"/>
                <a:endParaRPr lang="es-MX" i="1" dirty="0" smtClean="0">
                  <a:latin typeface="Cambria Math" panose="02040503050406030204" pitchFamily="18" charset="0"/>
                </a:endParaRPr>
              </a:p>
              <a:p>
                <a:pPr marL="201168" lvl="1" indent="0">
                  <a:buNone/>
                </a:pPr>
                <a14:m>
                  <m:oMathPara xmlns:m="http://schemas.openxmlformats.org/officeDocument/2006/math">
                    <m:oMathParaPr>
                      <m:jc m:val="center"/>
                    </m:oMathParaPr>
                    <m:oMath xmlns:m="http://schemas.openxmlformats.org/officeDocument/2006/math">
                      <m:r>
                        <a:rPr lang="es-MX" sz="3500" i="1" smtClean="0">
                          <a:latin typeface="Cambria Math" panose="02040503050406030204" pitchFamily="18" charset="0"/>
                        </a:rPr>
                        <m:t>⇒</m:t>
                      </m:r>
                    </m:oMath>
                  </m:oMathPara>
                </a14:m>
                <a:endParaRPr lang="es-MX" sz="3500" dirty="0"/>
              </a:p>
              <a:p>
                <a:r>
                  <a:rPr lang="es-MX" sz="2800" dirty="0"/>
                  <a:t>El precio bajará, aumentado </a:t>
                </a:r>
                <a:r>
                  <a:rPr lang="es-MX" sz="2800" dirty="0" smtClean="0"/>
                  <a:t>la cantidad </a:t>
                </a:r>
                <a:r>
                  <a:rPr lang="es-MX" sz="2800" dirty="0"/>
                  <a:t>demandada </a:t>
                </a:r>
                <a:r>
                  <a:rPr lang="es-MX" sz="2800" dirty="0" smtClean="0"/>
                  <a:t>y reduciéndose </a:t>
                </a:r>
                <a:r>
                  <a:rPr lang="es-MX" sz="2800" dirty="0"/>
                  <a:t>la ofrecida: el </a:t>
                </a:r>
                <a:r>
                  <a:rPr lang="es-MX" sz="2800" dirty="0" smtClean="0"/>
                  <a:t>precio se </a:t>
                </a:r>
                <a:r>
                  <a:rPr lang="es-MX" sz="2800" dirty="0"/>
                  <a:t>moverá hacia el equilibrio.</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212" t="-2576" r="-1091"/>
                </a:stretch>
              </a:blipFill>
            </p:spPr>
            <p:txBody>
              <a:bodyPr/>
              <a:lstStyle/>
              <a:p>
                <a:r>
                  <a:rPr lang="es-MX">
                    <a:noFill/>
                  </a:rPr>
                  <a:t> </a:t>
                </a:r>
              </a:p>
            </p:txBody>
          </p:sp>
        </mc:Fallback>
      </mc:AlternateContent>
    </p:spTree>
    <p:extLst>
      <p:ext uri="{BB962C8B-B14F-4D97-AF65-F5344CB8AC3E}">
        <p14:creationId xmlns:p14="http://schemas.microsoft.com/office/powerpoint/2010/main" val="2629034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4000" dirty="0"/>
              <a:t>Desequilibrio de mercado: exceso de demanda (escasez)</a:t>
            </a:r>
          </a:p>
        </p:txBody>
      </p:sp>
      <p:pic>
        <p:nvPicPr>
          <p:cNvPr id="4" name="Marcador de contenido 3"/>
          <p:cNvPicPr>
            <a:picLocks noGrp="1" noChangeAspect="1"/>
          </p:cNvPicPr>
          <p:nvPr>
            <p:ph idx="1"/>
          </p:nvPr>
        </p:nvPicPr>
        <p:blipFill rotWithShape="1">
          <a:blip r:embed="rId2"/>
          <a:srcRect l="24844" t="18904" r="20222" b="16974"/>
          <a:stretch/>
        </p:blipFill>
        <p:spPr>
          <a:xfrm>
            <a:off x="2606722" y="1782739"/>
            <a:ext cx="6905768" cy="4531909"/>
          </a:xfrm>
          <a:prstGeom prst="rect">
            <a:avLst/>
          </a:prstGeom>
        </p:spPr>
      </p:pic>
    </p:spTree>
    <p:extLst>
      <p:ext uri="{BB962C8B-B14F-4D97-AF65-F5344CB8AC3E}">
        <p14:creationId xmlns:p14="http://schemas.microsoft.com/office/powerpoint/2010/main" val="1137041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Desequilibrio de mercado: exceso de demanda (escasez)</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lnSpcReduction="10000"/>
              </a:bodyPr>
              <a:lstStyle/>
              <a:p>
                <a:pPr algn="ctr"/>
                <a:r>
                  <a:rPr lang="es-MX" sz="3000" dirty="0"/>
                  <a:t>Cuando precio &lt; precio de equilibrio,</a:t>
                </a:r>
              </a:p>
              <a:p>
                <a:pPr algn="ctr"/>
                <a:r>
                  <a:rPr lang="es-MX" sz="3000" dirty="0"/>
                  <a:t>entonces</a:t>
                </a:r>
              </a:p>
              <a:p>
                <a:pPr algn="ctr"/>
                <a:r>
                  <a:rPr lang="es-MX" sz="3000" dirty="0"/>
                  <a:t>cantidad ofrecida &lt; cantidad demandada.</a:t>
                </a:r>
              </a:p>
              <a:p>
                <a:pPr algn="ctr"/>
                <a:endParaRPr lang="es-MX" dirty="0"/>
              </a:p>
              <a:p>
                <a:pPr marL="91440" lvl="1" indent="-91440" algn="ctr">
                  <a:spcBef>
                    <a:spcPts val="1200"/>
                  </a:spcBef>
                  <a:spcAft>
                    <a:spcPts val="200"/>
                  </a:spcAft>
                  <a:buSzPct val="100000"/>
                  <a:buFont typeface="Calibri" panose="020F0502020204030204" pitchFamily="34" charset="0"/>
                  <a:buChar char=" "/>
                </a:pPr>
                <a14:m>
                  <m:oMath xmlns:m="http://schemas.openxmlformats.org/officeDocument/2006/math">
                    <m:r>
                      <a:rPr lang="es-MX" sz="3500" i="1">
                        <a:latin typeface="Cambria Math" panose="02040503050406030204" pitchFamily="18" charset="0"/>
                      </a:rPr>
                      <m:t>⇒</m:t>
                    </m:r>
                  </m:oMath>
                </a14:m>
                <a:endParaRPr lang="es-MX" sz="3500" dirty="0"/>
              </a:p>
              <a:p>
                <a:pPr algn="ctr"/>
                <a:endParaRPr lang="es-MX" dirty="0"/>
              </a:p>
              <a:p>
                <a:pPr algn="ctr"/>
                <a:r>
                  <a:rPr lang="es-MX" sz="3000" dirty="0"/>
                  <a:t>El precio subirá, disminuyendo </a:t>
                </a:r>
                <a:r>
                  <a:rPr lang="es-MX" sz="3000" dirty="0" smtClean="0"/>
                  <a:t>la cantidad </a:t>
                </a:r>
                <a:r>
                  <a:rPr lang="es-MX" sz="3000" dirty="0"/>
                  <a:t>demandada </a:t>
                </a:r>
                <a:r>
                  <a:rPr lang="es-MX" sz="3000" dirty="0" smtClean="0"/>
                  <a:t>y aumentando </a:t>
                </a:r>
                <a:r>
                  <a:rPr lang="es-MX" sz="3000" dirty="0"/>
                  <a:t>la ofrecida: el </a:t>
                </a:r>
                <a:r>
                  <a:rPr lang="es-MX" sz="3000" dirty="0" smtClean="0"/>
                  <a:t>precio se </a:t>
                </a:r>
                <a:r>
                  <a:rPr lang="es-MX" sz="3000" dirty="0"/>
                  <a:t>moverá hacia el equilibrio.</a:t>
                </a:r>
              </a:p>
              <a:p>
                <a:pPr algn="ctr"/>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545" t="-3939" r="-1455" b="-1970"/>
                </a:stretch>
              </a:blipFill>
            </p:spPr>
            <p:txBody>
              <a:bodyPr/>
              <a:lstStyle/>
              <a:p>
                <a:r>
                  <a:rPr lang="es-MX">
                    <a:noFill/>
                  </a:rPr>
                  <a:t> </a:t>
                </a:r>
              </a:p>
            </p:txBody>
          </p:sp>
        </mc:Fallback>
      </mc:AlternateContent>
    </p:spTree>
    <p:extLst>
      <p:ext uri="{BB962C8B-B14F-4D97-AF65-F5344CB8AC3E}">
        <p14:creationId xmlns:p14="http://schemas.microsoft.com/office/powerpoint/2010/main" val="642955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Mercado: segmentación</a:t>
            </a:r>
            <a:endParaRPr lang="es-MX" dirty="0"/>
          </a:p>
        </p:txBody>
      </p:sp>
      <p:sp>
        <p:nvSpPr>
          <p:cNvPr id="3" name="Marcador de contenido 2"/>
          <p:cNvSpPr>
            <a:spLocks noGrp="1"/>
          </p:cNvSpPr>
          <p:nvPr>
            <p:ph idx="1"/>
          </p:nvPr>
        </p:nvSpPr>
        <p:spPr/>
        <p:txBody>
          <a:bodyPr/>
          <a:lstStyle/>
          <a:p>
            <a:r>
              <a:rPr lang="es-MX" dirty="0" smtClean="0"/>
              <a:t>La </a:t>
            </a:r>
            <a:r>
              <a:rPr lang="es-MX" dirty="0"/>
              <a:t>segmentación de mercado es un proceso que consiste en dividir el mercado total de un bien o servicio en varios grupos más pequeños e internamente homogéneos. Así que se podría decir que la segmentación es conocer realmente a los consumidores y supondrá uno de los elementos decisivos en el éxito de una estrategia de marketing de una empresa, ya que la segmentación es también un esfuerzo por mejorar la precisión del marketing de una empresa.</a:t>
            </a:r>
            <a:endParaRPr lang="es-MX" dirty="0"/>
          </a:p>
        </p:txBody>
      </p:sp>
    </p:spTree>
    <p:extLst>
      <p:ext uri="{BB962C8B-B14F-4D97-AF65-F5344CB8AC3E}">
        <p14:creationId xmlns:p14="http://schemas.microsoft.com/office/powerpoint/2010/main" val="788217584"/>
      </p:ext>
    </p:extLst>
  </p:cSld>
  <p:clrMapOvr>
    <a:masterClrMapping/>
  </p:clrMapOvr>
</p:sld>
</file>

<file path=ppt/theme/theme1.xml><?xml version="1.0" encoding="utf-8"?>
<a:theme xmlns:a="http://schemas.openxmlformats.org/drawingml/2006/main" name="Retrospección">
  <a:themeElements>
    <a:clrScheme name="Anaranjad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Override1.xml><?xml version="1.0" encoding="utf-8"?>
<a:themeOverride xmlns:a="http://schemas.openxmlformats.org/drawingml/2006/main">
  <a:clrScheme name="Anaranjad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2152</TotalTime>
  <Words>931</Words>
  <Application>Microsoft Office PowerPoint</Application>
  <PresentationFormat>Panorámica</PresentationFormat>
  <Paragraphs>59</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Cambria Math</vt:lpstr>
      <vt:lpstr>Wingdings</vt:lpstr>
      <vt:lpstr>Retrospección</vt:lpstr>
      <vt:lpstr>Consumidores y empresas</vt:lpstr>
      <vt:lpstr>Equilibrio del mercado</vt:lpstr>
      <vt:lpstr>Equilibrio del mercado</vt:lpstr>
      <vt:lpstr>Equilibrio de mercado</vt:lpstr>
      <vt:lpstr>Desequilibrio de mercado: exceso de oferta</vt:lpstr>
      <vt:lpstr>Desequilibrio de mercado: exceso de oferta</vt:lpstr>
      <vt:lpstr>Desequilibrio de mercado: exceso de demanda (escasez)</vt:lpstr>
      <vt:lpstr>Desequilibrio de mercado: exceso de demanda (escasez)</vt:lpstr>
      <vt:lpstr>Mercado: segmentación</vt:lpstr>
      <vt:lpstr>Mercado: Tipo de segmentación</vt:lpstr>
      <vt:lpstr>Mercado: Tipo de segmentación</vt:lpstr>
      <vt:lpstr>Producción-Factores de producción </vt:lpstr>
      <vt:lpstr>Producción -Función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básicos de microeconomía</dc:title>
  <dc:creator>Laura Lizbeth Salazar Ortiz</dc:creator>
  <cp:lastModifiedBy>Laura Lizbeth Salazar Ortiz</cp:lastModifiedBy>
  <cp:revision>41</cp:revision>
  <dcterms:created xsi:type="dcterms:W3CDTF">2018-01-30T00:53:51Z</dcterms:created>
  <dcterms:modified xsi:type="dcterms:W3CDTF">2018-02-12T21:59:49Z</dcterms:modified>
</cp:coreProperties>
</file>