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13CC0-CBE3-4D4A-8EE9-6C53094A67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DBC7620-1BD7-41EF-AA6B-263A1A9F9D36}">
      <dgm:prSet phldrT="[Texto]"/>
      <dgm:spPr/>
      <dgm:t>
        <a:bodyPr/>
        <a:lstStyle/>
        <a:p>
          <a:r>
            <a:rPr lang="es-MX" dirty="0" smtClean="0">
              <a:solidFill>
                <a:schemeClr val="accent6">
                  <a:lumMod val="50000"/>
                </a:schemeClr>
              </a:solidFill>
            </a:rPr>
            <a:t>CIENCIA FORMAL</a:t>
          </a:r>
          <a:endParaRPr lang="es-MX" dirty="0">
            <a:solidFill>
              <a:schemeClr val="accent6">
                <a:lumMod val="50000"/>
              </a:schemeClr>
            </a:solidFill>
          </a:endParaRPr>
        </a:p>
      </dgm:t>
    </dgm:pt>
    <dgm:pt modelId="{DC9C3D0C-77FB-4623-9AEC-8F7B2534F0B7}" type="parTrans" cxnId="{9BFA5DDF-1DFA-4E19-8A2E-BEB101B1E655}">
      <dgm:prSet/>
      <dgm:spPr/>
      <dgm:t>
        <a:bodyPr/>
        <a:lstStyle/>
        <a:p>
          <a:endParaRPr lang="es-MX"/>
        </a:p>
      </dgm:t>
    </dgm:pt>
    <dgm:pt modelId="{95E8AB46-4094-403D-AECF-DF2E387C29E4}" type="sibTrans" cxnId="{9BFA5DDF-1DFA-4E19-8A2E-BEB101B1E655}">
      <dgm:prSet/>
      <dgm:spPr/>
      <dgm:t>
        <a:bodyPr/>
        <a:lstStyle/>
        <a:p>
          <a:endParaRPr lang="es-MX"/>
        </a:p>
      </dgm:t>
    </dgm:pt>
    <dgm:pt modelId="{4CD42816-3046-43FD-85FA-3F67F781CAB2}">
      <dgm:prSet phldrT="[Texto]" custT="1"/>
      <dgm:spPr/>
      <dgm:t>
        <a:bodyPr/>
        <a:lstStyle/>
        <a:p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Se basa en </a:t>
          </a:r>
          <a:r>
            <a:rPr lang="es-MX" sz="2000" i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razonamiento lógico</a:t>
          </a:r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, su método es la deducción entre ellas la lógica y las matemáticas.</a:t>
          </a:r>
          <a:endParaRPr lang="es-MX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CD3360-4F33-495A-8B05-1DE91663FCA4}" type="parTrans" cxnId="{AEC66D2C-C26A-41F7-BF38-919C6BB4DBC7}">
      <dgm:prSet/>
      <dgm:spPr/>
      <dgm:t>
        <a:bodyPr/>
        <a:lstStyle/>
        <a:p>
          <a:endParaRPr lang="es-MX"/>
        </a:p>
      </dgm:t>
    </dgm:pt>
    <dgm:pt modelId="{187F9280-0057-4C4A-93DB-C5C714888AB4}" type="sibTrans" cxnId="{AEC66D2C-C26A-41F7-BF38-919C6BB4DBC7}">
      <dgm:prSet/>
      <dgm:spPr/>
      <dgm:t>
        <a:bodyPr/>
        <a:lstStyle/>
        <a:p>
          <a:endParaRPr lang="es-MX"/>
        </a:p>
      </dgm:t>
    </dgm:pt>
    <dgm:pt modelId="{B3E9F24A-8A9B-46FA-A0DF-C5A2955C965F}">
      <dgm:prSet phldrT="[Texto]" custT="1"/>
      <dgm:spPr/>
      <dgm:t>
        <a:bodyPr/>
        <a:lstStyle/>
        <a:p>
          <a:r>
            <a:rPr lang="es-MX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MX" sz="4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CIENCIA FÁCTICA</a:t>
          </a:r>
          <a:endParaRPr lang="es-MX" sz="44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2E5417-068C-4E14-AD1F-C86CAEF414B1}" type="parTrans" cxnId="{ECC234F7-7FD3-4DA5-A7B5-21DF693BAA3B}">
      <dgm:prSet/>
      <dgm:spPr/>
      <dgm:t>
        <a:bodyPr/>
        <a:lstStyle/>
        <a:p>
          <a:endParaRPr lang="es-MX"/>
        </a:p>
      </dgm:t>
    </dgm:pt>
    <dgm:pt modelId="{C608248B-A728-4BC2-9FC4-E39E61D2C2DE}" type="sibTrans" cxnId="{ECC234F7-7FD3-4DA5-A7B5-21DF693BAA3B}">
      <dgm:prSet/>
      <dgm:spPr/>
      <dgm:t>
        <a:bodyPr/>
        <a:lstStyle/>
        <a:p>
          <a:endParaRPr lang="es-MX"/>
        </a:p>
      </dgm:t>
    </dgm:pt>
    <dgm:pt modelId="{F7CC6C7E-9E89-4335-9075-DB132098089C}">
      <dgm:prSet phldrT="[Texto]" custT="1"/>
      <dgm:spPr/>
      <dgm:t>
        <a:bodyPr/>
        <a:lstStyle/>
        <a:p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Se basa en </a:t>
          </a:r>
          <a:r>
            <a:rPr lang="es-MX" sz="2000" i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la realidad, </a:t>
          </a:r>
          <a:r>
            <a:rPr lang="es-MX" sz="2000" dirty="0" smtClean="0">
              <a:latin typeface="Arial" panose="020B0604020202020204" pitchFamily="34" charset="0"/>
              <a:cs typeface="Arial" panose="020B0604020202020204" pitchFamily="34" charset="0"/>
            </a:rPr>
            <a:t>su método es la observación y la experimentación , las ciencias naturales y sociales, entre ellas la biología, física, psicología, sociología .</a:t>
          </a:r>
          <a:endParaRPr lang="es-MX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CD27C6-7C0B-4444-8392-806B01635517}" type="parTrans" cxnId="{C89AD7EA-5294-402E-99F4-44AF7C012EF0}">
      <dgm:prSet/>
      <dgm:spPr/>
      <dgm:t>
        <a:bodyPr/>
        <a:lstStyle/>
        <a:p>
          <a:endParaRPr lang="es-MX"/>
        </a:p>
      </dgm:t>
    </dgm:pt>
    <dgm:pt modelId="{30714E9A-F6A9-4DF2-BC36-B78D9BA86EAE}" type="sibTrans" cxnId="{C89AD7EA-5294-402E-99F4-44AF7C012EF0}">
      <dgm:prSet/>
      <dgm:spPr/>
      <dgm:t>
        <a:bodyPr/>
        <a:lstStyle/>
        <a:p>
          <a:endParaRPr lang="es-MX"/>
        </a:p>
      </dgm:t>
    </dgm:pt>
    <dgm:pt modelId="{CF173A17-85C6-44E6-9CF1-3C053B43F51C}" type="pres">
      <dgm:prSet presAssocID="{30E13CC0-CBE3-4D4A-8EE9-6C53094A6714}" presName="linear" presStyleCnt="0">
        <dgm:presLayoutVars>
          <dgm:animLvl val="lvl"/>
          <dgm:resizeHandles val="exact"/>
        </dgm:presLayoutVars>
      </dgm:prSet>
      <dgm:spPr/>
    </dgm:pt>
    <dgm:pt modelId="{79CC00BF-1D41-4D93-A7F8-8AB4EABEA299}" type="pres">
      <dgm:prSet presAssocID="{5DBC7620-1BD7-41EF-AA6B-263A1A9F9D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24DCFD-633C-45C1-813C-A2D5817CAE4C}" type="pres">
      <dgm:prSet presAssocID="{5DBC7620-1BD7-41EF-AA6B-263A1A9F9D3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B6E0FA0-B4E2-47C2-A2FB-6C9069B42E92}" type="pres">
      <dgm:prSet presAssocID="{B3E9F24A-8A9B-46FA-A0DF-C5A2955C965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FBAF080-343B-4238-B652-9C96D1596132}" type="pres">
      <dgm:prSet presAssocID="{B3E9F24A-8A9B-46FA-A0DF-C5A2955C965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7EB3585-BCAB-4015-BBCD-464CBF5083D7}" type="presOf" srcId="{F7CC6C7E-9E89-4335-9075-DB132098089C}" destId="{5FBAF080-343B-4238-B652-9C96D1596132}" srcOrd="0" destOrd="0" presId="urn:microsoft.com/office/officeart/2005/8/layout/vList2"/>
    <dgm:cxn modelId="{9BFA5DDF-1DFA-4E19-8A2E-BEB101B1E655}" srcId="{30E13CC0-CBE3-4D4A-8EE9-6C53094A6714}" destId="{5DBC7620-1BD7-41EF-AA6B-263A1A9F9D36}" srcOrd="0" destOrd="0" parTransId="{DC9C3D0C-77FB-4623-9AEC-8F7B2534F0B7}" sibTransId="{95E8AB46-4094-403D-AECF-DF2E387C29E4}"/>
    <dgm:cxn modelId="{CA3D5555-5C84-4293-B978-5721367E8EC5}" type="presOf" srcId="{30E13CC0-CBE3-4D4A-8EE9-6C53094A6714}" destId="{CF173A17-85C6-44E6-9CF1-3C053B43F51C}" srcOrd="0" destOrd="0" presId="urn:microsoft.com/office/officeart/2005/8/layout/vList2"/>
    <dgm:cxn modelId="{AEC66D2C-C26A-41F7-BF38-919C6BB4DBC7}" srcId="{5DBC7620-1BD7-41EF-AA6B-263A1A9F9D36}" destId="{4CD42816-3046-43FD-85FA-3F67F781CAB2}" srcOrd="0" destOrd="0" parTransId="{EECD3360-4F33-495A-8B05-1DE91663FCA4}" sibTransId="{187F9280-0057-4C4A-93DB-C5C714888AB4}"/>
    <dgm:cxn modelId="{ECC234F7-7FD3-4DA5-A7B5-21DF693BAA3B}" srcId="{30E13CC0-CBE3-4D4A-8EE9-6C53094A6714}" destId="{B3E9F24A-8A9B-46FA-A0DF-C5A2955C965F}" srcOrd="1" destOrd="0" parTransId="{1E2E5417-068C-4E14-AD1F-C86CAEF414B1}" sibTransId="{C608248B-A728-4BC2-9FC4-E39E61D2C2DE}"/>
    <dgm:cxn modelId="{C89AD7EA-5294-402E-99F4-44AF7C012EF0}" srcId="{B3E9F24A-8A9B-46FA-A0DF-C5A2955C965F}" destId="{F7CC6C7E-9E89-4335-9075-DB132098089C}" srcOrd="0" destOrd="0" parTransId="{6BCD27C6-7C0B-4444-8392-806B01635517}" sibTransId="{30714E9A-F6A9-4DF2-BC36-B78D9BA86EAE}"/>
    <dgm:cxn modelId="{81094198-BC33-4036-B86A-523B36E365B3}" type="presOf" srcId="{B3E9F24A-8A9B-46FA-A0DF-C5A2955C965F}" destId="{4B6E0FA0-B4E2-47C2-A2FB-6C9069B42E92}" srcOrd="0" destOrd="0" presId="urn:microsoft.com/office/officeart/2005/8/layout/vList2"/>
    <dgm:cxn modelId="{542AB05A-E7D0-4264-A08A-E794545474F0}" type="presOf" srcId="{5DBC7620-1BD7-41EF-AA6B-263A1A9F9D36}" destId="{79CC00BF-1D41-4D93-A7F8-8AB4EABEA299}" srcOrd="0" destOrd="0" presId="urn:microsoft.com/office/officeart/2005/8/layout/vList2"/>
    <dgm:cxn modelId="{BB600FA8-0308-4BF1-8A8E-FE4C61BEEC90}" type="presOf" srcId="{4CD42816-3046-43FD-85FA-3F67F781CAB2}" destId="{8024DCFD-633C-45C1-813C-A2D5817CAE4C}" srcOrd="0" destOrd="0" presId="urn:microsoft.com/office/officeart/2005/8/layout/vList2"/>
    <dgm:cxn modelId="{F4970055-3514-4EAA-9CDF-06447EAD3245}" type="presParOf" srcId="{CF173A17-85C6-44E6-9CF1-3C053B43F51C}" destId="{79CC00BF-1D41-4D93-A7F8-8AB4EABEA299}" srcOrd="0" destOrd="0" presId="urn:microsoft.com/office/officeart/2005/8/layout/vList2"/>
    <dgm:cxn modelId="{ADD68B6D-3F9E-4A85-8CC1-55775375F719}" type="presParOf" srcId="{CF173A17-85C6-44E6-9CF1-3C053B43F51C}" destId="{8024DCFD-633C-45C1-813C-A2D5817CAE4C}" srcOrd="1" destOrd="0" presId="urn:microsoft.com/office/officeart/2005/8/layout/vList2"/>
    <dgm:cxn modelId="{19F7C708-04D5-4DF4-97F8-F3FB038CB399}" type="presParOf" srcId="{CF173A17-85C6-44E6-9CF1-3C053B43F51C}" destId="{4B6E0FA0-B4E2-47C2-A2FB-6C9069B42E92}" srcOrd="2" destOrd="0" presId="urn:microsoft.com/office/officeart/2005/8/layout/vList2"/>
    <dgm:cxn modelId="{6D9EFA69-D6AA-4388-A5B0-C1CBBBFB4ACE}" type="presParOf" srcId="{CF173A17-85C6-44E6-9CF1-3C053B43F51C}" destId="{5FBAF080-343B-4238-B652-9C96D159613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C00BF-1D41-4D93-A7F8-8AB4EABEA299}">
      <dsp:nvSpPr>
        <dsp:cNvPr id="0" name=""/>
        <dsp:cNvSpPr/>
      </dsp:nvSpPr>
      <dsp:spPr>
        <a:xfrm>
          <a:off x="0" y="1274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400" kern="1200" dirty="0" smtClean="0">
              <a:solidFill>
                <a:schemeClr val="accent6">
                  <a:lumMod val="50000"/>
                </a:schemeClr>
              </a:solidFill>
            </a:rPr>
            <a:t>CIENCIA FORMAL</a:t>
          </a:r>
          <a:endParaRPr lang="es-MX" sz="4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49004" y="50278"/>
        <a:ext cx="9503192" cy="905852"/>
      </dsp:txXfrm>
    </dsp:sp>
    <dsp:sp modelId="{8024DCFD-633C-45C1-813C-A2D5817CAE4C}">
      <dsp:nvSpPr>
        <dsp:cNvPr id="0" name=""/>
        <dsp:cNvSpPr/>
      </dsp:nvSpPr>
      <dsp:spPr>
        <a:xfrm>
          <a:off x="0" y="1005135"/>
          <a:ext cx="960120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Se basa en </a:t>
          </a:r>
          <a:r>
            <a:rPr lang="es-MX" sz="2000" i="1" kern="12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razonamiento lógico</a:t>
          </a: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, su método es la deducción entre ellas la lógica y las matemáticas.</a:t>
          </a:r>
          <a:endParaRPr lang="es-MX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05135"/>
        <a:ext cx="9601200" cy="728640"/>
      </dsp:txXfrm>
    </dsp:sp>
    <dsp:sp modelId="{4B6E0FA0-B4E2-47C2-A2FB-6C9069B42E92}">
      <dsp:nvSpPr>
        <dsp:cNvPr id="0" name=""/>
        <dsp:cNvSpPr/>
      </dsp:nvSpPr>
      <dsp:spPr>
        <a:xfrm>
          <a:off x="0" y="1733775"/>
          <a:ext cx="96012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MX" sz="4400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CIENCIA FÁCTICA</a:t>
          </a:r>
          <a:endParaRPr lang="es-MX" sz="44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04" y="1782779"/>
        <a:ext cx="9503192" cy="905852"/>
      </dsp:txXfrm>
    </dsp:sp>
    <dsp:sp modelId="{5FBAF080-343B-4238-B652-9C96D1596132}">
      <dsp:nvSpPr>
        <dsp:cNvPr id="0" name=""/>
        <dsp:cNvSpPr/>
      </dsp:nvSpPr>
      <dsp:spPr>
        <a:xfrm>
          <a:off x="0" y="2737635"/>
          <a:ext cx="9601200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Se basa en </a:t>
          </a:r>
          <a:r>
            <a:rPr lang="es-MX" sz="2000" i="1" kern="1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la realidad, </a:t>
          </a:r>
          <a:r>
            <a:rPr lang="es-MX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su método es la observación y la experimentación , las ciencias naturales y sociales, entre ellas la biología, física, psicología, sociología .</a:t>
          </a:r>
          <a:endParaRPr lang="es-MX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737635"/>
        <a:ext cx="9601200" cy="842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filosofía</a:t>
            </a:r>
            <a:br>
              <a:rPr lang="es-MX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filosofía es el amor por el conocimiento</a:t>
            </a:r>
            <a:endParaRPr lang="es-MX" sz="20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Proviene del Griego</a:t>
            </a:r>
          </a:p>
          <a:p>
            <a:r>
              <a:rPr lang="es-MX" sz="2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</a:t>
            </a:r>
            <a:r>
              <a:rPr lang="es-MX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.- amor</a:t>
            </a:r>
            <a:r>
              <a:rPr lang="es-MX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MX" sz="2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Sophia</a:t>
            </a:r>
            <a:r>
              <a:rPr lang="es-MX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.-conocimiento</a:t>
            </a:r>
          </a:p>
          <a:p>
            <a:endParaRPr lang="es-MX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2312894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Ciencia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facultad del hombre que permite encontrar explicaciones a los fenómenos estudiados.</a:t>
            </a:r>
            <a:br>
              <a:rPr lang="es-MX" sz="20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Proviene Del latín</a:t>
            </a:r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scientia</a:t>
            </a:r>
            <a:r>
              <a:rPr lang="es-MX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MX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scire</a:t>
            </a:r>
            <a:r>
              <a:rPr lang="es-MX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.- conocer</a:t>
            </a:r>
            <a:endParaRPr lang="es-MX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3455894"/>
            <a:ext cx="9601200" cy="3025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conocimiento es </a:t>
            </a:r>
            <a:r>
              <a:rPr lang="es-MX" sz="1800" i="1" u="sng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ciencia</a:t>
            </a:r>
            <a:r>
              <a:rPr lang="es-MX" sz="1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cuando se lleva a cabo por medio del método científico</a:t>
            </a:r>
            <a:r>
              <a:rPr lang="es-MX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MX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método científico tiene los siguientes pasos:</a:t>
            </a:r>
          </a:p>
          <a:p>
            <a:pPr marL="0" indent="0"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Recolección de datos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Formulación de hipótesis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Experimentación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del resultado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Divulgación</a:t>
            </a:r>
          </a:p>
          <a:p>
            <a:pPr marL="0" indent="0">
              <a:lnSpc>
                <a:spcPct val="100000"/>
              </a:lnSpc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9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1941" y="699247"/>
            <a:ext cx="9601200" cy="1485900"/>
          </a:xfrm>
        </p:spPr>
        <p:txBody>
          <a:bodyPr>
            <a:normAutofit/>
          </a:bodyPr>
          <a:lstStyle/>
          <a:p>
            <a:pPr algn="just"/>
            <a:r>
              <a:rPr lang="es-MX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 ciencia se divide en dos según su método </a:t>
            </a:r>
            <a:r>
              <a:rPr lang="es-MX" sz="4000" smtClean="0">
                <a:latin typeface="Arial" panose="020B0604020202020204" pitchFamily="34" charset="0"/>
                <a:cs typeface="Arial" panose="020B0604020202020204" pitchFamily="34" charset="0"/>
              </a:rPr>
              <a:t>de estudio:</a:t>
            </a:r>
            <a:endParaRPr lang="es-MX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16266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9010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30</TotalTime>
  <Words>116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Crop</vt:lpstr>
      <vt:lpstr>filosofía la filosofía es el amor por el conocimiento</vt:lpstr>
      <vt:lpstr> Ciencia la facultad del hombre que permite encontrar explicaciones a los fenómenos estudiados.  Proviene Del latín scientia de scire.- conocer</vt:lpstr>
      <vt:lpstr>La ciencia se divide en dos según su método de estudio: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filosofía la filosofía es el amor por el conocimiento</dc:title>
  <dc:creator>LEA</dc:creator>
  <cp:lastModifiedBy>LEA</cp:lastModifiedBy>
  <cp:revision>4</cp:revision>
  <dcterms:created xsi:type="dcterms:W3CDTF">2018-04-26T23:17:34Z</dcterms:created>
  <dcterms:modified xsi:type="dcterms:W3CDTF">2018-04-26T23:48:07Z</dcterms:modified>
</cp:coreProperties>
</file>