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48" d="100"/>
          <a:sy n="48"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1CD41-B4A9-4A5D-8F60-48C5011F600E}"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AF39C-2F66-46AF-BCB6-90EADE9D9270}" type="slidenum">
              <a:rPr lang="en-US" smtClean="0"/>
              <a:t>‹#›</a:t>
            </a:fld>
            <a:endParaRPr lang="en-US"/>
          </a:p>
        </p:txBody>
      </p:sp>
    </p:spTree>
    <p:extLst>
      <p:ext uri="{BB962C8B-B14F-4D97-AF65-F5344CB8AC3E}">
        <p14:creationId xmlns:p14="http://schemas.microsoft.com/office/powerpoint/2010/main" val="382082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agile approach, the team consists of the product owner who is responsible for communication between client, stakeholders and the team. Then we have the scrum master who leads meetings and answers any questions or concerns from the team. Developers are the ones that develop the product for the client. Finally, we have testers which test the quality of the product and make notes for improvements that need to be made.</a:t>
            </a:r>
          </a:p>
        </p:txBody>
      </p:sp>
      <p:sp>
        <p:nvSpPr>
          <p:cNvPr id="4" name="Slide Number Placeholder 3"/>
          <p:cNvSpPr>
            <a:spLocks noGrp="1"/>
          </p:cNvSpPr>
          <p:nvPr>
            <p:ph type="sldNum" sz="quarter" idx="5"/>
          </p:nvPr>
        </p:nvSpPr>
        <p:spPr/>
        <p:txBody>
          <a:bodyPr/>
          <a:lstStyle/>
          <a:p>
            <a:fld id="{BAAAF39C-2F66-46AF-BCB6-90EADE9D9270}" type="slidenum">
              <a:rPr lang="en-US" smtClean="0"/>
              <a:t>2</a:t>
            </a:fld>
            <a:endParaRPr lang="en-US"/>
          </a:p>
        </p:txBody>
      </p:sp>
    </p:spTree>
    <p:extLst>
      <p:ext uri="{BB962C8B-B14F-4D97-AF65-F5344CB8AC3E}">
        <p14:creationId xmlns:p14="http://schemas.microsoft.com/office/powerpoint/2010/main" val="364372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must gather the information needed from the client, then when the information is gathered you can design what needs and wants are included in product, then code what you designed, next test for quality and if any issues are there go back to developing, once sprint is completed continue to the next one or if product is done it can go live, finally maintain the product by upgrading or fixing any issues that may occur.</a:t>
            </a:r>
          </a:p>
        </p:txBody>
      </p:sp>
      <p:sp>
        <p:nvSpPr>
          <p:cNvPr id="4" name="Slide Number Placeholder 3"/>
          <p:cNvSpPr>
            <a:spLocks noGrp="1"/>
          </p:cNvSpPr>
          <p:nvPr>
            <p:ph type="sldNum" sz="quarter" idx="5"/>
          </p:nvPr>
        </p:nvSpPr>
        <p:spPr/>
        <p:txBody>
          <a:bodyPr/>
          <a:lstStyle/>
          <a:p>
            <a:fld id="{BAAAF39C-2F66-46AF-BCB6-90EADE9D9270}" type="slidenum">
              <a:rPr lang="en-US" smtClean="0"/>
              <a:t>3</a:t>
            </a:fld>
            <a:endParaRPr lang="en-US"/>
          </a:p>
        </p:txBody>
      </p:sp>
    </p:spTree>
    <p:extLst>
      <p:ext uri="{BB962C8B-B14F-4D97-AF65-F5344CB8AC3E}">
        <p14:creationId xmlns:p14="http://schemas.microsoft.com/office/powerpoint/2010/main" val="4859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to use this method, it would have been more of a headache since you can never go back you just keep going </a:t>
            </a:r>
            <a:r>
              <a:rPr lang="en-US" dirty="0" err="1"/>
              <a:t>forward.This</a:t>
            </a:r>
            <a:r>
              <a:rPr lang="en-US" dirty="0"/>
              <a:t> could have caused many issues within the SNHU travel service.</a:t>
            </a:r>
          </a:p>
        </p:txBody>
      </p:sp>
      <p:sp>
        <p:nvSpPr>
          <p:cNvPr id="4" name="Slide Number Placeholder 3"/>
          <p:cNvSpPr>
            <a:spLocks noGrp="1"/>
          </p:cNvSpPr>
          <p:nvPr>
            <p:ph type="sldNum" sz="quarter" idx="5"/>
          </p:nvPr>
        </p:nvSpPr>
        <p:spPr/>
        <p:txBody>
          <a:bodyPr/>
          <a:lstStyle/>
          <a:p>
            <a:fld id="{BAAAF39C-2F66-46AF-BCB6-90EADE9D9270}" type="slidenum">
              <a:rPr lang="en-US" smtClean="0"/>
              <a:t>4</a:t>
            </a:fld>
            <a:endParaRPr lang="en-US"/>
          </a:p>
        </p:txBody>
      </p:sp>
    </p:spTree>
    <p:extLst>
      <p:ext uri="{BB962C8B-B14F-4D97-AF65-F5344CB8AC3E}">
        <p14:creationId xmlns:p14="http://schemas.microsoft.com/office/powerpoint/2010/main" val="188730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a:t>
            </a:r>
            <a:r>
              <a:rPr lang="en-US" dirty="0" err="1"/>
              <a:t>Dharmalingam</a:t>
            </a:r>
            <a:r>
              <a:rPr lang="en-US" dirty="0"/>
              <a:t> from </a:t>
            </a:r>
            <a:r>
              <a:rPr lang="en-US" dirty="0" err="1"/>
              <a:t>Whizlabs</a:t>
            </a:r>
            <a:r>
              <a:rPr lang="en-US" dirty="0"/>
              <a:t>, there are certain factors to consider when thinking about what method to use for a project. One consideration is how big the project is going to be. If it is a bigger project, and the final product is uncertain, then an agile approach would be best. On the other hand, if the project is small and the client knows exact what they want in the final product, then a waterfall approach would work.</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a:t>
            </a:r>
            <a:r>
              <a:rPr lang="en-US" dirty="0"/>
              <a:t>nother factor to consider is time and budget. If the client’s budget or deadline is tight, using an agile method might be the best choice for faster product delivery. Then, he also stated that another consideration is if the client wants to be involved in the production. With agile, the client is allowed and encouraged to be involved in the development. In comparison, the waterfall method does not allow the client to be involved at all (2018). These would be the main factors that I would consider when deciding what method to use for a project.</a:t>
            </a:r>
          </a:p>
          <a:p>
            <a:endParaRPr lang="en-US" dirty="0"/>
          </a:p>
        </p:txBody>
      </p:sp>
      <p:sp>
        <p:nvSpPr>
          <p:cNvPr id="4" name="Slide Number Placeholder 3"/>
          <p:cNvSpPr>
            <a:spLocks noGrp="1"/>
          </p:cNvSpPr>
          <p:nvPr>
            <p:ph type="sldNum" sz="quarter" idx="5"/>
          </p:nvPr>
        </p:nvSpPr>
        <p:spPr/>
        <p:txBody>
          <a:bodyPr/>
          <a:lstStyle/>
          <a:p>
            <a:fld id="{BAAAF39C-2F66-46AF-BCB6-90EADE9D9270}" type="slidenum">
              <a:rPr lang="en-US" smtClean="0"/>
              <a:t>5</a:t>
            </a:fld>
            <a:endParaRPr lang="en-US"/>
          </a:p>
        </p:txBody>
      </p:sp>
    </p:spTree>
    <p:extLst>
      <p:ext uri="{BB962C8B-B14F-4D97-AF65-F5344CB8AC3E}">
        <p14:creationId xmlns:p14="http://schemas.microsoft.com/office/powerpoint/2010/main" val="375886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2/19/2023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7627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28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2/19/2023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13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51593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2/19/2023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48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860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13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27306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2/19/2023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93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2/19/2023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8604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2/19/2023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92942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2/19/2023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3390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alliance.org/about-scrum/overview"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www.whizlabs.com/blog/agile-development-method/" TargetMode="External"/><Relationship Id="rId5" Type="http://schemas.openxmlformats.org/officeDocument/2006/relationships/hyperlink" Target="https://www.visual-paradigm.com/guide/software-development-process/what-is-a-software-development-lifecycle/" TargetMode="External"/><Relationship Id="rId4" Type="http://schemas.openxmlformats.org/officeDocument/2006/relationships/hyperlink" Target="https://www.softwaretestinghelp.com/software-development-life-cycle-sdl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DC7C1-D9D7-E2F5-BFA3-40AEC3257A53}"/>
              </a:ext>
            </a:extLst>
          </p:cNvPr>
          <p:cNvSpPr>
            <a:spLocks noGrp="1"/>
          </p:cNvSpPr>
          <p:nvPr>
            <p:ph type="ctrTitle"/>
          </p:nvPr>
        </p:nvSpPr>
        <p:spPr>
          <a:xfrm>
            <a:off x="1635103" y="1057522"/>
            <a:ext cx="4741843" cy="2173433"/>
          </a:xfrm>
        </p:spPr>
        <p:txBody>
          <a:bodyPr>
            <a:normAutofit/>
          </a:bodyPr>
          <a:lstStyle/>
          <a:p>
            <a:r>
              <a:rPr lang="en-US" sz="4400" dirty="0">
                <a:solidFill>
                  <a:schemeClr val="bg1"/>
                </a:solidFill>
              </a:rPr>
              <a:t>Choose your approach</a:t>
            </a:r>
          </a:p>
        </p:txBody>
      </p:sp>
      <p:sp>
        <p:nvSpPr>
          <p:cNvPr id="3" name="Subtitle 2">
            <a:extLst>
              <a:ext uri="{FF2B5EF4-FFF2-40B4-BE49-F238E27FC236}">
                <a16:creationId xmlns:a16="http://schemas.microsoft.com/office/drawing/2014/main" id="{B08FC1ED-BE92-FDFD-B6AE-CB89597C38A7}"/>
              </a:ext>
            </a:extLst>
          </p:cNvPr>
          <p:cNvSpPr>
            <a:spLocks noGrp="1"/>
          </p:cNvSpPr>
          <p:nvPr>
            <p:ph type="subTitle" idx="1"/>
          </p:nvPr>
        </p:nvSpPr>
        <p:spPr>
          <a:xfrm>
            <a:off x="1635104" y="3751119"/>
            <a:ext cx="4797502" cy="1606163"/>
          </a:xfrm>
        </p:spPr>
        <p:txBody>
          <a:bodyPr anchor="t">
            <a:normAutofit/>
          </a:bodyPr>
          <a:lstStyle/>
          <a:p>
            <a:r>
              <a:rPr lang="en-US" dirty="0">
                <a:solidFill>
                  <a:schemeClr val="tx1">
                    <a:lumMod val="75000"/>
                    <a:lumOff val="25000"/>
                  </a:schemeClr>
                </a:solidFill>
              </a:rPr>
              <a:t>By Dustin Smith</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908A639B-2B46-D5BC-026E-F0A40D0F7911}"/>
              </a:ext>
            </a:extLst>
          </p:cNvPr>
          <p:cNvPicPr>
            <a:picLocks noChangeAspect="1"/>
          </p:cNvPicPr>
          <p:nvPr/>
        </p:nvPicPr>
        <p:blipFill rotWithShape="1">
          <a:blip r:embed="rId2"/>
          <a:srcRect r="48101" b="-2"/>
          <a:stretch/>
        </p:blipFill>
        <p:spPr>
          <a:xfrm>
            <a:off x="6859936" y="-2"/>
            <a:ext cx="5332064" cy="6858002"/>
          </a:xfrm>
          <a:prstGeom prst="rect">
            <a:avLst/>
          </a:prstGeom>
        </p:spPr>
      </p:pic>
    </p:spTree>
    <p:extLst>
      <p:ext uri="{BB962C8B-B14F-4D97-AF65-F5344CB8AC3E}">
        <p14:creationId xmlns:p14="http://schemas.microsoft.com/office/powerpoint/2010/main" val="319459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3D rendering of game pieces tied together with a rope">
            <a:extLst>
              <a:ext uri="{FF2B5EF4-FFF2-40B4-BE49-F238E27FC236}">
                <a16:creationId xmlns:a16="http://schemas.microsoft.com/office/drawing/2014/main" id="{7473AE0B-EBC6-B31C-84BB-058C9F8E4E59}"/>
              </a:ext>
            </a:extLst>
          </p:cNvPr>
          <p:cNvPicPr>
            <a:picLocks noChangeAspect="1"/>
          </p:cNvPicPr>
          <p:nvPr/>
        </p:nvPicPr>
        <p:blipFill rotWithShape="1">
          <a:blip r:embed="rId3"/>
          <a:srcRect l="3924" r="30095"/>
          <a:stretch/>
        </p:blipFill>
        <p:spPr>
          <a:xfrm>
            <a:off x="1" y="10"/>
            <a:ext cx="4654296" cy="5290511"/>
          </a:xfrm>
          <a:prstGeom prst="rect">
            <a:avLst/>
          </a:prstGeom>
        </p:spPr>
      </p:pic>
      <p:sp>
        <p:nvSpPr>
          <p:cNvPr id="11" name="Rectangle 10">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47C87-965E-0E54-A34F-FA306F6FADE6}"/>
              </a:ext>
            </a:extLst>
          </p:cNvPr>
          <p:cNvSpPr>
            <a:spLocks noGrp="1"/>
          </p:cNvSpPr>
          <p:nvPr>
            <p:ph type="title"/>
          </p:nvPr>
        </p:nvSpPr>
        <p:spPr>
          <a:xfrm>
            <a:off x="5376671" y="265706"/>
            <a:ext cx="6399212" cy="1162801"/>
          </a:xfrm>
        </p:spPr>
        <p:txBody>
          <a:bodyPr>
            <a:normAutofit/>
          </a:bodyPr>
          <a:lstStyle/>
          <a:p>
            <a:r>
              <a:rPr lang="en-US" dirty="0">
                <a:solidFill>
                  <a:schemeClr val="bg1"/>
                </a:solidFill>
              </a:rPr>
              <a:t>Scrum Team</a:t>
            </a:r>
          </a:p>
        </p:txBody>
      </p:sp>
      <p:sp>
        <p:nvSpPr>
          <p:cNvPr id="13" name="Rectangle 12">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D5BDCA-D78F-FB6E-41FF-D44C0E5A39E6}"/>
              </a:ext>
            </a:extLst>
          </p:cNvPr>
          <p:cNvSpPr>
            <a:spLocks noGrp="1"/>
          </p:cNvSpPr>
          <p:nvPr>
            <p:ph idx="1"/>
          </p:nvPr>
        </p:nvSpPr>
        <p:spPr>
          <a:xfrm>
            <a:off x="4715257" y="1588072"/>
            <a:ext cx="7473695" cy="5132041"/>
          </a:xfrm>
        </p:spPr>
        <p:txBody>
          <a:bodyPr>
            <a:normAutofit fontScale="85000" lnSpcReduction="20000"/>
          </a:bodyPr>
          <a:lstStyle/>
          <a:p>
            <a:pPr marL="285750" indent="-285750">
              <a:buFont typeface="Arial" panose="020B0604020202020204" pitchFamily="34" charset="0"/>
              <a:buChar char="•"/>
            </a:pPr>
            <a:r>
              <a:rPr lang="en-US" dirty="0"/>
              <a:t>Product owner</a:t>
            </a:r>
          </a:p>
          <a:p>
            <a:pPr marL="285750" lvl="4" indent="-285750" algn="just">
              <a:buFont typeface="Arial" panose="020B0604020202020204" pitchFamily="34" charset="0"/>
              <a:buChar char="•"/>
            </a:pPr>
            <a:r>
              <a:rPr lang="en-US" i="0" dirty="0"/>
              <a:t>Develops framework</a:t>
            </a:r>
          </a:p>
          <a:p>
            <a:pPr marL="285750" lvl="4" indent="-285750" algn="just">
              <a:buFont typeface="Arial" panose="020B0604020202020204" pitchFamily="34" charset="0"/>
              <a:buChar char="•"/>
            </a:pPr>
            <a:r>
              <a:rPr lang="en-US" i="0" dirty="0"/>
              <a:t>Provides understanding to client, stakeholders, and team</a:t>
            </a:r>
          </a:p>
          <a:p>
            <a:pPr marL="285750" lvl="4" indent="-285750" algn="just">
              <a:buFont typeface="Arial" panose="020B0604020202020204" pitchFamily="34" charset="0"/>
              <a:buChar char="•"/>
            </a:pPr>
            <a:r>
              <a:rPr lang="en-US" i="0" dirty="0"/>
              <a:t>Represent clients wants and needs</a:t>
            </a:r>
          </a:p>
          <a:p>
            <a:pPr marL="285750" lvl="4" indent="-285750" algn="just">
              <a:buFont typeface="Arial" panose="020B0604020202020204" pitchFamily="34" charset="0"/>
              <a:buChar char="•"/>
            </a:pPr>
            <a:r>
              <a:rPr lang="en-US" i="0" dirty="0"/>
              <a:t>Provides product information to developers</a:t>
            </a:r>
          </a:p>
          <a:p>
            <a:pPr marL="285750" indent="-285750">
              <a:buFont typeface="Arial" panose="020B0604020202020204" pitchFamily="34" charset="0"/>
              <a:buChar char="•"/>
            </a:pPr>
            <a:r>
              <a:rPr lang="en-US" dirty="0"/>
              <a:t>Scrum master</a:t>
            </a:r>
          </a:p>
          <a:p>
            <a:pPr marL="285750" lvl="4" indent="-285750">
              <a:buFont typeface="Arial" panose="020B0604020202020204" pitchFamily="34" charset="0"/>
              <a:buChar char="•"/>
            </a:pPr>
            <a:r>
              <a:rPr lang="en-US" dirty="0"/>
              <a:t>Coaching the development team</a:t>
            </a:r>
          </a:p>
          <a:p>
            <a:pPr marL="285750" lvl="4" indent="-285750">
              <a:buFont typeface="Arial" panose="020B0604020202020204" pitchFamily="34" charset="0"/>
              <a:buChar char="•"/>
            </a:pPr>
            <a:r>
              <a:rPr lang="en-US" dirty="0"/>
              <a:t>Provides guidance to developers</a:t>
            </a:r>
          </a:p>
          <a:p>
            <a:pPr marL="285750" indent="-285750">
              <a:buFont typeface="Arial" panose="020B0604020202020204" pitchFamily="34" charset="0"/>
              <a:buChar char="•"/>
            </a:pPr>
            <a:r>
              <a:rPr lang="en-US" dirty="0"/>
              <a:t>Developer</a:t>
            </a:r>
          </a:p>
          <a:p>
            <a:pPr marL="285750" lvl="4" indent="-285750">
              <a:buFont typeface="Arial" panose="020B0604020202020204" pitchFamily="34" charset="0"/>
              <a:buChar char="•"/>
            </a:pPr>
            <a:r>
              <a:rPr lang="en-US" dirty="0"/>
              <a:t>Organizes development plan</a:t>
            </a:r>
          </a:p>
          <a:p>
            <a:pPr marL="285750" lvl="4" indent="-285750">
              <a:buFont typeface="Arial" panose="020B0604020202020204" pitchFamily="34" charset="0"/>
              <a:buChar char="•"/>
            </a:pPr>
            <a:r>
              <a:rPr lang="en-US" dirty="0"/>
              <a:t>Develops the product</a:t>
            </a:r>
          </a:p>
          <a:p>
            <a:pPr marL="285750" indent="-285750">
              <a:buFont typeface="Arial" panose="020B0604020202020204" pitchFamily="34" charset="0"/>
              <a:buChar char="•"/>
            </a:pPr>
            <a:r>
              <a:rPr lang="en-US" dirty="0"/>
              <a:t>Tester </a:t>
            </a:r>
          </a:p>
          <a:p>
            <a:pPr marL="285750" lvl="3" indent="-285750">
              <a:buFont typeface="Arial" panose="020B0604020202020204" pitchFamily="34" charset="0"/>
              <a:buChar char="•"/>
            </a:pPr>
            <a:r>
              <a:rPr lang="en-US" dirty="0"/>
              <a:t>Tests quality of product</a:t>
            </a:r>
          </a:p>
          <a:p>
            <a:pPr marL="285750" lvl="3" indent="-285750">
              <a:buFont typeface="Arial" panose="020B0604020202020204" pitchFamily="34" charset="0"/>
              <a:buChar char="•"/>
            </a:pPr>
            <a:r>
              <a:rPr lang="en-US" dirty="0"/>
              <a:t>Informs team of any issues</a:t>
            </a:r>
          </a:p>
        </p:txBody>
      </p:sp>
      <p:sp>
        <p:nvSpPr>
          <p:cNvPr id="19" name="Rectangle 18">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7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Top view of cubes connected with black lines">
            <a:extLst>
              <a:ext uri="{FF2B5EF4-FFF2-40B4-BE49-F238E27FC236}">
                <a16:creationId xmlns:a16="http://schemas.microsoft.com/office/drawing/2014/main" id="{6272C472-8E36-9BF3-38DA-781DFCAE34B5}"/>
              </a:ext>
            </a:extLst>
          </p:cNvPr>
          <p:cNvPicPr>
            <a:picLocks noChangeAspect="1"/>
          </p:cNvPicPr>
          <p:nvPr/>
        </p:nvPicPr>
        <p:blipFill rotWithShape="1">
          <a:blip r:embed="rId3"/>
          <a:srcRect l="23942" r="14023" b="2"/>
          <a:stretch/>
        </p:blipFill>
        <p:spPr>
          <a:xfrm>
            <a:off x="20" y="719747"/>
            <a:ext cx="4458058" cy="5389675"/>
          </a:xfrm>
          <a:prstGeom prst="rect">
            <a:avLst/>
          </a:prstGeom>
        </p:spPr>
      </p:pic>
      <p:sp>
        <p:nvSpPr>
          <p:cNvPr id="42" name="Rectangle 4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BE989-0577-35A6-26CB-3783BC856DE0}"/>
              </a:ext>
            </a:extLst>
          </p:cNvPr>
          <p:cNvSpPr>
            <a:spLocks noGrp="1"/>
          </p:cNvSpPr>
          <p:nvPr>
            <p:ph type="title"/>
          </p:nvPr>
        </p:nvSpPr>
        <p:spPr>
          <a:xfrm>
            <a:off x="4921857" y="463878"/>
            <a:ext cx="6627226" cy="1154102"/>
          </a:xfrm>
        </p:spPr>
        <p:txBody>
          <a:bodyPr>
            <a:normAutofit/>
          </a:bodyPr>
          <a:lstStyle/>
          <a:p>
            <a:r>
              <a:rPr lang="en-US" dirty="0"/>
              <a:t>Agile approach</a:t>
            </a:r>
          </a:p>
        </p:txBody>
      </p:sp>
      <p:sp>
        <p:nvSpPr>
          <p:cNvPr id="46" name="Rectangle 4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D53EA879-FE04-BDF9-D738-84B47E0AA451}"/>
              </a:ext>
            </a:extLst>
          </p:cNvPr>
          <p:cNvSpPr>
            <a:spLocks noGrp="1"/>
          </p:cNvSpPr>
          <p:nvPr>
            <p:ph idx="1"/>
          </p:nvPr>
        </p:nvSpPr>
        <p:spPr>
          <a:xfrm>
            <a:off x="4668092" y="1439494"/>
            <a:ext cx="7363487" cy="4600106"/>
          </a:xfrm>
        </p:spPr>
        <p:txBody>
          <a:bodyPr anchor="t">
            <a:normAutofit fontScale="92500" lnSpcReduction="20000"/>
          </a:bodyPr>
          <a:lstStyle/>
          <a:p>
            <a:pPr>
              <a:lnSpc>
                <a:spcPct val="130000"/>
              </a:lnSpc>
            </a:pPr>
            <a:r>
              <a:rPr lang="en-US" sz="1400" dirty="0"/>
              <a:t>1. Requirements gathering and analysis</a:t>
            </a:r>
          </a:p>
          <a:p>
            <a:pPr marL="342900" indent="-342900">
              <a:lnSpc>
                <a:spcPct val="130000"/>
              </a:lnSpc>
              <a:buFont typeface="Arial" panose="020B0604020202020204" pitchFamily="34" charset="0"/>
              <a:buChar char="•"/>
            </a:pPr>
            <a:r>
              <a:rPr lang="en-US" sz="1400" dirty="0"/>
              <a:t>Information collected from client</a:t>
            </a:r>
          </a:p>
          <a:p>
            <a:pPr>
              <a:lnSpc>
                <a:spcPct val="130000"/>
              </a:lnSpc>
            </a:pPr>
            <a:r>
              <a:rPr lang="en-US" sz="1400" dirty="0"/>
              <a:t>2. Design</a:t>
            </a:r>
          </a:p>
          <a:p>
            <a:pPr marL="285750" indent="-285750">
              <a:lnSpc>
                <a:spcPct val="130000"/>
              </a:lnSpc>
              <a:buFont typeface="Arial" panose="020B0604020202020204" pitchFamily="34" charset="0"/>
              <a:buChar char="•"/>
            </a:pPr>
            <a:r>
              <a:rPr lang="en-US" sz="1400" dirty="0"/>
              <a:t>Before starting sprint team figures out what is needed based on requirements</a:t>
            </a:r>
          </a:p>
          <a:p>
            <a:pPr>
              <a:lnSpc>
                <a:spcPct val="130000"/>
              </a:lnSpc>
            </a:pPr>
            <a:r>
              <a:rPr lang="en-US" sz="1400" dirty="0"/>
              <a:t>3. Development</a:t>
            </a:r>
          </a:p>
          <a:p>
            <a:pPr marL="285750" indent="-285750">
              <a:lnSpc>
                <a:spcPct val="130000"/>
              </a:lnSpc>
              <a:buFont typeface="Arial" panose="020B0604020202020204" pitchFamily="34" charset="0"/>
              <a:buChar char="•"/>
            </a:pPr>
            <a:r>
              <a:rPr lang="en-US" sz="1400" dirty="0"/>
              <a:t>Coding begins following the design phase</a:t>
            </a:r>
          </a:p>
          <a:p>
            <a:pPr>
              <a:lnSpc>
                <a:spcPct val="130000"/>
              </a:lnSpc>
            </a:pPr>
            <a:r>
              <a:rPr lang="en-US" sz="1400" dirty="0"/>
              <a:t>4. Testing</a:t>
            </a:r>
          </a:p>
          <a:p>
            <a:pPr marL="285750" indent="-285750">
              <a:lnSpc>
                <a:spcPct val="130000"/>
              </a:lnSpc>
              <a:buFont typeface="Arial" panose="020B0604020202020204" pitchFamily="34" charset="0"/>
              <a:buChar char="•"/>
            </a:pPr>
            <a:r>
              <a:rPr lang="en-US" sz="1400" dirty="0"/>
              <a:t>Tested for quality if needed goes back to phase 3</a:t>
            </a:r>
          </a:p>
          <a:p>
            <a:pPr>
              <a:lnSpc>
                <a:spcPct val="130000"/>
              </a:lnSpc>
            </a:pPr>
            <a:r>
              <a:rPr lang="en-US" sz="1400" dirty="0"/>
              <a:t>5. Deployment </a:t>
            </a:r>
          </a:p>
          <a:p>
            <a:pPr marL="285750" indent="-285750">
              <a:lnSpc>
                <a:spcPct val="130000"/>
              </a:lnSpc>
              <a:buFont typeface="Arial" panose="020B0604020202020204" pitchFamily="34" charset="0"/>
              <a:buChar char="•"/>
            </a:pPr>
            <a:r>
              <a:rPr lang="en-US" sz="1400" dirty="0"/>
              <a:t>Once sprint is completed goes to next one or if product is done completely, it goes live</a:t>
            </a:r>
          </a:p>
          <a:p>
            <a:pPr>
              <a:lnSpc>
                <a:spcPct val="130000"/>
              </a:lnSpc>
            </a:pPr>
            <a:r>
              <a:rPr lang="en-US" sz="1400" dirty="0"/>
              <a:t>6. Maintenance</a:t>
            </a:r>
          </a:p>
          <a:p>
            <a:pPr marL="285750" indent="-285750">
              <a:lnSpc>
                <a:spcPct val="130000"/>
              </a:lnSpc>
              <a:buFont typeface="Arial" panose="020B0604020202020204" pitchFamily="34" charset="0"/>
              <a:buChar char="•"/>
            </a:pPr>
            <a:r>
              <a:rPr lang="en-US" sz="1400" dirty="0"/>
              <a:t>Upgrades to product or any issues that may occur</a:t>
            </a:r>
          </a:p>
          <a:p>
            <a:pPr>
              <a:lnSpc>
                <a:spcPct val="130000"/>
              </a:lnSpc>
            </a:pPr>
            <a:endParaRPr lang="en-US" sz="700" dirty="0"/>
          </a:p>
          <a:p>
            <a:pPr>
              <a:lnSpc>
                <a:spcPct val="130000"/>
              </a:lnSpc>
            </a:pPr>
            <a:endParaRPr lang="en-US" sz="700" dirty="0"/>
          </a:p>
        </p:txBody>
      </p:sp>
      <p:sp>
        <p:nvSpPr>
          <p:cNvPr id="48" name="Rectangle 4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20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3D52759-A72F-38CC-1252-8E8DD3930DDA}"/>
              </a:ext>
            </a:extLst>
          </p:cNvPr>
          <p:cNvPicPr>
            <a:picLocks noChangeAspect="1"/>
          </p:cNvPicPr>
          <p:nvPr/>
        </p:nvPicPr>
        <p:blipFill rotWithShape="1">
          <a:blip r:embed="rId3"/>
          <a:srcRect l="22655" r="8932" b="-2"/>
          <a:stretch/>
        </p:blipFill>
        <p:spPr>
          <a:xfrm>
            <a:off x="20" y="1804072"/>
            <a:ext cx="4458058" cy="4349801"/>
          </a:xfrm>
          <a:prstGeom prst="rect">
            <a:avLst/>
          </a:prstGeom>
        </p:spPr>
      </p:pic>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ECB3F-5787-7004-D765-8ABC9A1B3059}"/>
              </a:ext>
            </a:extLst>
          </p:cNvPr>
          <p:cNvSpPr>
            <a:spLocks noGrp="1"/>
          </p:cNvSpPr>
          <p:nvPr>
            <p:ph type="title"/>
          </p:nvPr>
        </p:nvSpPr>
        <p:spPr>
          <a:xfrm>
            <a:off x="4794634" y="332450"/>
            <a:ext cx="6754447" cy="1471622"/>
          </a:xfrm>
        </p:spPr>
        <p:txBody>
          <a:bodyPr anchor="b">
            <a:normAutofit/>
          </a:bodyPr>
          <a:lstStyle/>
          <a:p>
            <a:r>
              <a:rPr lang="en-US" dirty="0"/>
              <a:t>Waterfall method</a:t>
            </a:r>
          </a:p>
        </p:txBody>
      </p:sp>
      <p:sp>
        <p:nvSpPr>
          <p:cNvPr id="15" name="Rectangle 1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A56632-6F23-205C-70ED-334A4271CFBF}"/>
              </a:ext>
            </a:extLst>
          </p:cNvPr>
          <p:cNvSpPr>
            <a:spLocks noGrp="1"/>
          </p:cNvSpPr>
          <p:nvPr>
            <p:ph idx="1"/>
          </p:nvPr>
        </p:nvSpPr>
        <p:spPr>
          <a:xfrm>
            <a:off x="4794637" y="1940001"/>
            <a:ext cx="6754446" cy="4163606"/>
          </a:xfrm>
        </p:spPr>
        <p:txBody>
          <a:bodyPr anchor="t">
            <a:normAutofit fontScale="85000" lnSpcReduction="20000"/>
          </a:bodyPr>
          <a:lstStyle/>
          <a:p>
            <a:pPr>
              <a:lnSpc>
                <a:spcPct val="130000"/>
              </a:lnSpc>
            </a:pPr>
            <a:r>
              <a:rPr lang="en-US" sz="1400" dirty="0"/>
              <a:t>1. Requirements gathering and analysis</a:t>
            </a:r>
          </a:p>
          <a:p>
            <a:pPr marL="342900" indent="-342900">
              <a:lnSpc>
                <a:spcPct val="130000"/>
              </a:lnSpc>
              <a:buFont typeface="Arial" panose="020B0604020202020204" pitchFamily="34" charset="0"/>
              <a:buChar char="•"/>
            </a:pPr>
            <a:r>
              <a:rPr lang="en-US" sz="1400" dirty="0"/>
              <a:t>Information collected from client only happens once</a:t>
            </a:r>
          </a:p>
          <a:p>
            <a:pPr>
              <a:lnSpc>
                <a:spcPct val="130000"/>
              </a:lnSpc>
            </a:pPr>
            <a:r>
              <a:rPr lang="en-US" sz="1400" dirty="0"/>
              <a:t>2. Design</a:t>
            </a:r>
          </a:p>
          <a:p>
            <a:pPr marL="285750" indent="-285750">
              <a:lnSpc>
                <a:spcPct val="130000"/>
              </a:lnSpc>
              <a:buFont typeface="Arial" panose="020B0604020202020204" pitchFamily="34" charset="0"/>
              <a:buChar char="•"/>
            </a:pPr>
            <a:r>
              <a:rPr lang="en-US" sz="1400" dirty="0"/>
              <a:t>Team figures out needs based off phase 1</a:t>
            </a:r>
          </a:p>
          <a:p>
            <a:pPr>
              <a:lnSpc>
                <a:spcPct val="130000"/>
              </a:lnSpc>
            </a:pPr>
            <a:r>
              <a:rPr lang="en-US" sz="1400" dirty="0"/>
              <a:t>3. Development</a:t>
            </a:r>
          </a:p>
          <a:p>
            <a:pPr marL="285750" indent="-285750">
              <a:lnSpc>
                <a:spcPct val="130000"/>
              </a:lnSpc>
              <a:buFont typeface="Arial" panose="020B0604020202020204" pitchFamily="34" charset="0"/>
              <a:buChar char="•"/>
            </a:pPr>
            <a:r>
              <a:rPr lang="en-US" sz="1400" dirty="0"/>
              <a:t>Coding begins following the design phase once it is done can’t go back</a:t>
            </a:r>
          </a:p>
          <a:p>
            <a:pPr>
              <a:lnSpc>
                <a:spcPct val="130000"/>
              </a:lnSpc>
            </a:pPr>
            <a:r>
              <a:rPr lang="en-US" sz="1400" dirty="0"/>
              <a:t>4. Testing</a:t>
            </a:r>
          </a:p>
          <a:p>
            <a:pPr marL="285750" indent="-285750">
              <a:lnSpc>
                <a:spcPct val="130000"/>
              </a:lnSpc>
              <a:buFont typeface="Arial" panose="020B0604020202020204" pitchFamily="34" charset="0"/>
              <a:buChar char="•"/>
            </a:pPr>
            <a:r>
              <a:rPr lang="en-US" sz="1400" dirty="0"/>
              <a:t>Tested for issues once done goes to deployment</a:t>
            </a:r>
          </a:p>
          <a:p>
            <a:pPr>
              <a:lnSpc>
                <a:spcPct val="130000"/>
              </a:lnSpc>
            </a:pPr>
            <a:r>
              <a:rPr lang="en-US" sz="1400" dirty="0"/>
              <a:t>5. Deployment </a:t>
            </a:r>
          </a:p>
          <a:p>
            <a:pPr marL="285750" indent="-285750">
              <a:lnSpc>
                <a:spcPct val="130000"/>
              </a:lnSpc>
              <a:buFont typeface="Arial" panose="020B0604020202020204" pitchFamily="34" charset="0"/>
              <a:buChar char="•"/>
            </a:pPr>
            <a:r>
              <a:rPr lang="en-US" sz="1400" dirty="0"/>
              <a:t>goes live</a:t>
            </a:r>
          </a:p>
          <a:p>
            <a:pPr>
              <a:lnSpc>
                <a:spcPct val="130000"/>
              </a:lnSpc>
            </a:pPr>
            <a:r>
              <a:rPr lang="en-US" sz="1400" dirty="0"/>
              <a:t>6. Maintenance</a:t>
            </a:r>
          </a:p>
          <a:p>
            <a:pPr marL="285750" indent="-285750">
              <a:lnSpc>
                <a:spcPct val="130000"/>
              </a:lnSpc>
              <a:buFont typeface="Arial" panose="020B0604020202020204" pitchFamily="34" charset="0"/>
              <a:buChar char="•"/>
            </a:pPr>
            <a:r>
              <a:rPr lang="en-US" sz="1400" dirty="0"/>
              <a:t>Upgrades to product or any issues that may occur</a:t>
            </a:r>
          </a:p>
          <a:p>
            <a:pPr>
              <a:lnSpc>
                <a:spcPct val="130000"/>
              </a:lnSpc>
            </a:pPr>
            <a:endParaRPr lang="en-US" sz="900" dirty="0"/>
          </a:p>
        </p:txBody>
      </p:sp>
      <p:sp>
        <p:nvSpPr>
          <p:cNvPr id="17" name="Rectangle 1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00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E8B02151-C314-9F0F-DF7F-8797C7D69B3D}"/>
              </a:ext>
            </a:extLst>
          </p:cNvPr>
          <p:cNvPicPr>
            <a:picLocks noChangeAspect="1"/>
          </p:cNvPicPr>
          <p:nvPr/>
        </p:nvPicPr>
        <p:blipFill rotWithShape="1">
          <a:blip r:embed="rId3"/>
          <a:srcRect l="12733" r="18854" b="-2"/>
          <a:stretch/>
        </p:blipFill>
        <p:spPr>
          <a:xfrm>
            <a:off x="20" y="1804072"/>
            <a:ext cx="4458058" cy="4349801"/>
          </a:xfrm>
          <a:prstGeom prst="rect">
            <a:avLst/>
          </a:prstGeom>
        </p:spPr>
      </p:pic>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CAD7C-4895-8BE1-34D6-E8B6F6DAC902}"/>
              </a:ext>
            </a:extLst>
          </p:cNvPr>
          <p:cNvSpPr>
            <a:spLocks noGrp="1"/>
          </p:cNvSpPr>
          <p:nvPr>
            <p:ph type="title"/>
          </p:nvPr>
        </p:nvSpPr>
        <p:spPr>
          <a:xfrm>
            <a:off x="4794634" y="332450"/>
            <a:ext cx="6754447" cy="1471622"/>
          </a:xfrm>
        </p:spPr>
        <p:txBody>
          <a:bodyPr anchor="b">
            <a:normAutofit/>
          </a:bodyPr>
          <a:lstStyle/>
          <a:p>
            <a:r>
              <a:rPr lang="en-US" dirty="0"/>
              <a:t>Choice factors</a:t>
            </a:r>
          </a:p>
        </p:txBody>
      </p:sp>
      <p:sp>
        <p:nvSpPr>
          <p:cNvPr id="15" name="Rectangle 1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058849-4781-4948-044E-B12C840CCAB9}"/>
              </a:ext>
            </a:extLst>
          </p:cNvPr>
          <p:cNvSpPr>
            <a:spLocks noGrp="1"/>
          </p:cNvSpPr>
          <p:nvPr>
            <p:ph idx="1"/>
          </p:nvPr>
        </p:nvSpPr>
        <p:spPr>
          <a:xfrm>
            <a:off x="4794637" y="1940001"/>
            <a:ext cx="6754446" cy="3834594"/>
          </a:xfrm>
        </p:spPr>
        <p:txBody>
          <a:bodyPr anchor="t">
            <a:normAutofit lnSpcReduction="10000"/>
          </a:bodyPr>
          <a:lstStyle/>
          <a:p>
            <a:pPr marL="285750" indent="-285750">
              <a:buFont typeface="Arial" panose="020B0604020202020204" pitchFamily="34" charset="0"/>
              <a:buChar char="•"/>
            </a:pPr>
            <a:r>
              <a:rPr lang="en-US" dirty="0"/>
              <a:t>How big the project is</a:t>
            </a:r>
          </a:p>
          <a:p>
            <a:pPr marL="285750" lvl="4" indent="-285750">
              <a:buFont typeface="Arial" panose="020B0604020202020204" pitchFamily="34" charset="0"/>
              <a:buChar char="•"/>
            </a:pPr>
            <a:r>
              <a:rPr lang="en-US" dirty="0"/>
              <a:t>If project is bigger use agile to break it down</a:t>
            </a:r>
          </a:p>
          <a:p>
            <a:pPr marL="285750" indent="-285750">
              <a:buFont typeface="Arial" panose="020B0604020202020204" pitchFamily="34" charset="0"/>
              <a:buChar char="•"/>
            </a:pPr>
            <a:r>
              <a:rPr lang="en-US" dirty="0"/>
              <a:t>Clear wants and needs from client</a:t>
            </a:r>
          </a:p>
          <a:p>
            <a:pPr marL="285750" lvl="4" indent="-285750">
              <a:buFont typeface="Arial" panose="020B0604020202020204" pitchFamily="34" charset="0"/>
              <a:buChar char="•"/>
            </a:pPr>
            <a:r>
              <a:rPr lang="en-US" dirty="0"/>
              <a:t>If outcome won’t change use waterfall</a:t>
            </a:r>
          </a:p>
          <a:p>
            <a:pPr marL="285750" indent="-285750">
              <a:buFont typeface="Arial" panose="020B0604020202020204" pitchFamily="34" charset="0"/>
              <a:buChar char="•"/>
            </a:pPr>
            <a:r>
              <a:rPr lang="en-US" dirty="0"/>
              <a:t>Deadline and budget</a:t>
            </a:r>
          </a:p>
          <a:p>
            <a:pPr marL="285750" lvl="4" indent="-285750">
              <a:buFont typeface="Arial" panose="020B0604020202020204" pitchFamily="34" charset="0"/>
              <a:buChar char="•"/>
            </a:pPr>
            <a:r>
              <a:rPr lang="en-US" dirty="0"/>
              <a:t>Budget or deadline is tight might be better to use agile</a:t>
            </a:r>
          </a:p>
          <a:p>
            <a:pPr marL="285750" indent="-285750">
              <a:buFont typeface="Arial" panose="020B0604020202020204" pitchFamily="34" charset="0"/>
              <a:buChar char="•"/>
            </a:pPr>
            <a:r>
              <a:rPr lang="en-US" dirty="0"/>
              <a:t>How much involvement is wanted</a:t>
            </a:r>
          </a:p>
          <a:p>
            <a:pPr marL="285750" lvl="4" indent="-285750">
              <a:buFont typeface="Arial" panose="020B0604020202020204" pitchFamily="34" charset="0"/>
              <a:buChar char="•"/>
            </a:pPr>
            <a:r>
              <a:rPr lang="en-US" dirty="0"/>
              <a:t>If client wants to be involved throughout production then agile is needed</a:t>
            </a:r>
          </a:p>
        </p:txBody>
      </p:sp>
      <p:sp>
        <p:nvSpPr>
          <p:cNvPr id="17" name="Rectangle 1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89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in folders">
            <a:extLst>
              <a:ext uri="{FF2B5EF4-FFF2-40B4-BE49-F238E27FC236}">
                <a16:creationId xmlns:a16="http://schemas.microsoft.com/office/drawing/2014/main" id="{58D3A609-AE3C-A135-4CA5-2EC276D4DD90}"/>
              </a:ext>
            </a:extLst>
          </p:cNvPr>
          <p:cNvPicPr>
            <a:picLocks noChangeAspect="1"/>
          </p:cNvPicPr>
          <p:nvPr/>
        </p:nvPicPr>
        <p:blipFill rotWithShape="1">
          <a:blip r:embed="rId2"/>
          <a:srcRect l="23214" r="21574"/>
          <a:stretch/>
        </p:blipFill>
        <p:spPr>
          <a:xfrm>
            <a:off x="20" y="719747"/>
            <a:ext cx="4458058" cy="5389675"/>
          </a:xfrm>
          <a:prstGeom prst="rect">
            <a:avLst/>
          </a:prstGeom>
        </p:spPr>
      </p:pic>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17032-162E-8F8D-AF6E-F84D45F218FE}"/>
              </a:ext>
            </a:extLst>
          </p:cNvPr>
          <p:cNvSpPr>
            <a:spLocks noGrp="1"/>
          </p:cNvSpPr>
          <p:nvPr>
            <p:ph type="title"/>
          </p:nvPr>
        </p:nvSpPr>
        <p:spPr>
          <a:xfrm>
            <a:off x="4919472" y="1056362"/>
            <a:ext cx="6627226" cy="1154102"/>
          </a:xfrm>
        </p:spPr>
        <p:txBody>
          <a:bodyPr>
            <a:normAutofit/>
          </a:bodyPr>
          <a:lstStyle/>
          <a:p>
            <a:r>
              <a:rPr lang="en-US" dirty="0"/>
              <a:t>References </a:t>
            </a:r>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DCD7B9-BF7D-075D-49B0-3B6D69ABBAF9}"/>
              </a:ext>
            </a:extLst>
          </p:cNvPr>
          <p:cNvSpPr>
            <a:spLocks noGrp="1"/>
          </p:cNvSpPr>
          <p:nvPr>
            <p:ph idx="1"/>
          </p:nvPr>
        </p:nvSpPr>
        <p:spPr>
          <a:xfrm>
            <a:off x="4921857" y="2268656"/>
            <a:ext cx="6627226" cy="3505938"/>
          </a:xfrm>
        </p:spPr>
        <p:txBody>
          <a:bodyPr anchor="t">
            <a:normAutofit fontScale="70000" lnSpcReduction="20000"/>
          </a:bodyPr>
          <a:lstStyle/>
          <a:p>
            <a:pPr marL="0" indent="-457200">
              <a:buNone/>
            </a:pPr>
            <a:r>
              <a:rPr lang="en-US" dirty="0"/>
              <a:t>What is Scrum? (n.d.). </a:t>
            </a:r>
            <a:r>
              <a:rPr lang="en-US" i="1" dirty="0"/>
              <a:t>Scrum Alliance. </a:t>
            </a:r>
            <a:r>
              <a:rPr lang="en-US" dirty="0"/>
              <a:t>Retrieved from </a:t>
            </a:r>
            <a:r>
              <a:rPr lang="en-US" dirty="0">
                <a:hlinkClick r:id="rId3"/>
              </a:rPr>
              <a:t>Learn About the Scrum Framework and Agile | Scrum Alliance</a:t>
            </a:r>
            <a:endParaRPr lang="en-US" dirty="0"/>
          </a:p>
          <a:p>
            <a:pPr marL="0" indent="-457200">
              <a:buNone/>
            </a:pPr>
            <a:r>
              <a:rPr lang="en-US" dirty="0"/>
              <a:t>SDLC (Software Development Life Cycle) Phases, Methodologies, Process, And Models. (2021). </a:t>
            </a:r>
            <a:r>
              <a:rPr lang="en-US" i="1" dirty="0"/>
              <a:t>Software Testing Help</a:t>
            </a:r>
            <a:r>
              <a:rPr lang="en-US" dirty="0"/>
              <a:t>. Retrieved from </a:t>
            </a:r>
            <a:r>
              <a:rPr lang="en-US" dirty="0">
                <a:hlinkClick r:id="rId4"/>
              </a:rPr>
              <a:t>What Is SDLC (Software Development Life Cycle) Phases Methodologies (softwaretestinghelp.com)</a:t>
            </a:r>
            <a:endParaRPr lang="en-US" dirty="0"/>
          </a:p>
          <a:p>
            <a:pPr marL="0" indent="-457200">
              <a:buNone/>
            </a:pPr>
            <a:r>
              <a:rPr lang="en-US" dirty="0"/>
              <a:t>What is Software Development Lifecycle? (n.d.). </a:t>
            </a:r>
            <a:r>
              <a:rPr lang="en-US" i="1" dirty="0"/>
              <a:t>Visual Paradigm</a:t>
            </a:r>
            <a:r>
              <a:rPr lang="en-US" dirty="0"/>
              <a:t>. Retrieved from </a:t>
            </a:r>
            <a:r>
              <a:rPr lang="en-US" dirty="0">
                <a:hlinkClick r:id="rId5"/>
              </a:rPr>
              <a:t>What is Software Development Lifecycle? (visual-paradigm.com)</a:t>
            </a:r>
            <a:endParaRPr lang="en-US" dirty="0"/>
          </a:p>
          <a:p>
            <a:pPr marL="0" indent="-457200">
              <a:buNone/>
            </a:pPr>
            <a:r>
              <a:rPr lang="en-US" dirty="0" err="1"/>
              <a:t>Dharmalingam</a:t>
            </a:r>
            <a:r>
              <a:rPr lang="en-US" dirty="0"/>
              <a:t>, N. (2018). Factors to Choose the Right Agile Development Method. </a:t>
            </a:r>
            <a:r>
              <a:rPr lang="en-US" i="1" dirty="0" err="1"/>
              <a:t>Whizlabs</a:t>
            </a:r>
            <a:r>
              <a:rPr lang="en-US" i="1" dirty="0"/>
              <a:t>. </a:t>
            </a:r>
            <a:r>
              <a:rPr lang="en-US" dirty="0"/>
              <a:t>Retrieved from </a:t>
            </a:r>
            <a:r>
              <a:rPr lang="en-US" dirty="0">
                <a:hlinkClick r:id="rId6"/>
              </a:rPr>
              <a:t>Factors to Choose the Right Agile Development Method - </a:t>
            </a:r>
            <a:r>
              <a:rPr lang="en-US" dirty="0" err="1">
                <a:hlinkClick r:id="rId6"/>
              </a:rPr>
              <a:t>Whizlabs</a:t>
            </a:r>
            <a:r>
              <a:rPr lang="en-US" dirty="0">
                <a:hlinkClick r:id="rId6"/>
              </a:rPr>
              <a:t> Blog</a:t>
            </a:r>
            <a:endParaRPr lang="en-US" dirty="0"/>
          </a:p>
          <a:p>
            <a:endParaRPr lang="en-US" dirty="0"/>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520493"/>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794</Words>
  <Application>Microsoft Office PowerPoint</Application>
  <PresentationFormat>Widescreen</PresentationFormat>
  <Paragraphs>65</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Meiryo</vt:lpstr>
      <vt:lpstr>Arial</vt:lpstr>
      <vt:lpstr>Calibri</vt:lpstr>
      <vt:lpstr>Corbel</vt:lpstr>
      <vt:lpstr>ShojiVTI</vt:lpstr>
      <vt:lpstr>Choose your approach</vt:lpstr>
      <vt:lpstr>Scrum Team</vt:lpstr>
      <vt:lpstr>Agile approach</vt:lpstr>
      <vt:lpstr>Waterfall method</vt:lpstr>
      <vt:lpstr>Choice factors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your approach</dc:title>
  <dc:creator>Dustin Smith</dc:creator>
  <cp:lastModifiedBy>Dustin Smith</cp:lastModifiedBy>
  <cp:revision>1</cp:revision>
  <dcterms:created xsi:type="dcterms:W3CDTF">2023-02-20T05:23:13Z</dcterms:created>
  <dcterms:modified xsi:type="dcterms:W3CDTF">2023-02-20T06:16:52Z</dcterms:modified>
</cp:coreProperties>
</file>