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59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7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9CD6E2-0615-4C62-8B88-AA5A8830BB19}">
  <a:tblStyle styleId="{DE9CD6E2-0615-4C62-8B88-AA5A8830B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897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43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60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6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61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57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3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39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4" r:id="rId11"/>
    <p:sldLayoutId id="2147483669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6891617" y="3343443"/>
            <a:ext cx="2117912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Author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Nguyen Huu Phuc Trinh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Andy Lin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961465" y="223805"/>
            <a:ext cx="7763631" cy="609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2400" dirty="0">
                <a:latin typeface="Castellar" panose="020A0402060406010301" pitchFamily="18" charset="0"/>
              </a:rPr>
            </a:br>
            <a:r>
              <a:rPr lang="en-CA" sz="2400" dirty="0">
                <a:latin typeface="Castellar" panose="020A0402060406010301" pitchFamily="18" charset="0"/>
              </a:rPr>
              <a:t>COVID-19 Business Response Hackathon</a:t>
            </a:r>
            <a:endParaRPr sz="2400" dirty="0">
              <a:latin typeface="Castellar" panose="020A0402060406010301" pitchFamily="18" charset="0"/>
            </a:endParaRPr>
          </a:p>
        </p:txBody>
      </p:sp>
      <p:cxnSp>
        <p:nvCxnSpPr>
          <p:cNvPr id="138" name="Google Shape;138;p28"/>
          <p:cNvCxnSpPr>
            <a:cxnSpLocks/>
          </p:cNvCxnSpPr>
          <p:nvPr/>
        </p:nvCxnSpPr>
        <p:spPr>
          <a:xfrm>
            <a:off x="2091018" y="3176000"/>
            <a:ext cx="71411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37;p28">
            <a:extLst>
              <a:ext uri="{FF2B5EF4-FFF2-40B4-BE49-F238E27FC236}">
                <a16:creationId xmlns:a16="http://schemas.microsoft.com/office/drawing/2014/main" id="{1B3EF665-DE21-455A-A43B-C94FA3B0F8E7}"/>
              </a:ext>
            </a:extLst>
          </p:cNvPr>
          <p:cNvSpPr txBox="1">
            <a:spLocks/>
          </p:cNvSpPr>
          <p:nvPr/>
        </p:nvSpPr>
        <p:spPr>
          <a:xfrm>
            <a:off x="2477620" y="761525"/>
            <a:ext cx="4188759" cy="60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CA" sz="2400" dirty="0">
                <a:latin typeface="Castellar" panose="020A0402060406010301" pitchFamily="18" charset="0"/>
              </a:rPr>
              <a:t>Abstract Thinking </a:t>
            </a:r>
          </a:p>
        </p:txBody>
      </p:sp>
      <p:sp>
        <p:nvSpPr>
          <p:cNvPr id="7" name="Google Shape;175;p31">
            <a:extLst>
              <a:ext uri="{FF2B5EF4-FFF2-40B4-BE49-F238E27FC236}">
                <a16:creationId xmlns:a16="http://schemas.microsoft.com/office/drawing/2014/main" id="{7FE8D7BA-8220-4E82-B249-E9329AF2FFE2}"/>
              </a:ext>
            </a:extLst>
          </p:cNvPr>
          <p:cNvSpPr txBox="1">
            <a:spLocks/>
          </p:cNvSpPr>
          <p:nvPr/>
        </p:nvSpPr>
        <p:spPr>
          <a:xfrm flipH="1">
            <a:off x="6325803" y="2237622"/>
            <a:ext cx="3054557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CA" dirty="0" err="1"/>
              <a:t>Pay@Ease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B1A-3A19-4E6E-BD6C-3AB23E351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047" y="269549"/>
            <a:ext cx="5214300" cy="946200"/>
          </a:xfrm>
        </p:spPr>
        <p:txBody>
          <a:bodyPr/>
          <a:lstStyle/>
          <a:p>
            <a:r>
              <a:rPr lang="en-CA" dirty="0"/>
              <a:t>COD (Cash On Delivery) PAYMENT</a:t>
            </a:r>
            <a:br>
              <a:rPr lang="en-CA" dirty="0"/>
            </a:br>
            <a:r>
              <a:rPr lang="en-CA" sz="1200" i="1" dirty="0">
                <a:solidFill>
                  <a:srgbClr val="FF0000"/>
                </a:solidFill>
              </a:rPr>
              <a:t>*except there won’t be cash involve*</a:t>
            </a:r>
            <a:endParaRPr lang="en-CA" i="1" dirty="0">
              <a:solidFill>
                <a:srgbClr val="FF0000"/>
              </a:solidFill>
            </a:endParaRPr>
          </a:p>
        </p:txBody>
      </p:sp>
      <p:grpSp>
        <p:nvGrpSpPr>
          <p:cNvPr id="15" name="Google Shape;1444;p57">
            <a:extLst>
              <a:ext uri="{FF2B5EF4-FFF2-40B4-BE49-F238E27FC236}">
                <a16:creationId xmlns:a16="http://schemas.microsoft.com/office/drawing/2014/main" id="{6411AAA3-27F0-4063-B261-2959C9343E2F}"/>
              </a:ext>
            </a:extLst>
          </p:cNvPr>
          <p:cNvGrpSpPr/>
          <p:nvPr/>
        </p:nvGrpSpPr>
        <p:grpSpPr>
          <a:xfrm>
            <a:off x="900952" y="2821503"/>
            <a:ext cx="7643516" cy="204051"/>
            <a:chOff x="5588142" y="3439610"/>
            <a:chExt cx="1546040" cy="47211"/>
          </a:xfrm>
        </p:grpSpPr>
        <p:sp>
          <p:nvSpPr>
            <p:cNvPr id="16" name="Google Shape;1445;p57">
              <a:extLst>
                <a:ext uri="{FF2B5EF4-FFF2-40B4-BE49-F238E27FC236}">
                  <a16:creationId xmlns:a16="http://schemas.microsoft.com/office/drawing/2014/main" id="{607B2B00-BD5A-4407-9B4E-D8D65325C736}"/>
                </a:ext>
              </a:extLst>
            </p:cNvPr>
            <p:cNvSpPr/>
            <p:nvPr/>
          </p:nvSpPr>
          <p:spPr>
            <a:xfrm>
              <a:off x="6866007" y="3457539"/>
              <a:ext cx="268175" cy="10578"/>
            </a:xfrm>
            <a:custGeom>
              <a:avLst/>
              <a:gdLst/>
              <a:ahLst/>
              <a:cxnLst/>
              <a:rect l="l" t="t" r="r" b="b"/>
              <a:pathLst>
                <a:path w="1677" h="186" extrusionOk="0">
                  <a:moveTo>
                    <a:pt x="1" y="0"/>
                  </a:moveTo>
                  <a:cubicBezTo>
                    <a:pt x="13" y="25"/>
                    <a:pt x="13" y="62"/>
                    <a:pt x="13" y="87"/>
                  </a:cubicBezTo>
                  <a:cubicBezTo>
                    <a:pt x="13" y="124"/>
                    <a:pt x="13" y="148"/>
                    <a:pt x="1" y="185"/>
                  </a:cubicBezTo>
                  <a:lnTo>
                    <a:pt x="1677" y="18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6;p57">
              <a:extLst>
                <a:ext uri="{FF2B5EF4-FFF2-40B4-BE49-F238E27FC236}">
                  <a16:creationId xmlns:a16="http://schemas.microsoft.com/office/drawing/2014/main" id="{519EF693-3B45-4231-923F-4AD3ABB30B2D}"/>
                </a:ext>
              </a:extLst>
            </p:cNvPr>
            <p:cNvSpPr/>
            <p:nvPr/>
          </p:nvSpPr>
          <p:spPr>
            <a:xfrm>
              <a:off x="5943156" y="3457539"/>
              <a:ext cx="263609" cy="11976"/>
            </a:xfrm>
            <a:custGeom>
              <a:avLst/>
              <a:gdLst/>
              <a:ahLst/>
              <a:cxnLst/>
              <a:rect l="l" t="t" r="r" b="b"/>
              <a:pathLst>
                <a:path w="3808" h="173" extrusionOk="0">
                  <a:moveTo>
                    <a:pt x="12" y="0"/>
                  </a:moveTo>
                  <a:cubicBezTo>
                    <a:pt x="12" y="25"/>
                    <a:pt x="25" y="50"/>
                    <a:pt x="12" y="74"/>
                  </a:cubicBezTo>
                  <a:cubicBezTo>
                    <a:pt x="25" y="111"/>
                    <a:pt x="12" y="148"/>
                    <a:pt x="0" y="173"/>
                  </a:cubicBezTo>
                  <a:lnTo>
                    <a:pt x="3807" y="173"/>
                  </a:lnTo>
                  <a:cubicBezTo>
                    <a:pt x="3795" y="148"/>
                    <a:pt x="3783" y="111"/>
                    <a:pt x="3783" y="74"/>
                  </a:cubicBezTo>
                  <a:cubicBezTo>
                    <a:pt x="3783" y="50"/>
                    <a:pt x="3795" y="25"/>
                    <a:pt x="3795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7;p57">
              <a:extLst>
                <a:ext uri="{FF2B5EF4-FFF2-40B4-BE49-F238E27FC236}">
                  <a16:creationId xmlns:a16="http://schemas.microsoft.com/office/drawing/2014/main" id="{A6730E00-498B-4D8A-9CE1-C2E0826977DE}"/>
                </a:ext>
              </a:extLst>
            </p:cNvPr>
            <p:cNvSpPr/>
            <p:nvPr/>
          </p:nvSpPr>
          <p:spPr>
            <a:xfrm>
              <a:off x="6558090" y="3457539"/>
              <a:ext cx="261947" cy="11976"/>
            </a:xfrm>
            <a:custGeom>
              <a:avLst/>
              <a:gdLst/>
              <a:ahLst/>
              <a:cxnLst/>
              <a:rect l="l" t="t" r="r" b="b"/>
              <a:pathLst>
                <a:path w="3784" h="173" extrusionOk="0">
                  <a:moveTo>
                    <a:pt x="13" y="0"/>
                  </a:moveTo>
                  <a:cubicBezTo>
                    <a:pt x="13" y="25"/>
                    <a:pt x="13" y="50"/>
                    <a:pt x="26" y="74"/>
                  </a:cubicBezTo>
                  <a:cubicBezTo>
                    <a:pt x="13" y="111"/>
                    <a:pt x="13" y="148"/>
                    <a:pt x="1" y="173"/>
                  </a:cubicBezTo>
                  <a:lnTo>
                    <a:pt x="3784" y="173"/>
                  </a:lnTo>
                  <a:cubicBezTo>
                    <a:pt x="3771" y="148"/>
                    <a:pt x="3771" y="111"/>
                    <a:pt x="3771" y="74"/>
                  </a:cubicBezTo>
                  <a:cubicBezTo>
                    <a:pt x="3771" y="50"/>
                    <a:pt x="3771" y="25"/>
                    <a:pt x="3784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8;p57">
              <a:extLst>
                <a:ext uri="{FF2B5EF4-FFF2-40B4-BE49-F238E27FC236}">
                  <a16:creationId xmlns:a16="http://schemas.microsoft.com/office/drawing/2014/main" id="{EA92D255-8FE6-4295-96B0-BC1279B90125}"/>
                </a:ext>
              </a:extLst>
            </p:cNvPr>
            <p:cNvSpPr/>
            <p:nvPr/>
          </p:nvSpPr>
          <p:spPr>
            <a:xfrm>
              <a:off x="5588142" y="3454682"/>
              <a:ext cx="309877" cy="14833"/>
            </a:xfrm>
            <a:custGeom>
              <a:avLst/>
              <a:gdLst/>
              <a:ahLst/>
              <a:cxnLst/>
              <a:rect l="l" t="t" r="r" b="b"/>
              <a:pathLst>
                <a:path w="1726" h="173" extrusionOk="0">
                  <a:moveTo>
                    <a:pt x="0" y="0"/>
                  </a:moveTo>
                  <a:lnTo>
                    <a:pt x="0" y="173"/>
                  </a:lnTo>
                  <a:lnTo>
                    <a:pt x="1725" y="173"/>
                  </a:lnTo>
                  <a:cubicBezTo>
                    <a:pt x="1713" y="148"/>
                    <a:pt x="1713" y="111"/>
                    <a:pt x="1713" y="74"/>
                  </a:cubicBezTo>
                  <a:cubicBezTo>
                    <a:pt x="1713" y="50"/>
                    <a:pt x="1713" y="25"/>
                    <a:pt x="1725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9;p57">
              <a:extLst>
                <a:ext uri="{FF2B5EF4-FFF2-40B4-BE49-F238E27FC236}">
                  <a16:creationId xmlns:a16="http://schemas.microsoft.com/office/drawing/2014/main" id="{DD4E174D-D4B8-44A7-8C5C-16CDF0417225}"/>
                </a:ext>
              </a:extLst>
            </p:cNvPr>
            <p:cNvSpPr/>
            <p:nvPr/>
          </p:nvSpPr>
          <p:spPr>
            <a:xfrm>
              <a:off x="6251904" y="3457539"/>
              <a:ext cx="261047" cy="11976"/>
            </a:xfrm>
            <a:custGeom>
              <a:avLst/>
              <a:gdLst/>
              <a:ahLst/>
              <a:cxnLst/>
              <a:rect l="l" t="t" r="r" b="b"/>
              <a:pathLst>
                <a:path w="3771" h="173" extrusionOk="0">
                  <a:moveTo>
                    <a:pt x="0" y="0"/>
                  </a:moveTo>
                  <a:cubicBezTo>
                    <a:pt x="13" y="25"/>
                    <a:pt x="13" y="50"/>
                    <a:pt x="13" y="74"/>
                  </a:cubicBezTo>
                  <a:cubicBezTo>
                    <a:pt x="13" y="111"/>
                    <a:pt x="13" y="148"/>
                    <a:pt x="0" y="173"/>
                  </a:cubicBezTo>
                  <a:lnTo>
                    <a:pt x="3771" y="173"/>
                  </a:lnTo>
                  <a:cubicBezTo>
                    <a:pt x="3759" y="148"/>
                    <a:pt x="3759" y="111"/>
                    <a:pt x="3759" y="74"/>
                  </a:cubicBezTo>
                  <a:cubicBezTo>
                    <a:pt x="3759" y="50"/>
                    <a:pt x="3759" y="25"/>
                    <a:pt x="3771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454;p57">
              <a:extLst>
                <a:ext uri="{FF2B5EF4-FFF2-40B4-BE49-F238E27FC236}">
                  <a16:creationId xmlns:a16="http://schemas.microsoft.com/office/drawing/2014/main" id="{790D6599-059F-40D0-AC0D-AB12866CC43A}"/>
                </a:ext>
              </a:extLst>
            </p:cNvPr>
            <p:cNvSpPr/>
            <p:nvPr/>
          </p:nvSpPr>
          <p:spPr>
            <a:xfrm>
              <a:off x="5904735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55;p57">
              <a:extLst>
                <a:ext uri="{FF2B5EF4-FFF2-40B4-BE49-F238E27FC236}">
                  <a16:creationId xmlns:a16="http://schemas.microsoft.com/office/drawing/2014/main" id="{5C78DDA4-BFE2-4D67-A636-50A586411A53}"/>
                </a:ext>
              </a:extLst>
            </p:cNvPr>
            <p:cNvSpPr/>
            <p:nvPr/>
          </p:nvSpPr>
          <p:spPr>
            <a:xfrm>
              <a:off x="589705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6;p57">
              <a:extLst>
                <a:ext uri="{FF2B5EF4-FFF2-40B4-BE49-F238E27FC236}">
                  <a16:creationId xmlns:a16="http://schemas.microsoft.com/office/drawing/2014/main" id="{90DEF930-2ABC-43CD-94C1-87F30704394D}"/>
                </a:ext>
              </a:extLst>
            </p:cNvPr>
            <p:cNvSpPr/>
            <p:nvPr/>
          </p:nvSpPr>
          <p:spPr>
            <a:xfrm>
              <a:off x="6212929" y="3450686"/>
              <a:ext cx="28521" cy="24021"/>
            </a:xfrm>
            <a:custGeom>
              <a:avLst/>
              <a:gdLst/>
              <a:ahLst/>
              <a:cxnLst/>
              <a:rect l="l" t="t" r="r" b="b"/>
              <a:pathLst>
                <a:path w="412" h="347" extrusionOk="0">
                  <a:moveTo>
                    <a:pt x="227" y="0"/>
                  </a:moveTo>
                  <a:cubicBezTo>
                    <a:pt x="185" y="0"/>
                    <a:pt x="142" y="16"/>
                    <a:pt x="108" y="50"/>
                  </a:cubicBezTo>
                  <a:cubicBezTo>
                    <a:pt x="0" y="158"/>
                    <a:pt x="78" y="346"/>
                    <a:pt x="229" y="346"/>
                  </a:cubicBezTo>
                  <a:cubicBezTo>
                    <a:pt x="234" y="346"/>
                    <a:pt x="238" y="346"/>
                    <a:pt x="243" y="346"/>
                  </a:cubicBezTo>
                  <a:cubicBezTo>
                    <a:pt x="329" y="334"/>
                    <a:pt x="391" y="272"/>
                    <a:pt x="403" y="186"/>
                  </a:cubicBezTo>
                  <a:cubicBezTo>
                    <a:pt x="412" y="75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7;p57">
              <a:extLst>
                <a:ext uri="{FF2B5EF4-FFF2-40B4-BE49-F238E27FC236}">
                  <a16:creationId xmlns:a16="http://schemas.microsoft.com/office/drawing/2014/main" id="{C25B1F78-0C64-4E99-99CD-A2DA93ABB89D}"/>
                </a:ext>
              </a:extLst>
            </p:cNvPr>
            <p:cNvSpPr/>
            <p:nvPr/>
          </p:nvSpPr>
          <p:spPr>
            <a:xfrm>
              <a:off x="6204968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2" y="160"/>
                  </a:moveTo>
                  <a:cubicBezTo>
                    <a:pt x="436" y="160"/>
                    <a:pt x="527" y="235"/>
                    <a:pt x="518" y="346"/>
                  </a:cubicBezTo>
                  <a:cubicBezTo>
                    <a:pt x="506" y="432"/>
                    <a:pt x="444" y="494"/>
                    <a:pt x="358" y="506"/>
                  </a:cubicBezTo>
                  <a:cubicBezTo>
                    <a:pt x="353" y="506"/>
                    <a:pt x="349" y="506"/>
                    <a:pt x="344" y="506"/>
                  </a:cubicBezTo>
                  <a:cubicBezTo>
                    <a:pt x="193" y="506"/>
                    <a:pt x="115" y="318"/>
                    <a:pt x="223" y="210"/>
                  </a:cubicBezTo>
                  <a:cubicBezTo>
                    <a:pt x="257" y="176"/>
                    <a:pt x="300" y="160"/>
                    <a:pt x="342" y="160"/>
                  </a:cubicBezTo>
                  <a:close/>
                  <a:moveTo>
                    <a:pt x="321" y="1"/>
                  </a:moveTo>
                  <a:cubicBezTo>
                    <a:pt x="173" y="1"/>
                    <a:pt x="50" y="112"/>
                    <a:pt x="13" y="259"/>
                  </a:cubicBezTo>
                  <a:cubicBezTo>
                    <a:pt x="13" y="284"/>
                    <a:pt x="1" y="309"/>
                    <a:pt x="1" y="333"/>
                  </a:cubicBezTo>
                  <a:cubicBezTo>
                    <a:pt x="1" y="370"/>
                    <a:pt x="13" y="395"/>
                    <a:pt x="25" y="432"/>
                  </a:cubicBezTo>
                  <a:cubicBezTo>
                    <a:pt x="69" y="598"/>
                    <a:pt x="210" y="681"/>
                    <a:pt x="352" y="681"/>
                  </a:cubicBezTo>
                  <a:cubicBezTo>
                    <a:pt x="494" y="681"/>
                    <a:pt x="635" y="598"/>
                    <a:pt x="678" y="432"/>
                  </a:cubicBezTo>
                  <a:cubicBezTo>
                    <a:pt x="691" y="395"/>
                    <a:pt x="691" y="370"/>
                    <a:pt x="691" y="333"/>
                  </a:cubicBezTo>
                  <a:cubicBezTo>
                    <a:pt x="691" y="309"/>
                    <a:pt x="691" y="284"/>
                    <a:pt x="678" y="259"/>
                  </a:cubicBezTo>
                  <a:cubicBezTo>
                    <a:pt x="642" y="99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8;p57">
              <a:extLst>
                <a:ext uri="{FF2B5EF4-FFF2-40B4-BE49-F238E27FC236}">
                  <a16:creationId xmlns:a16="http://schemas.microsoft.com/office/drawing/2014/main" id="{DF8A6379-1508-4081-8A98-831FCFA3E0A5}"/>
                </a:ext>
              </a:extLst>
            </p:cNvPr>
            <p:cNvSpPr/>
            <p:nvPr/>
          </p:nvSpPr>
          <p:spPr>
            <a:xfrm>
              <a:off x="6519739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9;p57">
              <a:extLst>
                <a:ext uri="{FF2B5EF4-FFF2-40B4-BE49-F238E27FC236}">
                  <a16:creationId xmlns:a16="http://schemas.microsoft.com/office/drawing/2014/main" id="{DC409F16-2414-416D-B7B5-8B6255C2F56E}"/>
                </a:ext>
              </a:extLst>
            </p:cNvPr>
            <p:cNvSpPr/>
            <p:nvPr/>
          </p:nvSpPr>
          <p:spPr>
            <a:xfrm>
              <a:off x="6512055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34" y="163"/>
                  </a:moveTo>
                  <a:cubicBezTo>
                    <a:pt x="426" y="163"/>
                    <a:pt x="514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5" y="494"/>
                    <a:pt x="111" y="309"/>
                    <a:pt x="222" y="210"/>
                  </a:cubicBezTo>
                  <a:cubicBezTo>
                    <a:pt x="255" y="177"/>
                    <a:pt x="295" y="163"/>
                    <a:pt x="33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7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39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78" y="370"/>
                    <a:pt x="691" y="333"/>
                  </a:cubicBezTo>
                  <a:cubicBezTo>
                    <a:pt x="678" y="309"/>
                    <a:pt x="678" y="284"/>
                    <a:pt x="678" y="259"/>
                  </a:cubicBezTo>
                  <a:cubicBezTo>
                    <a:pt x="641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460;p57">
              <a:extLst>
                <a:ext uri="{FF2B5EF4-FFF2-40B4-BE49-F238E27FC236}">
                  <a16:creationId xmlns:a16="http://schemas.microsoft.com/office/drawing/2014/main" id="{22C6A9FC-6D00-4F0C-80B2-E1E850BC9FF4}"/>
                </a:ext>
              </a:extLst>
            </p:cNvPr>
            <p:cNvSpPr/>
            <p:nvPr/>
          </p:nvSpPr>
          <p:spPr>
            <a:xfrm>
              <a:off x="6827298" y="3450192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22" y="344"/>
                  </a:cubicBezTo>
                  <a:cubicBezTo>
                    <a:pt x="308" y="344"/>
                    <a:pt x="382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461;p57">
              <a:extLst>
                <a:ext uri="{FF2B5EF4-FFF2-40B4-BE49-F238E27FC236}">
                  <a16:creationId xmlns:a16="http://schemas.microsoft.com/office/drawing/2014/main" id="{6BD5FFDA-6C18-45EB-9F0E-3A2A378C2DAA}"/>
                </a:ext>
              </a:extLst>
            </p:cNvPr>
            <p:cNvSpPr/>
            <p:nvPr/>
          </p:nvSpPr>
          <p:spPr>
            <a:xfrm>
              <a:off x="681914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0" y="165"/>
                  </a:moveTo>
                  <a:cubicBezTo>
                    <a:pt x="431" y="165"/>
                    <a:pt x="518" y="232"/>
                    <a:pt x="518" y="333"/>
                  </a:cubicBezTo>
                  <a:cubicBezTo>
                    <a:pt x="518" y="420"/>
                    <a:pt x="444" y="506"/>
                    <a:pt x="345" y="506"/>
                  </a:cubicBezTo>
                  <a:cubicBezTo>
                    <a:pt x="197" y="494"/>
                    <a:pt x="123" y="321"/>
                    <a:pt x="222" y="210"/>
                  </a:cubicBezTo>
                  <a:cubicBezTo>
                    <a:pt x="257" y="179"/>
                    <a:pt x="299" y="165"/>
                    <a:pt x="340" y="165"/>
                  </a:cubicBezTo>
                  <a:close/>
                  <a:moveTo>
                    <a:pt x="333" y="1"/>
                  </a:moveTo>
                  <a:cubicBezTo>
                    <a:pt x="173" y="1"/>
                    <a:pt x="49" y="112"/>
                    <a:pt x="13" y="259"/>
                  </a:cubicBezTo>
                  <a:cubicBezTo>
                    <a:pt x="0" y="284"/>
                    <a:pt x="0" y="309"/>
                    <a:pt x="0" y="333"/>
                  </a:cubicBezTo>
                  <a:cubicBezTo>
                    <a:pt x="0" y="370"/>
                    <a:pt x="0" y="407"/>
                    <a:pt x="13" y="432"/>
                  </a:cubicBezTo>
                  <a:cubicBezTo>
                    <a:pt x="62" y="598"/>
                    <a:pt x="204" y="681"/>
                    <a:pt x="345" y="681"/>
                  </a:cubicBezTo>
                  <a:cubicBezTo>
                    <a:pt x="487" y="681"/>
                    <a:pt x="629" y="598"/>
                    <a:pt x="678" y="432"/>
                  </a:cubicBezTo>
                  <a:cubicBezTo>
                    <a:pt x="690" y="407"/>
                    <a:pt x="690" y="370"/>
                    <a:pt x="690" y="333"/>
                  </a:cubicBezTo>
                  <a:cubicBezTo>
                    <a:pt x="690" y="309"/>
                    <a:pt x="690" y="284"/>
                    <a:pt x="678" y="259"/>
                  </a:cubicBezTo>
                  <a:cubicBezTo>
                    <a:pt x="641" y="112"/>
                    <a:pt x="518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5C8C358-21E0-4500-A159-C0B31B4095E7}"/>
              </a:ext>
            </a:extLst>
          </p:cNvPr>
          <p:cNvSpPr txBox="1"/>
          <p:nvPr/>
        </p:nvSpPr>
        <p:spPr>
          <a:xfrm>
            <a:off x="1769294" y="3190881"/>
            <a:ext cx="15320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2. 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Businesses prepare order and Generate Bill 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(QR Code)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53EF4-3713-4DDA-85CA-4E10E27A8E66}"/>
              </a:ext>
            </a:extLst>
          </p:cNvPr>
          <p:cNvSpPr txBox="1"/>
          <p:nvPr/>
        </p:nvSpPr>
        <p:spPr>
          <a:xfrm>
            <a:off x="3433877" y="3205071"/>
            <a:ext cx="1290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3. 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Deliver order for customer to check.</a:t>
            </a:r>
          </a:p>
        </p:txBody>
      </p:sp>
      <p:grpSp>
        <p:nvGrpSpPr>
          <p:cNvPr id="37" name="Google Shape;6616;p63">
            <a:extLst>
              <a:ext uri="{FF2B5EF4-FFF2-40B4-BE49-F238E27FC236}">
                <a16:creationId xmlns:a16="http://schemas.microsoft.com/office/drawing/2014/main" id="{A7463C71-E8F8-4BE7-A4AE-0F7C5FFDCDB1}"/>
              </a:ext>
            </a:extLst>
          </p:cNvPr>
          <p:cNvGrpSpPr/>
          <p:nvPr/>
        </p:nvGrpSpPr>
        <p:grpSpPr>
          <a:xfrm>
            <a:off x="2048850" y="1698479"/>
            <a:ext cx="844454" cy="946200"/>
            <a:chOff x="-31455100" y="3909350"/>
            <a:chExt cx="294600" cy="2938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8" name="Google Shape;6617;p63">
              <a:extLst>
                <a:ext uri="{FF2B5EF4-FFF2-40B4-BE49-F238E27FC236}">
                  <a16:creationId xmlns:a16="http://schemas.microsoft.com/office/drawing/2014/main" id="{29FEBEE9-BEA4-4C3B-88C8-C5CD99D2DCE7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18;p63">
              <a:extLst>
                <a:ext uri="{FF2B5EF4-FFF2-40B4-BE49-F238E27FC236}">
                  <a16:creationId xmlns:a16="http://schemas.microsoft.com/office/drawing/2014/main" id="{24C6BF6F-E7C1-45C6-A18C-9779B9A74B5B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738;p59">
            <a:extLst>
              <a:ext uri="{FF2B5EF4-FFF2-40B4-BE49-F238E27FC236}">
                <a16:creationId xmlns:a16="http://schemas.microsoft.com/office/drawing/2014/main" id="{A6BC5219-D684-48AE-A70E-BC062E6149A8}"/>
              </a:ext>
            </a:extLst>
          </p:cNvPr>
          <p:cNvGrpSpPr/>
          <p:nvPr/>
        </p:nvGrpSpPr>
        <p:grpSpPr>
          <a:xfrm>
            <a:off x="5098206" y="1727444"/>
            <a:ext cx="1014297" cy="966486"/>
            <a:chOff x="-62884425" y="4111775"/>
            <a:chExt cx="317425" cy="31665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1" name="Google Shape;4739;p59">
              <a:extLst>
                <a:ext uri="{FF2B5EF4-FFF2-40B4-BE49-F238E27FC236}">
                  <a16:creationId xmlns:a16="http://schemas.microsoft.com/office/drawing/2014/main" id="{9323B268-195F-4C7A-A23E-6AAB039330AE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40;p59">
              <a:extLst>
                <a:ext uri="{FF2B5EF4-FFF2-40B4-BE49-F238E27FC236}">
                  <a16:creationId xmlns:a16="http://schemas.microsoft.com/office/drawing/2014/main" id="{80F9B9B1-A70A-4EE0-877F-32A361B61914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7B3CE1C-DE68-4E49-BFCB-F249CA7B91CC}"/>
              </a:ext>
            </a:extLst>
          </p:cNvPr>
          <p:cNvSpPr txBox="1"/>
          <p:nvPr/>
        </p:nvSpPr>
        <p:spPr>
          <a:xfrm>
            <a:off x="4908242" y="3190881"/>
            <a:ext cx="1473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4. 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Display Bill after Customer checked and happy with order.</a:t>
            </a:r>
          </a:p>
        </p:txBody>
      </p:sp>
      <p:grpSp>
        <p:nvGrpSpPr>
          <p:cNvPr id="44" name="Google Shape;4723;p59">
            <a:extLst>
              <a:ext uri="{FF2B5EF4-FFF2-40B4-BE49-F238E27FC236}">
                <a16:creationId xmlns:a16="http://schemas.microsoft.com/office/drawing/2014/main" id="{8BCA2B5B-8C1A-4549-8C76-DD2BA7E5CB09}"/>
              </a:ext>
            </a:extLst>
          </p:cNvPr>
          <p:cNvGrpSpPr/>
          <p:nvPr/>
        </p:nvGrpSpPr>
        <p:grpSpPr>
          <a:xfrm>
            <a:off x="6686270" y="1704122"/>
            <a:ext cx="962045" cy="868474"/>
            <a:chOff x="-62890750" y="3747425"/>
            <a:chExt cx="330825" cy="3179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Google Shape;4724;p59">
              <a:extLst>
                <a:ext uri="{FF2B5EF4-FFF2-40B4-BE49-F238E27FC236}">
                  <a16:creationId xmlns:a16="http://schemas.microsoft.com/office/drawing/2014/main" id="{D07FBB2D-6908-457D-8263-C4EE90156604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25;p59">
              <a:extLst>
                <a:ext uri="{FF2B5EF4-FFF2-40B4-BE49-F238E27FC236}">
                  <a16:creationId xmlns:a16="http://schemas.microsoft.com/office/drawing/2014/main" id="{49AD8539-A5D4-41CA-BF92-76C47D932BB1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26;p59">
              <a:extLst>
                <a:ext uri="{FF2B5EF4-FFF2-40B4-BE49-F238E27FC236}">
                  <a16:creationId xmlns:a16="http://schemas.microsoft.com/office/drawing/2014/main" id="{3494FCDF-A68C-4493-9E40-B3CFF4343B96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27;p59">
              <a:extLst>
                <a:ext uri="{FF2B5EF4-FFF2-40B4-BE49-F238E27FC236}">
                  <a16:creationId xmlns:a16="http://schemas.microsoft.com/office/drawing/2014/main" id="{FDA7FA87-5B5B-410B-91F4-1EC9E9B9E619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28;p59">
              <a:extLst>
                <a:ext uri="{FF2B5EF4-FFF2-40B4-BE49-F238E27FC236}">
                  <a16:creationId xmlns:a16="http://schemas.microsoft.com/office/drawing/2014/main" id="{06BD0F71-8862-49B3-A607-FC0EF84EB4CF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29;p59">
              <a:extLst>
                <a:ext uri="{FF2B5EF4-FFF2-40B4-BE49-F238E27FC236}">
                  <a16:creationId xmlns:a16="http://schemas.microsoft.com/office/drawing/2014/main" id="{711D80AF-2145-4001-90C2-F7EB27EC9C3F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30;p59">
              <a:extLst>
                <a:ext uri="{FF2B5EF4-FFF2-40B4-BE49-F238E27FC236}">
                  <a16:creationId xmlns:a16="http://schemas.microsoft.com/office/drawing/2014/main" id="{9DC3F593-33CE-43D8-A174-D9D83CAC56CB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31;p59">
              <a:extLst>
                <a:ext uri="{FF2B5EF4-FFF2-40B4-BE49-F238E27FC236}">
                  <a16:creationId xmlns:a16="http://schemas.microsoft.com/office/drawing/2014/main" id="{46EA54F8-D657-45F2-BBAB-C3CFEE0C4BA0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32;p59">
              <a:extLst>
                <a:ext uri="{FF2B5EF4-FFF2-40B4-BE49-F238E27FC236}">
                  <a16:creationId xmlns:a16="http://schemas.microsoft.com/office/drawing/2014/main" id="{C4AD56DA-B2E3-4D83-9F82-B16BCA320E53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33;p59">
              <a:extLst>
                <a:ext uri="{FF2B5EF4-FFF2-40B4-BE49-F238E27FC236}">
                  <a16:creationId xmlns:a16="http://schemas.microsoft.com/office/drawing/2014/main" id="{C0CF1AD1-05E1-4379-B087-2618578CD179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34;p59">
              <a:extLst>
                <a:ext uri="{FF2B5EF4-FFF2-40B4-BE49-F238E27FC236}">
                  <a16:creationId xmlns:a16="http://schemas.microsoft.com/office/drawing/2014/main" id="{9DD335A8-FD46-471E-90F0-153CDA92C2AB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35;p59">
              <a:extLst>
                <a:ext uri="{FF2B5EF4-FFF2-40B4-BE49-F238E27FC236}">
                  <a16:creationId xmlns:a16="http://schemas.microsoft.com/office/drawing/2014/main" id="{6229F5CD-14D6-4B33-A773-48ED4486FB50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36;p59">
              <a:extLst>
                <a:ext uri="{FF2B5EF4-FFF2-40B4-BE49-F238E27FC236}">
                  <a16:creationId xmlns:a16="http://schemas.microsoft.com/office/drawing/2014/main" id="{BB91D9DE-45CC-422F-9D08-38CE813C55C0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37;p59">
              <a:extLst>
                <a:ext uri="{FF2B5EF4-FFF2-40B4-BE49-F238E27FC236}">
                  <a16:creationId xmlns:a16="http://schemas.microsoft.com/office/drawing/2014/main" id="{9847888F-6274-4D54-9558-83BA1091C67A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080;p58">
            <a:extLst>
              <a:ext uri="{FF2B5EF4-FFF2-40B4-BE49-F238E27FC236}">
                <a16:creationId xmlns:a16="http://schemas.microsoft.com/office/drawing/2014/main" id="{C058AA28-0F78-4A7B-B8C0-3B87667C319D}"/>
              </a:ext>
            </a:extLst>
          </p:cNvPr>
          <p:cNvGrpSpPr/>
          <p:nvPr/>
        </p:nvGrpSpPr>
        <p:grpSpPr>
          <a:xfrm>
            <a:off x="8263765" y="1793767"/>
            <a:ext cx="794191" cy="804402"/>
            <a:chOff x="5651375" y="3806450"/>
            <a:chExt cx="481825" cy="48182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0" name="Google Shape;4081;p58">
              <a:extLst>
                <a:ext uri="{FF2B5EF4-FFF2-40B4-BE49-F238E27FC236}">
                  <a16:creationId xmlns:a16="http://schemas.microsoft.com/office/drawing/2014/main" id="{E36C790A-773A-475B-B01A-CF6CBA2F45F9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4082;p58">
              <a:extLst>
                <a:ext uri="{FF2B5EF4-FFF2-40B4-BE49-F238E27FC236}">
                  <a16:creationId xmlns:a16="http://schemas.microsoft.com/office/drawing/2014/main" id="{8FD954A6-EFDF-4BB2-B1F7-1BB501663A1B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4083;p58">
              <a:extLst>
                <a:ext uri="{FF2B5EF4-FFF2-40B4-BE49-F238E27FC236}">
                  <a16:creationId xmlns:a16="http://schemas.microsoft.com/office/drawing/2014/main" id="{38E36E3A-A97E-43F3-8EF2-6B6C41576222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4084;p58">
              <a:extLst>
                <a:ext uri="{FF2B5EF4-FFF2-40B4-BE49-F238E27FC236}">
                  <a16:creationId xmlns:a16="http://schemas.microsoft.com/office/drawing/2014/main" id="{54072979-96C2-461D-A0F3-87963B699FB8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CABFF99-DD54-4622-A49D-2BD840933BD0}"/>
              </a:ext>
            </a:extLst>
          </p:cNvPr>
          <p:cNvSpPr txBox="1"/>
          <p:nvPr/>
        </p:nvSpPr>
        <p:spPr>
          <a:xfrm>
            <a:off x="8148918" y="3347618"/>
            <a:ext cx="99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6.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DONE</a:t>
            </a:r>
          </a:p>
        </p:txBody>
      </p:sp>
      <p:sp>
        <p:nvSpPr>
          <p:cNvPr id="65" name="Google Shape;1454;p57">
            <a:extLst>
              <a:ext uri="{FF2B5EF4-FFF2-40B4-BE49-F238E27FC236}">
                <a16:creationId xmlns:a16="http://schemas.microsoft.com/office/drawing/2014/main" id="{E0A00064-4F52-4F6E-92B2-442C8C94B9EE}"/>
              </a:ext>
            </a:extLst>
          </p:cNvPr>
          <p:cNvSpPr/>
          <p:nvPr/>
        </p:nvSpPr>
        <p:spPr>
          <a:xfrm>
            <a:off x="762686" y="2869971"/>
            <a:ext cx="138267" cy="10292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33" y="1"/>
                </a:moveTo>
                <a:cubicBezTo>
                  <a:pt x="196" y="1"/>
                  <a:pt x="157" y="15"/>
                  <a:pt x="124" y="48"/>
                </a:cubicBezTo>
                <a:cubicBezTo>
                  <a:pt x="1" y="147"/>
                  <a:pt x="75" y="332"/>
                  <a:pt x="235" y="344"/>
                </a:cubicBezTo>
                <a:cubicBezTo>
                  <a:pt x="321" y="344"/>
                  <a:pt x="395" y="270"/>
                  <a:pt x="395" y="184"/>
                </a:cubicBezTo>
                <a:cubicBezTo>
                  <a:pt x="404" y="80"/>
                  <a:pt x="321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1455;p57">
            <a:extLst>
              <a:ext uri="{FF2B5EF4-FFF2-40B4-BE49-F238E27FC236}">
                <a16:creationId xmlns:a16="http://schemas.microsoft.com/office/drawing/2014/main" id="{5340AB09-4CFC-4989-B5B6-3A2FDC150781}"/>
              </a:ext>
            </a:extLst>
          </p:cNvPr>
          <p:cNvSpPr/>
          <p:nvPr/>
        </p:nvSpPr>
        <p:spPr>
          <a:xfrm>
            <a:off x="699245" y="2821503"/>
            <a:ext cx="236488" cy="204051"/>
          </a:xfrm>
          <a:custGeom>
            <a:avLst/>
            <a:gdLst/>
            <a:ahLst/>
            <a:cxnLst/>
            <a:rect l="l" t="t" r="r" b="b"/>
            <a:pathLst>
              <a:path w="691" h="682" extrusionOk="0">
                <a:moveTo>
                  <a:pt x="344" y="163"/>
                </a:moveTo>
                <a:cubicBezTo>
                  <a:pt x="432" y="163"/>
                  <a:pt x="515" y="242"/>
                  <a:pt x="506" y="346"/>
                </a:cubicBezTo>
                <a:cubicBezTo>
                  <a:pt x="506" y="432"/>
                  <a:pt x="432" y="506"/>
                  <a:pt x="346" y="506"/>
                </a:cubicBezTo>
                <a:cubicBezTo>
                  <a:pt x="186" y="494"/>
                  <a:pt x="112" y="309"/>
                  <a:pt x="235" y="210"/>
                </a:cubicBezTo>
                <a:cubicBezTo>
                  <a:pt x="268" y="177"/>
                  <a:pt x="307" y="163"/>
                  <a:pt x="344" y="163"/>
                </a:cubicBezTo>
                <a:close/>
                <a:moveTo>
                  <a:pt x="321" y="1"/>
                </a:moveTo>
                <a:cubicBezTo>
                  <a:pt x="173" y="1"/>
                  <a:pt x="38" y="112"/>
                  <a:pt x="13" y="259"/>
                </a:cubicBezTo>
                <a:cubicBezTo>
                  <a:pt x="1" y="284"/>
                  <a:pt x="1" y="309"/>
                  <a:pt x="1" y="333"/>
                </a:cubicBezTo>
                <a:cubicBezTo>
                  <a:pt x="1" y="370"/>
                  <a:pt x="1" y="407"/>
                  <a:pt x="13" y="432"/>
                </a:cubicBezTo>
                <a:cubicBezTo>
                  <a:pt x="56" y="598"/>
                  <a:pt x="198" y="681"/>
                  <a:pt x="340" y="681"/>
                </a:cubicBezTo>
                <a:cubicBezTo>
                  <a:pt x="481" y="681"/>
                  <a:pt x="623" y="598"/>
                  <a:pt x="666" y="432"/>
                </a:cubicBezTo>
                <a:cubicBezTo>
                  <a:pt x="678" y="407"/>
                  <a:pt x="691" y="370"/>
                  <a:pt x="691" y="333"/>
                </a:cubicBezTo>
                <a:cubicBezTo>
                  <a:pt x="691" y="309"/>
                  <a:pt x="678" y="284"/>
                  <a:pt x="678" y="259"/>
                </a:cubicBezTo>
                <a:cubicBezTo>
                  <a:pt x="642" y="112"/>
                  <a:pt x="506" y="1"/>
                  <a:pt x="358" y="1"/>
                </a:cubicBez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479;p63">
            <a:extLst>
              <a:ext uri="{FF2B5EF4-FFF2-40B4-BE49-F238E27FC236}">
                <a16:creationId xmlns:a16="http://schemas.microsoft.com/office/drawing/2014/main" id="{9B2B8C43-42A8-4F72-8EF7-98E8DDA2E869}"/>
              </a:ext>
            </a:extLst>
          </p:cNvPr>
          <p:cNvSpPr/>
          <p:nvPr/>
        </p:nvSpPr>
        <p:spPr>
          <a:xfrm>
            <a:off x="340459" y="1722869"/>
            <a:ext cx="844454" cy="946199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17D974-E171-405B-859C-A9E843FF0F96}"/>
              </a:ext>
            </a:extLst>
          </p:cNvPr>
          <p:cNvSpPr txBox="1"/>
          <p:nvPr/>
        </p:nvSpPr>
        <p:spPr>
          <a:xfrm>
            <a:off x="265145" y="3179319"/>
            <a:ext cx="995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1. Customers call and order from businesses</a:t>
            </a:r>
          </a:p>
        </p:txBody>
      </p:sp>
      <p:grpSp>
        <p:nvGrpSpPr>
          <p:cNvPr id="70" name="Google Shape;4098;p58">
            <a:extLst>
              <a:ext uri="{FF2B5EF4-FFF2-40B4-BE49-F238E27FC236}">
                <a16:creationId xmlns:a16="http://schemas.microsoft.com/office/drawing/2014/main" id="{DB70951F-F508-4E7A-AD4F-6BB1AA00EB89}"/>
              </a:ext>
            </a:extLst>
          </p:cNvPr>
          <p:cNvGrpSpPr/>
          <p:nvPr/>
        </p:nvGrpSpPr>
        <p:grpSpPr>
          <a:xfrm>
            <a:off x="3623345" y="1719705"/>
            <a:ext cx="911663" cy="946199"/>
            <a:chOff x="1492675" y="4420975"/>
            <a:chExt cx="481825" cy="43852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71" name="Google Shape;4099;p58">
              <a:extLst>
                <a:ext uri="{FF2B5EF4-FFF2-40B4-BE49-F238E27FC236}">
                  <a16:creationId xmlns:a16="http://schemas.microsoft.com/office/drawing/2014/main" id="{E63A4CDB-8EE1-4A8F-9577-4F150575F42D}"/>
                </a:ext>
              </a:extLst>
            </p:cNvPr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4100;p58">
              <a:extLst>
                <a:ext uri="{FF2B5EF4-FFF2-40B4-BE49-F238E27FC236}">
                  <a16:creationId xmlns:a16="http://schemas.microsoft.com/office/drawing/2014/main" id="{392FDFA5-2973-4637-8E75-6D1F8CF51B2C}"/>
                </a:ext>
              </a:extLst>
            </p:cNvPr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4101;p58">
              <a:extLst>
                <a:ext uri="{FF2B5EF4-FFF2-40B4-BE49-F238E27FC236}">
                  <a16:creationId xmlns:a16="http://schemas.microsoft.com/office/drawing/2014/main" id="{DE7C344E-F031-44F9-91A2-343ACC878545}"/>
                </a:ext>
              </a:extLst>
            </p:cNvPr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4102;p58">
              <a:extLst>
                <a:ext uri="{FF2B5EF4-FFF2-40B4-BE49-F238E27FC236}">
                  <a16:creationId xmlns:a16="http://schemas.microsoft.com/office/drawing/2014/main" id="{4048BBE9-EB50-4D13-B4B5-1D1FF2A058BD}"/>
                </a:ext>
              </a:extLst>
            </p:cNvPr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4103;p58">
              <a:extLst>
                <a:ext uri="{FF2B5EF4-FFF2-40B4-BE49-F238E27FC236}">
                  <a16:creationId xmlns:a16="http://schemas.microsoft.com/office/drawing/2014/main" id="{CC92F8C6-3FC9-442A-B593-B0EA660A2157}"/>
                </a:ext>
              </a:extLst>
            </p:cNvPr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6" name="Google Shape;1461;p57">
            <a:extLst>
              <a:ext uri="{FF2B5EF4-FFF2-40B4-BE49-F238E27FC236}">
                <a16:creationId xmlns:a16="http://schemas.microsoft.com/office/drawing/2014/main" id="{07EE9A49-21FA-4F0D-B617-E2981A4DF41A}"/>
              </a:ext>
            </a:extLst>
          </p:cNvPr>
          <p:cNvSpPr/>
          <p:nvPr/>
        </p:nvSpPr>
        <p:spPr>
          <a:xfrm>
            <a:off x="8554241" y="2821503"/>
            <a:ext cx="236488" cy="204051"/>
          </a:xfrm>
          <a:custGeom>
            <a:avLst/>
            <a:gdLst/>
            <a:ahLst/>
            <a:cxnLst/>
            <a:rect l="l" t="t" r="r" b="b"/>
            <a:pathLst>
              <a:path w="691" h="682" extrusionOk="0">
                <a:moveTo>
                  <a:pt x="340" y="165"/>
                </a:moveTo>
                <a:cubicBezTo>
                  <a:pt x="431" y="165"/>
                  <a:pt x="518" y="232"/>
                  <a:pt x="518" y="333"/>
                </a:cubicBezTo>
                <a:cubicBezTo>
                  <a:pt x="518" y="420"/>
                  <a:pt x="444" y="506"/>
                  <a:pt x="345" y="506"/>
                </a:cubicBezTo>
                <a:cubicBezTo>
                  <a:pt x="197" y="494"/>
                  <a:pt x="123" y="321"/>
                  <a:pt x="222" y="210"/>
                </a:cubicBezTo>
                <a:cubicBezTo>
                  <a:pt x="257" y="179"/>
                  <a:pt x="299" y="165"/>
                  <a:pt x="340" y="165"/>
                </a:cubicBezTo>
                <a:close/>
                <a:moveTo>
                  <a:pt x="333" y="1"/>
                </a:moveTo>
                <a:cubicBezTo>
                  <a:pt x="173" y="1"/>
                  <a:pt x="49" y="112"/>
                  <a:pt x="13" y="259"/>
                </a:cubicBezTo>
                <a:cubicBezTo>
                  <a:pt x="0" y="284"/>
                  <a:pt x="0" y="309"/>
                  <a:pt x="0" y="333"/>
                </a:cubicBezTo>
                <a:cubicBezTo>
                  <a:pt x="0" y="370"/>
                  <a:pt x="0" y="407"/>
                  <a:pt x="13" y="432"/>
                </a:cubicBezTo>
                <a:cubicBezTo>
                  <a:pt x="62" y="598"/>
                  <a:pt x="204" y="681"/>
                  <a:pt x="345" y="681"/>
                </a:cubicBezTo>
                <a:cubicBezTo>
                  <a:pt x="487" y="681"/>
                  <a:pt x="629" y="598"/>
                  <a:pt x="678" y="432"/>
                </a:cubicBezTo>
                <a:cubicBezTo>
                  <a:pt x="690" y="407"/>
                  <a:pt x="690" y="370"/>
                  <a:pt x="690" y="333"/>
                </a:cubicBezTo>
                <a:cubicBezTo>
                  <a:pt x="690" y="309"/>
                  <a:pt x="690" y="284"/>
                  <a:pt x="678" y="259"/>
                </a:cubicBezTo>
                <a:cubicBezTo>
                  <a:pt x="641" y="112"/>
                  <a:pt x="518" y="1"/>
                  <a:pt x="358" y="1"/>
                </a:cubicBez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1461;p57">
            <a:extLst>
              <a:ext uri="{FF2B5EF4-FFF2-40B4-BE49-F238E27FC236}">
                <a16:creationId xmlns:a16="http://schemas.microsoft.com/office/drawing/2014/main" id="{0E16E760-97C3-4050-8520-CC47FA4F0AD9}"/>
              </a:ext>
            </a:extLst>
          </p:cNvPr>
          <p:cNvSpPr/>
          <p:nvPr/>
        </p:nvSpPr>
        <p:spPr>
          <a:xfrm>
            <a:off x="8545914" y="2821503"/>
            <a:ext cx="236488" cy="204051"/>
          </a:xfrm>
          <a:custGeom>
            <a:avLst/>
            <a:gdLst/>
            <a:ahLst/>
            <a:cxnLst/>
            <a:rect l="l" t="t" r="r" b="b"/>
            <a:pathLst>
              <a:path w="691" h="682" extrusionOk="0">
                <a:moveTo>
                  <a:pt x="340" y="165"/>
                </a:moveTo>
                <a:cubicBezTo>
                  <a:pt x="431" y="165"/>
                  <a:pt x="518" y="232"/>
                  <a:pt x="518" y="333"/>
                </a:cubicBezTo>
                <a:cubicBezTo>
                  <a:pt x="518" y="420"/>
                  <a:pt x="444" y="506"/>
                  <a:pt x="345" y="506"/>
                </a:cubicBezTo>
                <a:cubicBezTo>
                  <a:pt x="197" y="494"/>
                  <a:pt x="123" y="321"/>
                  <a:pt x="222" y="210"/>
                </a:cubicBezTo>
                <a:cubicBezTo>
                  <a:pt x="257" y="179"/>
                  <a:pt x="299" y="165"/>
                  <a:pt x="340" y="165"/>
                </a:cubicBezTo>
                <a:close/>
                <a:moveTo>
                  <a:pt x="333" y="1"/>
                </a:moveTo>
                <a:cubicBezTo>
                  <a:pt x="173" y="1"/>
                  <a:pt x="49" y="112"/>
                  <a:pt x="13" y="259"/>
                </a:cubicBezTo>
                <a:cubicBezTo>
                  <a:pt x="0" y="284"/>
                  <a:pt x="0" y="309"/>
                  <a:pt x="0" y="333"/>
                </a:cubicBezTo>
                <a:cubicBezTo>
                  <a:pt x="0" y="370"/>
                  <a:pt x="0" y="407"/>
                  <a:pt x="13" y="432"/>
                </a:cubicBezTo>
                <a:cubicBezTo>
                  <a:pt x="62" y="598"/>
                  <a:pt x="204" y="681"/>
                  <a:pt x="345" y="681"/>
                </a:cubicBezTo>
                <a:cubicBezTo>
                  <a:pt x="487" y="681"/>
                  <a:pt x="629" y="598"/>
                  <a:pt x="678" y="432"/>
                </a:cubicBezTo>
                <a:cubicBezTo>
                  <a:pt x="690" y="407"/>
                  <a:pt x="690" y="370"/>
                  <a:pt x="690" y="333"/>
                </a:cubicBezTo>
                <a:cubicBezTo>
                  <a:pt x="690" y="309"/>
                  <a:pt x="690" y="284"/>
                  <a:pt x="678" y="259"/>
                </a:cubicBezTo>
                <a:cubicBezTo>
                  <a:pt x="641" y="112"/>
                  <a:pt x="518" y="1"/>
                  <a:pt x="358" y="1"/>
                </a:cubicBez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1460;p57">
            <a:extLst>
              <a:ext uri="{FF2B5EF4-FFF2-40B4-BE49-F238E27FC236}">
                <a16:creationId xmlns:a16="http://schemas.microsoft.com/office/drawing/2014/main" id="{1FF61613-D259-4136-A46D-D483D73D379C}"/>
              </a:ext>
            </a:extLst>
          </p:cNvPr>
          <p:cNvSpPr/>
          <p:nvPr/>
        </p:nvSpPr>
        <p:spPr>
          <a:xfrm>
            <a:off x="8591705" y="2869971"/>
            <a:ext cx="138267" cy="102922"/>
          </a:xfrm>
          <a:custGeom>
            <a:avLst/>
            <a:gdLst/>
            <a:ahLst/>
            <a:cxnLst/>
            <a:rect l="l" t="t" r="r" b="b"/>
            <a:pathLst>
              <a:path w="404" h="344" extrusionOk="0">
                <a:moveTo>
                  <a:pt x="223" y="1"/>
                </a:moveTo>
                <a:cubicBezTo>
                  <a:pt x="184" y="1"/>
                  <a:pt x="144" y="15"/>
                  <a:pt x="111" y="48"/>
                </a:cubicBezTo>
                <a:cubicBezTo>
                  <a:pt x="0" y="147"/>
                  <a:pt x="74" y="332"/>
                  <a:pt x="222" y="344"/>
                </a:cubicBezTo>
                <a:cubicBezTo>
                  <a:pt x="308" y="344"/>
                  <a:pt x="382" y="270"/>
                  <a:pt x="395" y="184"/>
                </a:cubicBezTo>
                <a:cubicBezTo>
                  <a:pt x="403" y="80"/>
                  <a:pt x="31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606885-2AFA-4702-B359-FA164E127496}"/>
              </a:ext>
            </a:extLst>
          </p:cNvPr>
          <p:cNvSpPr txBox="1"/>
          <p:nvPr/>
        </p:nvSpPr>
        <p:spPr>
          <a:xfrm>
            <a:off x="6716800" y="3268966"/>
            <a:ext cx="995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5.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Customer make payment</a:t>
            </a:r>
          </a:p>
        </p:txBody>
      </p:sp>
    </p:spTree>
    <p:extLst>
      <p:ext uri="{BB962C8B-B14F-4D97-AF65-F5344CB8AC3E}">
        <p14:creationId xmlns:p14="http://schemas.microsoft.com/office/powerpoint/2010/main" val="416471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/>
          <p:nvPr/>
        </p:nvSpPr>
        <p:spPr>
          <a:xfrm>
            <a:off x="1508225" y="1359425"/>
            <a:ext cx="6019500" cy="2778300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MAINTENANCE &amp; PRICING</a:t>
            </a:r>
            <a:endParaRPr dirty="0"/>
          </a:p>
        </p:txBody>
      </p:sp>
      <p:graphicFrame>
        <p:nvGraphicFramePr>
          <p:cNvPr id="388" name="Google Shape;388;p42"/>
          <p:cNvGraphicFramePr/>
          <p:nvPr>
            <p:extLst>
              <p:ext uri="{D42A27DB-BD31-4B8C-83A1-F6EECF244321}">
                <p14:modId xmlns:p14="http://schemas.microsoft.com/office/powerpoint/2010/main" val="4057831562"/>
              </p:ext>
            </p:extLst>
          </p:nvPr>
        </p:nvGraphicFramePr>
        <p:xfrm>
          <a:off x="1618875" y="1343925"/>
          <a:ext cx="5906250" cy="2793800"/>
        </p:xfrm>
        <a:graphic>
          <a:graphicData uri="http://schemas.openxmlformats.org/drawingml/2006/table">
            <a:tbl>
              <a:tblPr>
                <a:noFill/>
                <a:tableStyleId>{DE9CD6E2-0615-4C62-8B88-AA5A8830BB19}</a:tableStyleId>
              </a:tblPr>
              <a:tblGrid>
                <a:gridCol w="11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NORMAL</a:t>
                      </a:r>
                      <a:endParaRPr b="1" dirty="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PREMIUM</a:t>
                      </a:r>
                      <a:endParaRPr b="1" dirty="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GOLDEN</a:t>
                      </a:r>
                      <a:endParaRPr b="1" dirty="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NUMBER OF BILLS</a:t>
                      </a:r>
                      <a:endParaRPr sz="1200" b="1" dirty="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0 - 1000</a:t>
                      </a: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1001 - 10000</a:t>
                      </a: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Unlimited</a:t>
                      </a: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MAXIMUM EXPENSE</a:t>
                      </a:r>
                      <a:endParaRPr sz="1200" b="1" dirty="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$0.05 / 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Bill</a:t>
                      </a: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$0.01 / Bill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PRICE</a:t>
                      </a:r>
                      <a:endParaRPr sz="1200" b="1" dirty="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$50 / 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month</a:t>
                      </a: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$100 / 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month</a:t>
                      </a: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$200 / </a:t>
                      </a:r>
                      <a:r>
                        <a:rPr lang="en-CA" sz="1200" dirty="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month</a:t>
                      </a: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9" name="Google Shape;389;p42"/>
          <p:cNvCxnSpPr/>
          <p:nvPr/>
        </p:nvCxnSpPr>
        <p:spPr>
          <a:xfrm rot="10800000">
            <a:off x="-6750" y="274082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 rot="10800000">
            <a:off x="-6750" y="3439275"/>
            <a:ext cx="206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>
            <a:off x="1508225" y="2740825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42"/>
          <p:cNvCxnSpPr/>
          <p:nvPr/>
        </p:nvCxnSpPr>
        <p:spPr>
          <a:xfrm>
            <a:off x="1508225" y="3439275"/>
            <a:ext cx="576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9830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Pay@Ease Technology</a:t>
            </a:r>
            <a:endParaRPr dirty="0"/>
          </a:p>
        </p:txBody>
      </p:sp>
      <p:sp>
        <p:nvSpPr>
          <p:cNvPr id="438" name="Google Shape;438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39" name="Google Shape;439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190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237;p36">
            <a:extLst>
              <a:ext uri="{FF2B5EF4-FFF2-40B4-BE49-F238E27FC236}">
                <a16:creationId xmlns:a16="http://schemas.microsoft.com/office/drawing/2014/main" id="{385944AF-D098-41C0-B98B-52CE86F19E74}"/>
              </a:ext>
            </a:extLst>
          </p:cNvPr>
          <p:cNvSpPr/>
          <p:nvPr/>
        </p:nvSpPr>
        <p:spPr>
          <a:xfrm>
            <a:off x="493623" y="3534092"/>
            <a:ext cx="1615072" cy="152084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CA" b="1" dirty="0">
              <a:latin typeface="Exo 2"/>
            </a:endParaRPr>
          </a:p>
        </p:txBody>
      </p:sp>
      <p:sp>
        <p:nvSpPr>
          <p:cNvPr id="32" name="Google Shape;237;p36">
            <a:extLst>
              <a:ext uri="{FF2B5EF4-FFF2-40B4-BE49-F238E27FC236}">
                <a16:creationId xmlns:a16="http://schemas.microsoft.com/office/drawing/2014/main" id="{64BEE1E7-CC01-49A3-B649-9F074DE9E3E3}"/>
              </a:ext>
            </a:extLst>
          </p:cNvPr>
          <p:cNvSpPr/>
          <p:nvPr/>
        </p:nvSpPr>
        <p:spPr>
          <a:xfrm>
            <a:off x="3562199" y="2834818"/>
            <a:ext cx="1615072" cy="152084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237;p36">
            <a:extLst>
              <a:ext uri="{FF2B5EF4-FFF2-40B4-BE49-F238E27FC236}">
                <a16:creationId xmlns:a16="http://schemas.microsoft.com/office/drawing/2014/main" id="{788E9328-7FD5-4A67-B82B-FEB8F206E438}"/>
              </a:ext>
            </a:extLst>
          </p:cNvPr>
          <p:cNvSpPr/>
          <p:nvPr/>
        </p:nvSpPr>
        <p:spPr>
          <a:xfrm>
            <a:off x="6088996" y="1076772"/>
            <a:ext cx="2383683" cy="184187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>
              <a:lumMod val="40000"/>
              <a:lumOff val="60000"/>
              <a:alpha val="42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37;p36">
            <a:extLst>
              <a:ext uri="{FF2B5EF4-FFF2-40B4-BE49-F238E27FC236}">
                <a16:creationId xmlns:a16="http://schemas.microsoft.com/office/drawing/2014/main" id="{5BD48E90-D1E4-477C-BEC4-07A310BBA1EA}"/>
              </a:ext>
            </a:extLst>
          </p:cNvPr>
          <p:cNvSpPr/>
          <p:nvPr/>
        </p:nvSpPr>
        <p:spPr>
          <a:xfrm>
            <a:off x="455976" y="929667"/>
            <a:ext cx="2218765" cy="191866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3336451" y="151144"/>
            <a:ext cx="2096161" cy="487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COMPONENTS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13AEF-A288-433A-94FA-DE51795E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617" y="1873984"/>
            <a:ext cx="831062" cy="831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3478C-0411-4EE6-92F6-F5B1251A6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63" y="4333668"/>
            <a:ext cx="628495" cy="585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12166-A4BE-4DD7-AB57-8C91DD439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37" y="1435479"/>
            <a:ext cx="1393999" cy="139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204FAF-5476-41EB-BB0D-F0F2AAAFF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591" y="1889000"/>
            <a:ext cx="742415" cy="83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AD434C-2CD5-4F7B-90EF-CA016488C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8418" y="3483311"/>
            <a:ext cx="992226" cy="811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E6E7C-F56C-4DD7-A788-1F77B630120D}"/>
              </a:ext>
            </a:extLst>
          </p:cNvPr>
          <p:cNvSpPr txBox="1"/>
          <p:nvPr/>
        </p:nvSpPr>
        <p:spPr>
          <a:xfrm>
            <a:off x="857196" y="1031447"/>
            <a:ext cx="13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Exo 2"/>
              </a:rPr>
              <a:t>WEBSITE PACK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F33F6A-CFD2-40E8-8909-F29C8BA963E8}"/>
              </a:ext>
            </a:extLst>
          </p:cNvPr>
          <p:cNvSpPr txBox="1"/>
          <p:nvPr/>
        </p:nvSpPr>
        <p:spPr>
          <a:xfrm>
            <a:off x="6729799" y="1132315"/>
            <a:ext cx="13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Exo 2"/>
              </a:rPr>
              <a:t>WEBSERVER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9AFE8D-87EF-4B1D-9D81-FD5F8465F77E}"/>
              </a:ext>
            </a:extLst>
          </p:cNvPr>
          <p:cNvSpPr txBox="1"/>
          <p:nvPr/>
        </p:nvSpPr>
        <p:spPr>
          <a:xfrm>
            <a:off x="857196" y="3769231"/>
            <a:ext cx="13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Exo 2"/>
              </a:rPr>
              <a:t>iOS Swift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C6A80D2-1772-408C-8714-3B67043A61B4}"/>
              </a:ext>
            </a:extLst>
          </p:cNvPr>
          <p:cNvCxnSpPr>
            <a:cxnSpLocks/>
            <a:stCxn id="28" idx="0"/>
            <a:endCxn id="32" idx="3"/>
          </p:cNvCxnSpPr>
          <p:nvPr/>
        </p:nvCxnSpPr>
        <p:spPr>
          <a:xfrm>
            <a:off x="2674741" y="1889000"/>
            <a:ext cx="1694994" cy="94581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86EAC12-D978-45C2-8AA2-6675F2F5682E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 flipV="1">
            <a:off x="4369736" y="1889000"/>
            <a:ext cx="1635941" cy="945818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95A4066-88D4-48FB-A4CC-AFFB2C034942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2108695" y="3595240"/>
            <a:ext cx="1453504" cy="699274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0B5F92-4C1E-4C24-91D6-37AD87672A92}"/>
              </a:ext>
            </a:extLst>
          </p:cNvPr>
          <p:cNvSpPr txBox="1"/>
          <p:nvPr/>
        </p:nvSpPr>
        <p:spPr>
          <a:xfrm>
            <a:off x="3942206" y="3005175"/>
            <a:ext cx="99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Exo 2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67117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5D0F-4E82-437F-9448-F6B932D52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1" y="352850"/>
            <a:ext cx="5214300" cy="696021"/>
          </a:xfrm>
        </p:spPr>
        <p:txBody>
          <a:bodyPr/>
          <a:lstStyle/>
          <a:p>
            <a:r>
              <a:rPr lang="en-CA" dirty="0"/>
              <a:t>Use Case Diagram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7576426-2A9A-42DE-AC6B-D9FB268C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49"/>
            <a:ext cx="9144000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>
            <a:spLocks noGrp="1"/>
          </p:cNvSpPr>
          <p:nvPr>
            <p:ph type="ctrTitle"/>
          </p:nvPr>
        </p:nvSpPr>
        <p:spPr>
          <a:xfrm flipH="1">
            <a:off x="1880021" y="1428662"/>
            <a:ext cx="5195700" cy="2286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THANK YOU</a:t>
            </a:r>
            <a:endParaRPr dirty="0"/>
          </a:p>
        </p:txBody>
      </p:sp>
      <p:cxnSp>
        <p:nvCxnSpPr>
          <p:cNvPr id="601" name="Google Shape;601;p51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5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PROBLEMS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hardships are everyone facing during this time?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SOLUTION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Introduction of our Application and how can it can help all parties to combat problems.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OPERATION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How the application operate with step by step explanation.</a:t>
            </a:r>
            <a:endParaRPr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TECHNOLOGY</a:t>
            </a:r>
            <a:endParaRPr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 depth about the technologies we used for our application.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PROBLEMS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here the subtitle if you need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ctrTitle" idx="2"/>
          </p:nvPr>
        </p:nvSpPr>
        <p:spPr>
          <a:xfrm>
            <a:off x="10051" y="917202"/>
            <a:ext cx="1407716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DEMAND</a:t>
            </a: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1"/>
          </p:nvPr>
        </p:nvSpPr>
        <p:spPr>
          <a:xfrm>
            <a:off x="23641" y="1444438"/>
            <a:ext cx="1477200" cy="761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Demands for services had been decreasing due to social distance. Businesses are struggling to have customers.</a:t>
            </a:r>
            <a:endParaRPr dirty="0"/>
          </a:p>
        </p:txBody>
      </p:sp>
      <p:sp>
        <p:nvSpPr>
          <p:cNvPr id="324" name="Google Shape;324;p40"/>
          <p:cNvSpPr txBox="1">
            <a:spLocks noGrp="1"/>
          </p:cNvSpPr>
          <p:nvPr>
            <p:ph type="ctrTitle" idx="3"/>
          </p:nvPr>
        </p:nvSpPr>
        <p:spPr>
          <a:xfrm>
            <a:off x="1664690" y="914631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OPERATE</a:t>
            </a:r>
            <a:endParaRPr dirty="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4"/>
          </p:nvPr>
        </p:nvSpPr>
        <p:spPr>
          <a:xfrm>
            <a:off x="1882307" y="1455368"/>
            <a:ext cx="1477200" cy="859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Applying all safety methods to prevent the spread of the virus is a hard task. Not all Businesses know how to do so. </a:t>
            </a:r>
            <a:endParaRPr dirty="0"/>
          </a:p>
        </p:txBody>
      </p:sp>
      <p:sp>
        <p:nvSpPr>
          <p:cNvPr id="326" name="Google Shape;326;p40"/>
          <p:cNvSpPr txBox="1">
            <a:spLocks noGrp="1"/>
          </p:cNvSpPr>
          <p:nvPr>
            <p:ph type="ctrTitle" idx="5"/>
          </p:nvPr>
        </p:nvSpPr>
        <p:spPr>
          <a:xfrm>
            <a:off x="3798119" y="936381"/>
            <a:ext cx="1654222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EXPENSIVE CREDIT</a:t>
            </a:r>
            <a:endParaRPr dirty="0"/>
          </a:p>
        </p:txBody>
      </p:sp>
      <p:sp>
        <p:nvSpPr>
          <p:cNvPr id="327" name="Google Shape;327;p40"/>
          <p:cNvSpPr txBox="1">
            <a:spLocks noGrp="1"/>
          </p:cNvSpPr>
          <p:nvPr>
            <p:ph type="subTitle" idx="6"/>
          </p:nvPr>
        </p:nvSpPr>
        <p:spPr>
          <a:xfrm>
            <a:off x="3833400" y="1432622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Businesses have to pay an expensive amount for using credit, Visa or Mastercard which give them more pressure during this time.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40"/>
          <p:cNvSpPr txBox="1">
            <a:spLocks noGrp="1"/>
          </p:cNvSpPr>
          <p:nvPr>
            <p:ph type="ctrTitle" idx="7"/>
          </p:nvPr>
        </p:nvSpPr>
        <p:spPr>
          <a:xfrm>
            <a:off x="3953940" y="3417248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SAFETY</a:t>
            </a:r>
            <a:endParaRPr dirty="0"/>
          </a:p>
        </p:txBody>
      </p:sp>
      <p:sp>
        <p:nvSpPr>
          <p:cNvPr id="329" name="Google Shape;329;p40"/>
          <p:cNvSpPr txBox="1">
            <a:spLocks noGrp="1"/>
          </p:cNvSpPr>
          <p:nvPr>
            <p:ph type="subTitle" idx="8"/>
          </p:nvPr>
        </p:nvSpPr>
        <p:spPr>
          <a:xfrm>
            <a:off x="4068221" y="3912688"/>
            <a:ext cx="1477200" cy="875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CA" dirty="0"/>
              <a:t>Nowadays, safety is the top priority of most customers. They are always concern about safety whenever using any service.</a:t>
            </a:r>
            <a:endParaRPr dirty="0"/>
          </a:p>
        </p:txBody>
      </p:sp>
      <p:sp>
        <p:nvSpPr>
          <p:cNvPr id="330" name="Google Shape;330;p40"/>
          <p:cNvSpPr txBox="1">
            <a:spLocks noGrp="1"/>
          </p:cNvSpPr>
          <p:nvPr>
            <p:ph type="ctrTitle" idx="9"/>
          </p:nvPr>
        </p:nvSpPr>
        <p:spPr>
          <a:xfrm>
            <a:off x="6336319" y="3457091"/>
            <a:ext cx="1109833" cy="3700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SERVICES</a:t>
            </a:r>
            <a:endParaRPr dirty="0"/>
          </a:p>
        </p:txBody>
      </p:sp>
      <p:sp>
        <p:nvSpPr>
          <p:cNvPr id="331" name="Google Shape;331;p40"/>
          <p:cNvSpPr txBox="1">
            <a:spLocks noGrp="1"/>
          </p:cNvSpPr>
          <p:nvPr>
            <p:ph type="subTitle" idx="13"/>
          </p:nvPr>
        </p:nvSpPr>
        <p:spPr>
          <a:xfrm>
            <a:off x="6152635" y="3930300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Some services have not prepared for this pandemic so they cannot serve the customers as they wanted.</a:t>
            </a:r>
            <a:endParaRPr dirty="0"/>
          </a:p>
        </p:txBody>
      </p:sp>
      <p:cxnSp>
        <p:nvCxnSpPr>
          <p:cNvPr id="334" name="Google Shape;334;p40"/>
          <p:cNvCxnSpPr>
            <a:cxnSpLocks/>
          </p:cNvCxnSpPr>
          <p:nvPr/>
        </p:nvCxnSpPr>
        <p:spPr>
          <a:xfrm flipH="1">
            <a:off x="-35060" y="1413443"/>
            <a:ext cx="863361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0"/>
          <p:cNvCxnSpPr>
            <a:cxnSpLocks/>
          </p:cNvCxnSpPr>
          <p:nvPr/>
        </p:nvCxnSpPr>
        <p:spPr>
          <a:xfrm flipH="1" flipV="1">
            <a:off x="336176" y="3866032"/>
            <a:ext cx="8858765" cy="253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" name="Google Shape;3847;p58">
            <a:extLst>
              <a:ext uri="{FF2B5EF4-FFF2-40B4-BE49-F238E27FC236}">
                <a16:creationId xmlns:a16="http://schemas.microsoft.com/office/drawing/2014/main" id="{BBA76378-E71E-4F9C-A3EB-A6466F4C299E}"/>
              </a:ext>
            </a:extLst>
          </p:cNvPr>
          <p:cNvGrpSpPr/>
          <p:nvPr/>
        </p:nvGrpSpPr>
        <p:grpSpPr>
          <a:xfrm>
            <a:off x="465038" y="429228"/>
            <a:ext cx="497742" cy="464522"/>
            <a:chOff x="5645200" y="879425"/>
            <a:chExt cx="478575" cy="407375"/>
          </a:xfrm>
          <a:solidFill>
            <a:schemeClr val="tx1"/>
          </a:solidFill>
        </p:grpSpPr>
        <p:sp>
          <p:nvSpPr>
            <p:cNvPr id="55" name="Google Shape;3848;p58">
              <a:extLst>
                <a:ext uri="{FF2B5EF4-FFF2-40B4-BE49-F238E27FC236}">
                  <a16:creationId xmlns:a16="http://schemas.microsoft.com/office/drawing/2014/main" id="{E27DC518-0E7F-45C0-B257-B02E12B219F7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3849;p58">
              <a:extLst>
                <a:ext uri="{FF2B5EF4-FFF2-40B4-BE49-F238E27FC236}">
                  <a16:creationId xmlns:a16="http://schemas.microsoft.com/office/drawing/2014/main" id="{325E25C6-1BD4-4E4D-AB33-3B714687B7EC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3850;p58">
              <a:extLst>
                <a:ext uri="{FF2B5EF4-FFF2-40B4-BE49-F238E27FC236}">
                  <a16:creationId xmlns:a16="http://schemas.microsoft.com/office/drawing/2014/main" id="{098A192F-EE59-467E-B016-2B6839090A24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3851;p58">
              <a:extLst>
                <a:ext uri="{FF2B5EF4-FFF2-40B4-BE49-F238E27FC236}">
                  <a16:creationId xmlns:a16="http://schemas.microsoft.com/office/drawing/2014/main" id="{AB38AFB3-1A80-4578-961A-E88680F7F45C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3852;p58">
              <a:extLst>
                <a:ext uri="{FF2B5EF4-FFF2-40B4-BE49-F238E27FC236}">
                  <a16:creationId xmlns:a16="http://schemas.microsoft.com/office/drawing/2014/main" id="{C74B0AE3-A144-402F-A3AE-D6BDD48423B9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3853;p58">
              <a:extLst>
                <a:ext uri="{FF2B5EF4-FFF2-40B4-BE49-F238E27FC236}">
                  <a16:creationId xmlns:a16="http://schemas.microsoft.com/office/drawing/2014/main" id="{4BFDF1B8-84A5-4222-80C4-B6663FAC5751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1" name="Google Shape;4679;p59">
            <a:extLst>
              <a:ext uri="{FF2B5EF4-FFF2-40B4-BE49-F238E27FC236}">
                <a16:creationId xmlns:a16="http://schemas.microsoft.com/office/drawing/2014/main" id="{452E171E-293D-4B35-B4DF-E926E694F19E}"/>
              </a:ext>
            </a:extLst>
          </p:cNvPr>
          <p:cNvSpPr/>
          <p:nvPr/>
        </p:nvSpPr>
        <p:spPr>
          <a:xfrm>
            <a:off x="2342325" y="514766"/>
            <a:ext cx="416991" cy="427499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4671;p59">
            <a:extLst>
              <a:ext uri="{FF2B5EF4-FFF2-40B4-BE49-F238E27FC236}">
                <a16:creationId xmlns:a16="http://schemas.microsoft.com/office/drawing/2014/main" id="{B7D1E057-8959-40CA-9A10-47B2B52287CE}"/>
              </a:ext>
            </a:extLst>
          </p:cNvPr>
          <p:cNvSpPr/>
          <p:nvPr/>
        </p:nvSpPr>
        <p:spPr>
          <a:xfrm>
            <a:off x="4369748" y="513438"/>
            <a:ext cx="449659" cy="403707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836;p59">
            <a:extLst>
              <a:ext uri="{FF2B5EF4-FFF2-40B4-BE49-F238E27FC236}">
                <a16:creationId xmlns:a16="http://schemas.microsoft.com/office/drawing/2014/main" id="{10EDD805-3D80-48FF-8853-346CBEA0B99C}"/>
              </a:ext>
            </a:extLst>
          </p:cNvPr>
          <p:cNvSpPr/>
          <p:nvPr/>
        </p:nvSpPr>
        <p:spPr>
          <a:xfrm>
            <a:off x="6940602" y="384987"/>
            <a:ext cx="854734" cy="907095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26;p40">
            <a:extLst>
              <a:ext uri="{FF2B5EF4-FFF2-40B4-BE49-F238E27FC236}">
                <a16:creationId xmlns:a16="http://schemas.microsoft.com/office/drawing/2014/main" id="{ECDA03E4-F0C5-4385-8691-08CC43DDDC64}"/>
              </a:ext>
            </a:extLst>
          </p:cNvPr>
          <p:cNvSpPr txBox="1">
            <a:spLocks/>
          </p:cNvSpPr>
          <p:nvPr/>
        </p:nvSpPr>
        <p:spPr>
          <a:xfrm>
            <a:off x="5942188" y="1622125"/>
            <a:ext cx="2851561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CA" sz="3600" dirty="0"/>
              <a:t>BUSINESSES</a:t>
            </a:r>
          </a:p>
        </p:txBody>
      </p:sp>
      <p:grpSp>
        <p:nvGrpSpPr>
          <p:cNvPr id="66" name="Google Shape;5123;p60">
            <a:extLst>
              <a:ext uri="{FF2B5EF4-FFF2-40B4-BE49-F238E27FC236}">
                <a16:creationId xmlns:a16="http://schemas.microsoft.com/office/drawing/2014/main" id="{897B0E72-2D5A-45A7-97A8-2A1F0283BCCF}"/>
              </a:ext>
            </a:extLst>
          </p:cNvPr>
          <p:cNvGrpSpPr/>
          <p:nvPr/>
        </p:nvGrpSpPr>
        <p:grpSpPr>
          <a:xfrm>
            <a:off x="846952" y="2687909"/>
            <a:ext cx="1152107" cy="1068088"/>
            <a:chOff x="-55987225" y="3198925"/>
            <a:chExt cx="317450" cy="31745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7" name="Google Shape;5124;p60">
              <a:extLst>
                <a:ext uri="{FF2B5EF4-FFF2-40B4-BE49-F238E27FC236}">
                  <a16:creationId xmlns:a16="http://schemas.microsoft.com/office/drawing/2014/main" id="{A5C58308-4630-4C7A-940D-73E097F676BF}"/>
                </a:ext>
              </a:extLst>
            </p:cNvPr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25;p60">
              <a:extLst>
                <a:ext uri="{FF2B5EF4-FFF2-40B4-BE49-F238E27FC236}">
                  <a16:creationId xmlns:a16="http://schemas.microsoft.com/office/drawing/2014/main" id="{B7398ECD-9291-41F3-A76B-8051E8B5C481}"/>
                </a:ext>
              </a:extLst>
            </p:cNvPr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26;p60">
              <a:extLst>
                <a:ext uri="{FF2B5EF4-FFF2-40B4-BE49-F238E27FC236}">
                  <a16:creationId xmlns:a16="http://schemas.microsoft.com/office/drawing/2014/main" id="{D641196F-21C1-4F2D-B753-3CBEDEA792D8}"/>
                </a:ext>
              </a:extLst>
            </p:cNvPr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27;p60">
              <a:extLst>
                <a:ext uri="{FF2B5EF4-FFF2-40B4-BE49-F238E27FC236}">
                  <a16:creationId xmlns:a16="http://schemas.microsoft.com/office/drawing/2014/main" id="{973FA412-87E0-44A5-A70F-0E586173089F}"/>
                </a:ext>
              </a:extLst>
            </p:cNvPr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6946;p64">
            <a:extLst>
              <a:ext uri="{FF2B5EF4-FFF2-40B4-BE49-F238E27FC236}">
                <a16:creationId xmlns:a16="http://schemas.microsoft.com/office/drawing/2014/main" id="{A98AA36B-30BB-4FD5-BA78-7223567CD161}"/>
              </a:ext>
            </a:extLst>
          </p:cNvPr>
          <p:cNvGrpSpPr/>
          <p:nvPr/>
        </p:nvGrpSpPr>
        <p:grpSpPr>
          <a:xfrm>
            <a:off x="4565489" y="2915046"/>
            <a:ext cx="512076" cy="559211"/>
            <a:chOff x="-28069875" y="3175300"/>
            <a:chExt cx="260725" cy="296150"/>
          </a:xfrm>
          <a:solidFill>
            <a:schemeClr val="tx1"/>
          </a:solidFill>
        </p:grpSpPr>
        <p:sp>
          <p:nvSpPr>
            <p:cNvPr id="72" name="Google Shape;6947;p64">
              <a:extLst>
                <a:ext uri="{FF2B5EF4-FFF2-40B4-BE49-F238E27FC236}">
                  <a16:creationId xmlns:a16="http://schemas.microsoft.com/office/drawing/2014/main" id="{1CB1D521-1075-4471-852E-5C7566D5743C}"/>
                </a:ext>
              </a:extLst>
            </p:cNvPr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948;p64">
              <a:extLst>
                <a:ext uri="{FF2B5EF4-FFF2-40B4-BE49-F238E27FC236}">
                  <a16:creationId xmlns:a16="http://schemas.microsoft.com/office/drawing/2014/main" id="{DA595C93-EA84-4B7D-9B3E-1A9ECE78F802}"/>
                </a:ext>
              </a:extLst>
            </p:cNvPr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49;p64">
              <a:extLst>
                <a:ext uri="{FF2B5EF4-FFF2-40B4-BE49-F238E27FC236}">
                  <a16:creationId xmlns:a16="http://schemas.microsoft.com/office/drawing/2014/main" id="{100ED9BD-69A9-4AF4-8F65-D86A2E2F8CBC}"/>
                </a:ext>
              </a:extLst>
            </p:cNvPr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950;p64">
              <a:extLst>
                <a:ext uri="{FF2B5EF4-FFF2-40B4-BE49-F238E27FC236}">
                  <a16:creationId xmlns:a16="http://schemas.microsoft.com/office/drawing/2014/main" id="{623CB528-E17A-474D-BBDE-905F1DAF5DD9}"/>
                </a:ext>
              </a:extLst>
            </p:cNvPr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951;p64">
              <a:extLst>
                <a:ext uri="{FF2B5EF4-FFF2-40B4-BE49-F238E27FC236}">
                  <a16:creationId xmlns:a16="http://schemas.microsoft.com/office/drawing/2014/main" id="{ADC95FB7-17F5-457A-9347-CBC720E975DA}"/>
                </a:ext>
              </a:extLst>
            </p:cNvPr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952;p64">
              <a:extLst>
                <a:ext uri="{FF2B5EF4-FFF2-40B4-BE49-F238E27FC236}">
                  <a16:creationId xmlns:a16="http://schemas.microsoft.com/office/drawing/2014/main" id="{2FFA1CD3-4867-46D2-BE80-C8AB9BF198BE}"/>
                </a:ext>
              </a:extLst>
            </p:cNvPr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953;p64">
              <a:extLst>
                <a:ext uri="{FF2B5EF4-FFF2-40B4-BE49-F238E27FC236}">
                  <a16:creationId xmlns:a16="http://schemas.microsoft.com/office/drawing/2014/main" id="{8AE396F5-2322-430D-9C25-FD18028EA987}"/>
                </a:ext>
              </a:extLst>
            </p:cNvPr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954;p64">
              <a:extLst>
                <a:ext uri="{FF2B5EF4-FFF2-40B4-BE49-F238E27FC236}">
                  <a16:creationId xmlns:a16="http://schemas.microsoft.com/office/drawing/2014/main" id="{610C7D23-C238-4BFB-AD83-B1149699C3F1}"/>
                </a:ext>
              </a:extLst>
            </p:cNvPr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955;p64">
              <a:extLst>
                <a:ext uri="{FF2B5EF4-FFF2-40B4-BE49-F238E27FC236}">
                  <a16:creationId xmlns:a16="http://schemas.microsoft.com/office/drawing/2014/main" id="{29A96E9D-81A6-480D-A355-ACD0D2F175E0}"/>
                </a:ext>
              </a:extLst>
            </p:cNvPr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4076;p58">
            <a:extLst>
              <a:ext uri="{FF2B5EF4-FFF2-40B4-BE49-F238E27FC236}">
                <a16:creationId xmlns:a16="http://schemas.microsoft.com/office/drawing/2014/main" id="{EC6352EF-B23A-4AB3-BF6C-A3F8E12AF8A1}"/>
              </a:ext>
            </a:extLst>
          </p:cNvPr>
          <p:cNvGrpSpPr/>
          <p:nvPr/>
        </p:nvGrpSpPr>
        <p:grpSpPr>
          <a:xfrm>
            <a:off x="6636915" y="2930954"/>
            <a:ext cx="508642" cy="487242"/>
            <a:chOff x="5049725" y="3806450"/>
            <a:chExt cx="481825" cy="481825"/>
          </a:xfrm>
          <a:solidFill>
            <a:schemeClr val="tx1"/>
          </a:solidFill>
        </p:grpSpPr>
        <p:sp>
          <p:nvSpPr>
            <p:cNvPr id="82" name="Google Shape;4077;p58">
              <a:extLst>
                <a:ext uri="{FF2B5EF4-FFF2-40B4-BE49-F238E27FC236}">
                  <a16:creationId xmlns:a16="http://schemas.microsoft.com/office/drawing/2014/main" id="{7CA4080D-5EBD-4A68-94A0-1DD6C374DDAA}"/>
                </a:ext>
              </a:extLst>
            </p:cNvPr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4078;p58">
              <a:extLst>
                <a:ext uri="{FF2B5EF4-FFF2-40B4-BE49-F238E27FC236}">
                  <a16:creationId xmlns:a16="http://schemas.microsoft.com/office/drawing/2014/main" id="{298D921F-CF86-44DE-B0D8-3AD78B8C6DD7}"/>
                </a:ext>
              </a:extLst>
            </p:cNvPr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4079;p58">
              <a:extLst>
                <a:ext uri="{FF2B5EF4-FFF2-40B4-BE49-F238E27FC236}">
                  <a16:creationId xmlns:a16="http://schemas.microsoft.com/office/drawing/2014/main" id="{B0B58B44-276C-42A1-9546-A93DF75C3C33}"/>
                </a:ext>
              </a:extLst>
            </p:cNvPr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6" name="Google Shape;326;p40">
            <a:extLst>
              <a:ext uri="{FF2B5EF4-FFF2-40B4-BE49-F238E27FC236}">
                <a16:creationId xmlns:a16="http://schemas.microsoft.com/office/drawing/2014/main" id="{CBFD0042-CD57-4F9A-BF2F-93680F36095E}"/>
              </a:ext>
            </a:extLst>
          </p:cNvPr>
          <p:cNvSpPr txBox="1">
            <a:spLocks/>
          </p:cNvSpPr>
          <p:nvPr/>
        </p:nvSpPr>
        <p:spPr>
          <a:xfrm>
            <a:off x="75061" y="4066434"/>
            <a:ext cx="2851561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CA" sz="3600" dirty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56987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PAY@EASE – A SOLUTION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17" name="Google Shape;217;p34"/>
          <p:cNvCxnSpPr>
            <a:cxnSpLocks/>
          </p:cNvCxnSpPr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61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/>
          <p:nvPr/>
        </p:nvSpPr>
        <p:spPr>
          <a:xfrm rot="-5400000" flipH="1">
            <a:off x="5865708" y="1138285"/>
            <a:ext cx="1513036" cy="2239040"/>
          </a:xfrm>
          <a:prstGeom prst="snip1Rect">
            <a:avLst>
              <a:gd name="adj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4" name="Google Shape;374;p41"/>
          <p:cNvCxnSpPr/>
          <p:nvPr/>
        </p:nvCxnSpPr>
        <p:spPr>
          <a:xfrm rot="10800000">
            <a:off x="7741746" y="2259934"/>
            <a:ext cx="158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41"/>
          <p:cNvSpPr txBox="1">
            <a:spLocks noGrp="1"/>
          </p:cNvSpPr>
          <p:nvPr>
            <p:ph type="ctrTitle"/>
          </p:nvPr>
        </p:nvSpPr>
        <p:spPr>
          <a:xfrm>
            <a:off x="3591175" y="208114"/>
            <a:ext cx="1860837" cy="44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IT</a:t>
            </a:r>
            <a:endParaRPr dirty="0"/>
          </a:p>
        </p:txBody>
      </p:sp>
      <p:sp>
        <p:nvSpPr>
          <p:cNvPr id="376" name="Google Shape;376;p41"/>
          <p:cNvSpPr/>
          <p:nvPr/>
        </p:nvSpPr>
        <p:spPr>
          <a:xfrm rot="5400000">
            <a:off x="1888366" y="766843"/>
            <a:ext cx="1512791" cy="2294150"/>
          </a:xfrm>
          <a:prstGeom prst="snip1Rect">
            <a:avLst>
              <a:gd name="adj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7" name="Google Shape;377;p41"/>
          <p:cNvCxnSpPr>
            <a:cxnSpLocks/>
          </p:cNvCxnSpPr>
          <p:nvPr/>
        </p:nvCxnSpPr>
        <p:spPr>
          <a:xfrm flipH="1">
            <a:off x="-24508" y="1801882"/>
            <a:ext cx="149811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41"/>
          <p:cNvSpPr txBox="1">
            <a:spLocks noGrp="1"/>
          </p:cNvSpPr>
          <p:nvPr>
            <p:ph type="ctrTitle" idx="2"/>
          </p:nvPr>
        </p:nvSpPr>
        <p:spPr>
          <a:xfrm>
            <a:off x="1706886" y="1340342"/>
            <a:ext cx="1895258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CASHLESS &amp; </a:t>
            </a:r>
            <a:br>
              <a:rPr lang="en-CA" dirty="0"/>
            </a:br>
            <a:r>
              <a:rPr lang="en-CA" dirty="0"/>
              <a:t>ENSURE DISTANCING </a:t>
            </a:r>
            <a:endParaRPr dirty="0"/>
          </a:p>
        </p:txBody>
      </p:sp>
      <p:sp>
        <p:nvSpPr>
          <p:cNvPr id="379" name="Google Shape;379;p41"/>
          <p:cNvSpPr txBox="1">
            <a:spLocks noGrp="1"/>
          </p:cNvSpPr>
          <p:nvPr>
            <p:ph type="subTitle" idx="1"/>
          </p:nvPr>
        </p:nvSpPr>
        <p:spPr>
          <a:xfrm>
            <a:off x="1664157" y="1839831"/>
            <a:ext cx="1980717" cy="593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/>
              <a:t>A system that generate and use QR Code as a main method of payment.</a:t>
            </a:r>
            <a:endParaRPr sz="1050" dirty="0"/>
          </a:p>
        </p:txBody>
      </p:sp>
      <p:grpSp>
        <p:nvGrpSpPr>
          <p:cNvPr id="11" name="Google Shape;6538;p63">
            <a:extLst>
              <a:ext uri="{FF2B5EF4-FFF2-40B4-BE49-F238E27FC236}">
                <a16:creationId xmlns:a16="http://schemas.microsoft.com/office/drawing/2014/main" id="{44547716-4251-45E6-9213-E0852BC63BCD}"/>
              </a:ext>
            </a:extLst>
          </p:cNvPr>
          <p:cNvGrpSpPr/>
          <p:nvPr/>
        </p:nvGrpSpPr>
        <p:grpSpPr>
          <a:xfrm>
            <a:off x="5559169" y="204910"/>
            <a:ext cx="599466" cy="554826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12" name="Google Shape;6539;p63">
              <a:extLst>
                <a:ext uri="{FF2B5EF4-FFF2-40B4-BE49-F238E27FC236}">
                  <a16:creationId xmlns:a16="http://schemas.microsoft.com/office/drawing/2014/main" id="{93474BFC-A35F-45B5-AA23-196AC891C6F1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40;p63">
              <a:extLst>
                <a:ext uri="{FF2B5EF4-FFF2-40B4-BE49-F238E27FC236}">
                  <a16:creationId xmlns:a16="http://schemas.microsoft.com/office/drawing/2014/main" id="{31F6BFCE-3AB7-45F2-9157-33A1F953F058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718;p68">
            <a:extLst>
              <a:ext uri="{FF2B5EF4-FFF2-40B4-BE49-F238E27FC236}">
                <a16:creationId xmlns:a16="http://schemas.microsoft.com/office/drawing/2014/main" id="{3617D809-0CF8-42EE-9F8B-9F32050BDB21}"/>
              </a:ext>
            </a:extLst>
          </p:cNvPr>
          <p:cNvGrpSpPr/>
          <p:nvPr/>
        </p:nvGrpSpPr>
        <p:grpSpPr>
          <a:xfrm>
            <a:off x="370093" y="1045487"/>
            <a:ext cx="680006" cy="727602"/>
            <a:chOff x="583100" y="3982600"/>
            <a:chExt cx="296175" cy="29617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5" name="Google Shape;8719;p68">
              <a:extLst>
                <a:ext uri="{FF2B5EF4-FFF2-40B4-BE49-F238E27FC236}">
                  <a16:creationId xmlns:a16="http://schemas.microsoft.com/office/drawing/2014/main" id="{1394145B-B7D6-416A-ACAF-FD5CB2518780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20;p68">
              <a:extLst>
                <a:ext uri="{FF2B5EF4-FFF2-40B4-BE49-F238E27FC236}">
                  <a16:creationId xmlns:a16="http://schemas.microsoft.com/office/drawing/2014/main" id="{5B349423-5C1D-47CE-AAC7-445205F98B2C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21;p68">
              <a:extLst>
                <a:ext uri="{FF2B5EF4-FFF2-40B4-BE49-F238E27FC236}">
                  <a16:creationId xmlns:a16="http://schemas.microsoft.com/office/drawing/2014/main" id="{2942E47F-3BE0-4983-BB50-326981CE4B72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22;p68">
              <a:extLst>
                <a:ext uri="{FF2B5EF4-FFF2-40B4-BE49-F238E27FC236}">
                  <a16:creationId xmlns:a16="http://schemas.microsoft.com/office/drawing/2014/main" id="{EDC5E5E4-2083-417D-9793-4B5EEA1251D7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23;p68">
              <a:extLst>
                <a:ext uri="{FF2B5EF4-FFF2-40B4-BE49-F238E27FC236}">
                  <a16:creationId xmlns:a16="http://schemas.microsoft.com/office/drawing/2014/main" id="{AF053A73-EB36-4748-9078-5B043372BF7F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24;p68">
              <a:extLst>
                <a:ext uri="{FF2B5EF4-FFF2-40B4-BE49-F238E27FC236}">
                  <a16:creationId xmlns:a16="http://schemas.microsoft.com/office/drawing/2014/main" id="{5AA048F8-25C8-4186-BB17-1C46327F6FFA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25;p68">
              <a:extLst>
                <a:ext uri="{FF2B5EF4-FFF2-40B4-BE49-F238E27FC236}">
                  <a16:creationId xmlns:a16="http://schemas.microsoft.com/office/drawing/2014/main" id="{5EF4F7C8-4073-4089-B21B-F37E6C998252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265;p67">
            <a:extLst>
              <a:ext uri="{FF2B5EF4-FFF2-40B4-BE49-F238E27FC236}">
                <a16:creationId xmlns:a16="http://schemas.microsoft.com/office/drawing/2014/main" id="{71686904-16EA-4320-95A4-3F4B0D268A2B}"/>
              </a:ext>
            </a:extLst>
          </p:cNvPr>
          <p:cNvGrpSpPr/>
          <p:nvPr/>
        </p:nvGrpSpPr>
        <p:grpSpPr>
          <a:xfrm>
            <a:off x="8316157" y="1533688"/>
            <a:ext cx="646307" cy="683452"/>
            <a:chOff x="-2670575" y="3956600"/>
            <a:chExt cx="293800" cy="29302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3" name="Google Shape;8266;p67">
              <a:extLst>
                <a:ext uri="{FF2B5EF4-FFF2-40B4-BE49-F238E27FC236}">
                  <a16:creationId xmlns:a16="http://schemas.microsoft.com/office/drawing/2014/main" id="{8F2CFEAD-B3CB-4DCB-803D-2A568E89F9C2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67;p67">
              <a:extLst>
                <a:ext uri="{FF2B5EF4-FFF2-40B4-BE49-F238E27FC236}">
                  <a16:creationId xmlns:a16="http://schemas.microsoft.com/office/drawing/2014/main" id="{1346CAB0-E3DF-4F10-A810-E81B2FACCADD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68;p67">
              <a:extLst>
                <a:ext uri="{FF2B5EF4-FFF2-40B4-BE49-F238E27FC236}">
                  <a16:creationId xmlns:a16="http://schemas.microsoft.com/office/drawing/2014/main" id="{FF8FD121-2507-4775-B294-0BD172029BA4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69;p67">
              <a:extLst>
                <a:ext uri="{FF2B5EF4-FFF2-40B4-BE49-F238E27FC236}">
                  <a16:creationId xmlns:a16="http://schemas.microsoft.com/office/drawing/2014/main" id="{B646E1A9-822E-44FA-AEB2-539489054ACC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8;p41">
            <a:extLst>
              <a:ext uri="{FF2B5EF4-FFF2-40B4-BE49-F238E27FC236}">
                <a16:creationId xmlns:a16="http://schemas.microsoft.com/office/drawing/2014/main" id="{21612C14-6FFB-4AD8-B3F1-0ACFE9BDEA81}"/>
              </a:ext>
            </a:extLst>
          </p:cNvPr>
          <p:cNvSpPr txBox="1">
            <a:spLocks/>
          </p:cNvSpPr>
          <p:nvPr/>
        </p:nvSpPr>
        <p:spPr>
          <a:xfrm>
            <a:off x="5639130" y="1700168"/>
            <a:ext cx="1966191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CA" dirty="0"/>
              <a:t>EASY LOADING BALANCE</a:t>
            </a:r>
          </a:p>
        </p:txBody>
      </p:sp>
      <p:sp>
        <p:nvSpPr>
          <p:cNvPr id="38" name="Google Shape;379;p41">
            <a:extLst>
              <a:ext uri="{FF2B5EF4-FFF2-40B4-BE49-F238E27FC236}">
                <a16:creationId xmlns:a16="http://schemas.microsoft.com/office/drawing/2014/main" id="{493FF5DA-DE11-49CC-9B10-91DF9911A358}"/>
              </a:ext>
            </a:extLst>
          </p:cNvPr>
          <p:cNvSpPr txBox="1">
            <a:spLocks/>
          </p:cNvSpPr>
          <p:nvPr/>
        </p:nvSpPr>
        <p:spPr>
          <a:xfrm>
            <a:off x="5624604" y="2193937"/>
            <a:ext cx="1980717" cy="75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/>
            <a:r>
              <a:rPr lang="en-CA" sz="1050" dirty="0"/>
              <a:t>Allows users to load their account with any available method, </a:t>
            </a:r>
            <a:r>
              <a:rPr lang="en-CA" sz="1050" dirty="0" err="1"/>
              <a:t>e.g</a:t>
            </a:r>
            <a:r>
              <a:rPr lang="en-CA" sz="1050" dirty="0"/>
              <a:t> Credit, Debit, Visa, </a:t>
            </a:r>
            <a:r>
              <a:rPr lang="en-CA" sz="1050" dirty="0" err="1"/>
              <a:t>etc</a:t>
            </a:r>
            <a:r>
              <a:rPr lang="en-CA" sz="1050" dirty="0"/>
              <a:t>…</a:t>
            </a:r>
          </a:p>
        </p:txBody>
      </p:sp>
      <p:sp>
        <p:nvSpPr>
          <p:cNvPr id="40" name="Google Shape;376;p41">
            <a:extLst>
              <a:ext uri="{FF2B5EF4-FFF2-40B4-BE49-F238E27FC236}">
                <a16:creationId xmlns:a16="http://schemas.microsoft.com/office/drawing/2014/main" id="{BD4522D7-7FC5-4005-AF4A-C4FCB51DC8E0}"/>
              </a:ext>
            </a:extLst>
          </p:cNvPr>
          <p:cNvSpPr/>
          <p:nvPr/>
        </p:nvSpPr>
        <p:spPr>
          <a:xfrm rot="5400000">
            <a:off x="3835120" y="3062084"/>
            <a:ext cx="1512791" cy="2294150"/>
          </a:xfrm>
          <a:prstGeom prst="snip1Rect">
            <a:avLst>
              <a:gd name="adj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377;p41">
            <a:extLst>
              <a:ext uri="{FF2B5EF4-FFF2-40B4-BE49-F238E27FC236}">
                <a16:creationId xmlns:a16="http://schemas.microsoft.com/office/drawing/2014/main" id="{C5EE78EE-9619-4EF9-8249-B74C3E1FC2FB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0" y="4176926"/>
            <a:ext cx="3444441" cy="322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378;p41">
            <a:extLst>
              <a:ext uri="{FF2B5EF4-FFF2-40B4-BE49-F238E27FC236}">
                <a16:creationId xmlns:a16="http://schemas.microsoft.com/office/drawing/2014/main" id="{943C623E-9C88-4055-ACAB-3EB42C4CC568}"/>
              </a:ext>
            </a:extLst>
          </p:cNvPr>
          <p:cNvSpPr txBox="1">
            <a:spLocks/>
          </p:cNvSpPr>
          <p:nvPr/>
        </p:nvSpPr>
        <p:spPr>
          <a:xfrm>
            <a:off x="3663911" y="3558478"/>
            <a:ext cx="1895258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CA" dirty="0"/>
              <a:t>COMMISSION-FREE OF CREDIT CHARGE </a:t>
            </a:r>
          </a:p>
        </p:txBody>
      </p:sp>
      <p:sp>
        <p:nvSpPr>
          <p:cNvPr id="45" name="Google Shape;379;p41">
            <a:extLst>
              <a:ext uri="{FF2B5EF4-FFF2-40B4-BE49-F238E27FC236}">
                <a16:creationId xmlns:a16="http://schemas.microsoft.com/office/drawing/2014/main" id="{BC601A4C-BC55-4AC7-AD49-1E44FE678B3A}"/>
              </a:ext>
            </a:extLst>
          </p:cNvPr>
          <p:cNvSpPr txBox="1">
            <a:spLocks/>
          </p:cNvSpPr>
          <p:nvPr/>
        </p:nvSpPr>
        <p:spPr>
          <a:xfrm>
            <a:off x="3578452" y="3951451"/>
            <a:ext cx="1980717" cy="593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CA" sz="1050" dirty="0"/>
              <a:t>By using </a:t>
            </a:r>
            <a:r>
              <a:rPr lang="en-CA" sz="1050" dirty="0" err="1"/>
              <a:t>Pay@Ease</a:t>
            </a:r>
            <a:r>
              <a:rPr lang="en-CA" sz="1050" dirty="0"/>
              <a:t>, merchants or any other services will not be charged commission like Credit or Visa.</a:t>
            </a:r>
          </a:p>
        </p:txBody>
      </p:sp>
      <p:grpSp>
        <p:nvGrpSpPr>
          <p:cNvPr id="46" name="Google Shape;4612;p59">
            <a:extLst>
              <a:ext uri="{FF2B5EF4-FFF2-40B4-BE49-F238E27FC236}">
                <a16:creationId xmlns:a16="http://schemas.microsoft.com/office/drawing/2014/main" id="{1CCEEB7E-2EB5-41DD-98CA-53FA1C053E83}"/>
              </a:ext>
            </a:extLst>
          </p:cNvPr>
          <p:cNvGrpSpPr/>
          <p:nvPr/>
        </p:nvGrpSpPr>
        <p:grpSpPr>
          <a:xfrm>
            <a:off x="1369270" y="4253558"/>
            <a:ext cx="589773" cy="558723"/>
            <a:chOff x="6479471" y="2079003"/>
            <a:chExt cx="348923" cy="3487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7" name="Google Shape;4613;p59">
              <a:extLst>
                <a:ext uri="{FF2B5EF4-FFF2-40B4-BE49-F238E27FC236}">
                  <a16:creationId xmlns:a16="http://schemas.microsoft.com/office/drawing/2014/main" id="{D616C74C-8318-441B-97E0-7BA6F907825E}"/>
                </a:ext>
              </a:extLst>
            </p:cNvPr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614;p59">
              <a:extLst>
                <a:ext uri="{FF2B5EF4-FFF2-40B4-BE49-F238E27FC236}">
                  <a16:creationId xmlns:a16="http://schemas.microsoft.com/office/drawing/2014/main" id="{4B43981F-1E85-4332-99A6-614AE0EB8001}"/>
                </a:ext>
              </a:extLst>
            </p:cNvPr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  <a:grpFill/>
          </p:grpSpPr>
          <p:sp>
            <p:nvSpPr>
              <p:cNvPr id="49" name="Google Shape;4615;p59">
                <a:extLst>
                  <a:ext uri="{FF2B5EF4-FFF2-40B4-BE49-F238E27FC236}">
                    <a16:creationId xmlns:a16="http://schemas.microsoft.com/office/drawing/2014/main" id="{60EE2718-25FB-4107-A90A-85CC4FE343B5}"/>
                  </a:ext>
                </a:extLst>
              </p:cNvPr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616;p59">
                <a:extLst>
                  <a:ext uri="{FF2B5EF4-FFF2-40B4-BE49-F238E27FC236}">
                    <a16:creationId xmlns:a16="http://schemas.microsoft.com/office/drawing/2014/main" id="{647EFA86-EC2F-4ECF-8919-8F26C0872CCB}"/>
                  </a:ext>
                </a:extLst>
              </p:cNvPr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617;p59">
                <a:extLst>
                  <a:ext uri="{FF2B5EF4-FFF2-40B4-BE49-F238E27FC236}">
                    <a16:creationId xmlns:a16="http://schemas.microsoft.com/office/drawing/2014/main" id="{FC4DE233-2D76-4354-AEB0-A3A204321BD7}"/>
                  </a:ext>
                </a:extLst>
              </p:cNvPr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618;p59">
                <a:extLst>
                  <a:ext uri="{FF2B5EF4-FFF2-40B4-BE49-F238E27FC236}">
                    <a16:creationId xmlns:a16="http://schemas.microsoft.com/office/drawing/2014/main" id="{1B125F02-4B79-463C-ADA4-A805C0B11CFA}"/>
                  </a:ext>
                </a:extLst>
              </p:cNvPr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619;p59">
                <a:extLst>
                  <a:ext uri="{FF2B5EF4-FFF2-40B4-BE49-F238E27FC236}">
                    <a16:creationId xmlns:a16="http://schemas.microsoft.com/office/drawing/2014/main" id="{120E9176-5B3A-411C-988A-173FF4C6CB08}"/>
                  </a:ext>
                </a:extLst>
              </p:cNvPr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620;p59">
                <a:extLst>
                  <a:ext uri="{FF2B5EF4-FFF2-40B4-BE49-F238E27FC236}">
                    <a16:creationId xmlns:a16="http://schemas.microsoft.com/office/drawing/2014/main" id="{7BD368A7-D6BA-4175-959E-B557EB5F7904}"/>
                  </a:ext>
                </a:extLst>
              </p:cNvPr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621;p59">
                <a:extLst>
                  <a:ext uri="{FF2B5EF4-FFF2-40B4-BE49-F238E27FC236}">
                    <a16:creationId xmlns:a16="http://schemas.microsoft.com/office/drawing/2014/main" id="{D4E7D10E-CABF-4692-AD5A-F267D493A201}"/>
                  </a:ext>
                </a:extLst>
              </p:cNvPr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419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3711234" y="130423"/>
            <a:ext cx="1721532" cy="534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OUTCOMES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ctrTitle" idx="2"/>
          </p:nvPr>
        </p:nvSpPr>
        <p:spPr>
          <a:xfrm>
            <a:off x="433919" y="3289010"/>
            <a:ext cx="1371083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SAFETY</a:t>
            </a:r>
            <a:endParaRPr sz="16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>
            <a:off x="10077" y="3747671"/>
            <a:ext cx="2238929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>
                <a:solidFill>
                  <a:schemeClr val="dk1"/>
                </a:solidFill>
              </a:rPr>
              <a:t>Both staffs and customers do not need to use Cash and pay from distance sinc</a:t>
            </a:r>
            <a:r>
              <a:rPr lang="en-CA" sz="1050" dirty="0"/>
              <a:t>e the payment method does not require tap or handling of objects</a:t>
            </a:r>
            <a:endParaRPr sz="1050" dirty="0">
              <a:solidFill>
                <a:schemeClr val="dk1"/>
              </a:solidFill>
            </a:endParaRPr>
          </a:p>
        </p:txBody>
      </p:sp>
      <p:cxnSp>
        <p:nvCxnSpPr>
          <p:cNvPr id="276" name="Google Shape;276;p38"/>
          <p:cNvCxnSpPr>
            <a:cxnSpLocks/>
          </p:cNvCxnSpPr>
          <p:nvPr/>
        </p:nvCxnSpPr>
        <p:spPr>
          <a:xfrm flipH="1">
            <a:off x="2238926" y="1457677"/>
            <a:ext cx="20161" cy="27915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38"/>
          <p:cNvSpPr/>
          <p:nvPr/>
        </p:nvSpPr>
        <p:spPr>
          <a:xfrm>
            <a:off x="797110" y="2611304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6783;p64">
            <a:extLst>
              <a:ext uri="{FF2B5EF4-FFF2-40B4-BE49-F238E27FC236}">
                <a16:creationId xmlns:a16="http://schemas.microsoft.com/office/drawing/2014/main" id="{B3BC2259-B8DB-4AD3-BC95-B79D9A7C724D}"/>
              </a:ext>
            </a:extLst>
          </p:cNvPr>
          <p:cNvSpPr/>
          <p:nvPr/>
        </p:nvSpPr>
        <p:spPr>
          <a:xfrm>
            <a:off x="922640" y="2688750"/>
            <a:ext cx="393640" cy="489807"/>
          </a:xfrm>
          <a:custGeom>
            <a:avLst/>
            <a:gdLst/>
            <a:ahLst/>
            <a:cxnLst/>
            <a:rect l="l" t="t" r="r" b="b"/>
            <a:pathLst>
              <a:path w="10524" h="11847" extrusionOk="0">
                <a:moveTo>
                  <a:pt x="7278" y="662"/>
                </a:moveTo>
                <a:cubicBezTo>
                  <a:pt x="7499" y="662"/>
                  <a:pt x="7656" y="820"/>
                  <a:pt x="7656" y="1009"/>
                </a:cubicBezTo>
                <a:lnTo>
                  <a:pt x="7656" y="3151"/>
                </a:lnTo>
                <a:cubicBezTo>
                  <a:pt x="7404" y="3057"/>
                  <a:pt x="7184" y="2994"/>
                  <a:pt x="6932" y="2994"/>
                </a:cubicBezTo>
                <a:lnTo>
                  <a:pt x="6932" y="1009"/>
                </a:lnTo>
                <a:cubicBezTo>
                  <a:pt x="6932" y="820"/>
                  <a:pt x="7089" y="662"/>
                  <a:pt x="7278" y="662"/>
                </a:cubicBezTo>
                <a:close/>
                <a:moveTo>
                  <a:pt x="3120" y="662"/>
                </a:moveTo>
                <a:cubicBezTo>
                  <a:pt x="3309" y="662"/>
                  <a:pt x="3466" y="820"/>
                  <a:pt x="3466" y="1009"/>
                </a:cubicBezTo>
                <a:lnTo>
                  <a:pt x="3466" y="2994"/>
                </a:lnTo>
                <a:cubicBezTo>
                  <a:pt x="3246" y="3025"/>
                  <a:pt x="2994" y="3057"/>
                  <a:pt x="2773" y="3183"/>
                </a:cubicBezTo>
                <a:lnTo>
                  <a:pt x="2773" y="1009"/>
                </a:lnTo>
                <a:cubicBezTo>
                  <a:pt x="2773" y="820"/>
                  <a:pt x="2931" y="662"/>
                  <a:pt x="3120" y="662"/>
                </a:cubicBezTo>
                <a:close/>
                <a:moveTo>
                  <a:pt x="4506" y="1702"/>
                </a:moveTo>
                <a:cubicBezTo>
                  <a:pt x="4695" y="1702"/>
                  <a:pt x="4852" y="1860"/>
                  <a:pt x="4852" y="2049"/>
                </a:cubicBezTo>
                <a:lnTo>
                  <a:pt x="4852" y="3309"/>
                </a:lnTo>
                <a:cubicBezTo>
                  <a:pt x="4663" y="3183"/>
                  <a:pt x="4411" y="3057"/>
                  <a:pt x="4128" y="3025"/>
                </a:cubicBezTo>
                <a:lnTo>
                  <a:pt x="4128" y="2049"/>
                </a:lnTo>
                <a:cubicBezTo>
                  <a:pt x="4128" y="1860"/>
                  <a:pt x="4285" y="1702"/>
                  <a:pt x="4506" y="1702"/>
                </a:cubicBezTo>
                <a:close/>
                <a:moveTo>
                  <a:pt x="5861" y="1702"/>
                </a:moveTo>
                <a:cubicBezTo>
                  <a:pt x="6081" y="1702"/>
                  <a:pt x="6239" y="1860"/>
                  <a:pt x="6239" y="2049"/>
                </a:cubicBezTo>
                <a:lnTo>
                  <a:pt x="6239" y="3025"/>
                </a:lnTo>
                <a:cubicBezTo>
                  <a:pt x="5987" y="3120"/>
                  <a:pt x="5766" y="3183"/>
                  <a:pt x="5514" y="3340"/>
                </a:cubicBezTo>
                <a:lnTo>
                  <a:pt x="5514" y="2049"/>
                </a:lnTo>
                <a:cubicBezTo>
                  <a:pt x="5546" y="1860"/>
                  <a:pt x="5703" y="1702"/>
                  <a:pt x="5861" y="1702"/>
                </a:cubicBezTo>
                <a:close/>
                <a:moveTo>
                  <a:pt x="1733" y="1324"/>
                </a:moveTo>
                <a:cubicBezTo>
                  <a:pt x="1922" y="1324"/>
                  <a:pt x="2080" y="1482"/>
                  <a:pt x="2080" y="1702"/>
                </a:cubicBezTo>
                <a:lnTo>
                  <a:pt x="2080" y="3624"/>
                </a:lnTo>
                <a:cubicBezTo>
                  <a:pt x="2017" y="3687"/>
                  <a:pt x="1922" y="3781"/>
                  <a:pt x="1859" y="3907"/>
                </a:cubicBezTo>
                <a:cubicBezTo>
                  <a:pt x="1733" y="3687"/>
                  <a:pt x="1576" y="3529"/>
                  <a:pt x="1387" y="3435"/>
                </a:cubicBezTo>
                <a:lnTo>
                  <a:pt x="1387" y="1702"/>
                </a:lnTo>
                <a:cubicBezTo>
                  <a:pt x="1387" y="1482"/>
                  <a:pt x="1544" y="1324"/>
                  <a:pt x="1733" y="1324"/>
                </a:cubicBezTo>
                <a:close/>
                <a:moveTo>
                  <a:pt x="8665" y="1324"/>
                </a:moveTo>
                <a:cubicBezTo>
                  <a:pt x="8854" y="1324"/>
                  <a:pt x="9011" y="1482"/>
                  <a:pt x="9011" y="1702"/>
                </a:cubicBezTo>
                <a:lnTo>
                  <a:pt x="9011" y="3466"/>
                </a:lnTo>
                <a:cubicBezTo>
                  <a:pt x="8854" y="3592"/>
                  <a:pt x="8759" y="3750"/>
                  <a:pt x="8633" y="3907"/>
                </a:cubicBezTo>
                <a:cubicBezTo>
                  <a:pt x="8539" y="3781"/>
                  <a:pt x="8476" y="3687"/>
                  <a:pt x="8381" y="3592"/>
                </a:cubicBezTo>
                <a:lnTo>
                  <a:pt x="8349" y="3529"/>
                </a:lnTo>
                <a:lnTo>
                  <a:pt x="8349" y="1702"/>
                </a:lnTo>
                <a:cubicBezTo>
                  <a:pt x="8318" y="1482"/>
                  <a:pt x="8476" y="1324"/>
                  <a:pt x="8665" y="1324"/>
                </a:cubicBezTo>
                <a:close/>
                <a:moveTo>
                  <a:pt x="6774" y="3647"/>
                </a:moveTo>
                <a:cubicBezTo>
                  <a:pt x="7160" y="3647"/>
                  <a:pt x="7546" y="3797"/>
                  <a:pt x="7845" y="4096"/>
                </a:cubicBezTo>
                <a:cubicBezTo>
                  <a:pt x="8318" y="4569"/>
                  <a:pt x="8444" y="5294"/>
                  <a:pt x="8066" y="5892"/>
                </a:cubicBezTo>
                <a:cubicBezTo>
                  <a:pt x="7089" y="6176"/>
                  <a:pt x="6333" y="7058"/>
                  <a:pt x="6239" y="8098"/>
                </a:cubicBezTo>
                <a:lnTo>
                  <a:pt x="5199" y="9043"/>
                </a:lnTo>
                <a:lnTo>
                  <a:pt x="4128" y="8035"/>
                </a:lnTo>
                <a:cubicBezTo>
                  <a:pt x="4065" y="6995"/>
                  <a:pt x="3309" y="6144"/>
                  <a:pt x="2332" y="5892"/>
                </a:cubicBezTo>
                <a:cubicBezTo>
                  <a:pt x="1985" y="5325"/>
                  <a:pt x="2112" y="4569"/>
                  <a:pt x="2553" y="4096"/>
                </a:cubicBezTo>
                <a:cubicBezTo>
                  <a:pt x="2836" y="3813"/>
                  <a:pt x="3246" y="3655"/>
                  <a:pt x="3624" y="3655"/>
                </a:cubicBezTo>
                <a:cubicBezTo>
                  <a:pt x="4033" y="3655"/>
                  <a:pt x="4411" y="3813"/>
                  <a:pt x="4695" y="4096"/>
                </a:cubicBezTo>
                <a:lnTo>
                  <a:pt x="4915" y="4317"/>
                </a:lnTo>
                <a:lnTo>
                  <a:pt x="4978" y="4348"/>
                </a:lnTo>
                <a:cubicBezTo>
                  <a:pt x="5026" y="4411"/>
                  <a:pt x="5112" y="4443"/>
                  <a:pt x="5203" y="4443"/>
                </a:cubicBezTo>
                <a:cubicBezTo>
                  <a:pt x="5294" y="4443"/>
                  <a:pt x="5388" y="4411"/>
                  <a:pt x="5451" y="4348"/>
                </a:cubicBezTo>
                <a:lnTo>
                  <a:pt x="5703" y="4096"/>
                </a:lnTo>
                <a:cubicBezTo>
                  <a:pt x="6002" y="3797"/>
                  <a:pt x="6388" y="3647"/>
                  <a:pt x="6774" y="3647"/>
                </a:cubicBezTo>
                <a:close/>
                <a:moveTo>
                  <a:pt x="662" y="3813"/>
                </a:moveTo>
                <a:cubicBezTo>
                  <a:pt x="1103" y="3970"/>
                  <a:pt x="1418" y="4380"/>
                  <a:pt x="1418" y="4884"/>
                </a:cubicBezTo>
                <a:lnTo>
                  <a:pt x="1418" y="6176"/>
                </a:lnTo>
                <a:cubicBezTo>
                  <a:pt x="1418" y="6365"/>
                  <a:pt x="1576" y="6522"/>
                  <a:pt x="1765" y="6522"/>
                </a:cubicBezTo>
                <a:cubicBezTo>
                  <a:pt x="2679" y="6522"/>
                  <a:pt x="3435" y="7247"/>
                  <a:pt x="3435" y="8161"/>
                </a:cubicBezTo>
                <a:lnTo>
                  <a:pt x="3435" y="8224"/>
                </a:lnTo>
                <a:lnTo>
                  <a:pt x="3435" y="8980"/>
                </a:lnTo>
                <a:cubicBezTo>
                  <a:pt x="3435" y="9169"/>
                  <a:pt x="3592" y="9326"/>
                  <a:pt x="3781" y="9326"/>
                </a:cubicBezTo>
                <a:cubicBezTo>
                  <a:pt x="3970" y="9326"/>
                  <a:pt x="4128" y="9169"/>
                  <a:pt x="4128" y="8980"/>
                </a:cubicBezTo>
                <a:lnTo>
                  <a:pt x="4852" y="9610"/>
                </a:lnTo>
                <a:lnTo>
                  <a:pt x="4852" y="11059"/>
                </a:lnTo>
                <a:lnTo>
                  <a:pt x="2080" y="11059"/>
                </a:lnTo>
                <a:lnTo>
                  <a:pt x="2080" y="9925"/>
                </a:lnTo>
                <a:cubicBezTo>
                  <a:pt x="2080" y="9673"/>
                  <a:pt x="1985" y="9421"/>
                  <a:pt x="1765" y="9200"/>
                </a:cubicBezTo>
                <a:lnTo>
                  <a:pt x="1198" y="8633"/>
                </a:lnTo>
                <a:cubicBezTo>
                  <a:pt x="883" y="8287"/>
                  <a:pt x="662" y="7877"/>
                  <a:pt x="662" y="7404"/>
                </a:cubicBezTo>
                <a:lnTo>
                  <a:pt x="662" y="3813"/>
                </a:lnTo>
                <a:close/>
                <a:moveTo>
                  <a:pt x="9767" y="3844"/>
                </a:moveTo>
                <a:lnTo>
                  <a:pt x="9767" y="7436"/>
                </a:lnTo>
                <a:cubicBezTo>
                  <a:pt x="9767" y="7909"/>
                  <a:pt x="9578" y="8350"/>
                  <a:pt x="9263" y="8665"/>
                </a:cubicBezTo>
                <a:lnTo>
                  <a:pt x="8665" y="9263"/>
                </a:lnTo>
                <a:cubicBezTo>
                  <a:pt x="8476" y="9452"/>
                  <a:pt x="8349" y="9704"/>
                  <a:pt x="8349" y="9988"/>
                </a:cubicBezTo>
                <a:lnTo>
                  <a:pt x="8349" y="11153"/>
                </a:lnTo>
                <a:lnTo>
                  <a:pt x="5514" y="11153"/>
                </a:lnTo>
                <a:lnTo>
                  <a:pt x="5514" y="9736"/>
                </a:lnTo>
                <a:lnTo>
                  <a:pt x="6239" y="9043"/>
                </a:lnTo>
                <a:cubicBezTo>
                  <a:pt x="6270" y="9200"/>
                  <a:pt x="6396" y="9326"/>
                  <a:pt x="6585" y="9326"/>
                </a:cubicBezTo>
                <a:cubicBezTo>
                  <a:pt x="6774" y="9326"/>
                  <a:pt x="6932" y="9169"/>
                  <a:pt x="6932" y="8980"/>
                </a:cubicBezTo>
                <a:lnTo>
                  <a:pt x="6932" y="8255"/>
                </a:lnTo>
                <a:cubicBezTo>
                  <a:pt x="6932" y="7404"/>
                  <a:pt x="7530" y="6711"/>
                  <a:pt x="8349" y="6554"/>
                </a:cubicBezTo>
                <a:lnTo>
                  <a:pt x="8665" y="6554"/>
                </a:lnTo>
                <a:cubicBezTo>
                  <a:pt x="8854" y="6554"/>
                  <a:pt x="9011" y="6396"/>
                  <a:pt x="9011" y="6207"/>
                </a:cubicBezTo>
                <a:lnTo>
                  <a:pt x="9011" y="4916"/>
                </a:lnTo>
                <a:cubicBezTo>
                  <a:pt x="9011" y="4443"/>
                  <a:pt x="9326" y="4002"/>
                  <a:pt x="9767" y="3844"/>
                </a:cubicBezTo>
                <a:close/>
                <a:moveTo>
                  <a:pt x="3120" y="1"/>
                </a:moveTo>
                <a:cubicBezTo>
                  <a:pt x="2647" y="1"/>
                  <a:pt x="2238" y="316"/>
                  <a:pt x="2143" y="757"/>
                </a:cubicBezTo>
                <a:cubicBezTo>
                  <a:pt x="2017" y="694"/>
                  <a:pt x="1891" y="662"/>
                  <a:pt x="1733" y="662"/>
                </a:cubicBezTo>
                <a:cubicBezTo>
                  <a:pt x="1135" y="662"/>
                  <a:pt x="725" y="1135"/>
                  <a:pt x="725" y="1702"/>
                </a:cubicBezTo>
                <a:lnTo>
                  <a:pt x="725" y="3120"/>
                </a:lnTo>
                <a:cubicBezTo>
                  <a:pt x="599" y="3057"/>
                  <a:pt x="473" y="3057"/>
                  <a:pt x="347" y="3057"/>
                </a:cubicBezTo>
                <a:cubicBezTo>
                  <a:pt x="158" y="3057"/>
                  <a:pt x="1" y="3214"/>
                  <a:pt x="1" y="3435"/>
                </a:cubicBezTo>
                <a:lnTo>
                  <a:pt x="1" y="7436"/>
                </a:lnTo>
                <a:cubicBezTo>
                  <a:pt x="1" y="8066"/>
                  <a:pt x="253" y="8696"/>
                  <a:pt x="725" y="9169"/>
                </a:cubicBezTo>
                <a:lnTo>
                  <a:pt x="1292" y="9767"/>
                </a:lnTo>
                <a:cubicBezTo>
                  <a:pt x="1387" y="9830"/>
                  <a:pt x="1418" y="9925"/>
                  <a:pt x="1418" y="9988"/>
                </a:cubicBezTo>
                <a:lnTo>
                  <a:pt x="1418" y="11153"/>
                </a:lnTo>
                <a:lnTo>
                  <a:pt x="1072" y="11153"/>
                </a:lnTo>
                <a:cubicBezTo>
                  <a:pt x="883" y="11153"/>
                  <a:pt x="725" y="11311"/>
                  <a:pt x="725" y="11500"/>
                </a:cubicBezTo>
                <a:cubicBezTo>
                  <a:pt x="725" y="11689"/>
                  <a:pt x="883" y="11847"/>
                  <a:pt x="1072" y="11847"/>
                </a:cubicBezTo>
                <a:lnTo>
                  <a:pt x="9389" y="11847"/>
                </a:lnTo>
                <a:cubicBezTo>
                  <a:pt x="9578" y="11847"/>
                  <a:pt x="9736" y="11689"/>
                  <a:pt x="9736" y="11500"/>
                </a:cubicBezTo>
                <a:cubicBezTo>
                  <a:pt x="9736" y="11311"/>
                  <a:pt x="9578" y="11153"/>
                  <a:pt x="9389" y="11153"/>
                </a:cubicBezTo>
                <a:lnTo>
                  <a:pt x="9106" y="11153"/>
                </a:lnTo>
                <a:lnTo>
                  <a:pt x="9106" y="9988"/>
                </a:lnTo>
                <a:cubicBezTo>
                  <a:pt x="9106" y="9925"/>
                  <a:pt x="9137" y="9799"/>
                  <a:pt x="9232" y="9767"/>
                </a:cubicBezTo>
                <a:lnTo>
                  <a:pt x="9830" y="9169"/>
                </a:lnTo>
                <a:cubicBezTo>
                  <a:pt x="10271" y="8696"/>
                  <a:pt x="10523" y="8098"/>
                  <a:pt x="10523" y="7436"/>
                </a:cubicBezTo>
                <a:lnTo>
                  <a:pt x="10523" y="3466"/>
                </a:lnTo>
                <a:cubicBezTo>
                  <a:pt x="10492" y="3214"/>
                  <a:pt x="10334" y="3057"/>
                  <a:pt x="10114" y="3057"/>
                </a:cubicBezTo>
                <a:cubicBezTo>
                  <a:pt x="9956" y="3057"/>
                  <a:pt x="9862" y="3057"/>
                  <a:pt x="9704" y="3120"/>
                </a:cubicBezTo>
                <a:lnTo>
                  <a:pt x="9704" y="1702"/>
                </a:lnTo>
                <a:cubicBezTo>
                  <a:pt x="9704" y="1103"/>
                  <a:pt x="9232" y="662"/>
                  <a:pt x="8665" y="662"/>
                </a:cubicBezTo>
                <a:cubicBezTo>
                  <a:pt x="8539" y="662"/>
                  <a:pt x="8413" y="694"/>
                  <a:pt x="8286" y="757"/>
                </a:cubicBezTo>
                <a:cubicBezTo>
                  <a:pt x="8160" y="316"/>
                  <a:pt x="7751" y="1"/>
                  <a:pt x="7278" y="1"/>
                </a:cubicBezTo>
                <a:cubicBezTo>
                  <a:pt x="6711" y="1"/>
                  <a:pt x="6270" y="473"/>
                  <a:pt x="6270" y="1009"/>
                </a:cubicBezTo>
                <a:lnTo>
                  <a:pt x="6270" y="1103"/>
                </a:lnTo>
                <a:cubicBezTo>
                  <a:pt x="6144" y="1072"/>
                  <a:pt x="6050" y="1009"/>
                  <a:pt x="5924" y="1009"/>
                </a:cubicBezTo>
                <a:cubicBezTo>
                  <a:pt x="5640" y="1009"/>
                  <a:pt x="5388" y="1135"/>
                  <a:pt x="5199" y="1292"/>
                </a:cubicBezTo>
                <a:cubicBezTo>
                  <a:pt x="5010" y="1135"/>
                  <a:pt x="4758" y="1009"/>
                  <a:pt x="4506" y="1009"/>
                </a:cubicBezTo>
                <a:cubicBezTo>
                  <a:pt x="4380" y="1009"/>
                  <a:pt x="4254" y="1072"/>
                  <a:pt x="4128" y="1103"/>
                </a:cubicBezTo>
                <a:lnTo>
                  <a:pt x="4128" y="1009"/>
                </a:lnTo>
                <a:cubicBezTo>
                  <a:pt x="4128" y="442"/>
                  <a:pt x="3655" y="1"/>
                  <a:pt x="3120" y="1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4557;p59">
            <a:extLst>
              <a:ext uri="{FF2B5EF4-FFF2-40B4-BE49-F238E27FC236}">
                <a16:creationId xmlns:a16="http://schemas.microsoft.com/office/drawing/2014/main" id="{8DA3BF49-3201-41A1-A998-968D8C0B7664}"/>
              </a:ext>
            </a:extLst>
          </p:cNvPr>
          <p:cNvGrpSpPr/>
          <p:nvPr/>
        </p:nvGrpSpPr>
        <p:grpSpPr>
          <a:xfrm>
            <a:off x="3236225" y="1505211"/>
            <a:ext cx="382049" cy="547469"/>
            <a:chOff x="-64343900" y="2282125"/>
            <a:chExt cx="207150" cy="316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4" name="Google Shape;4558;p59">
              <a:extLst>
                <a:ext uri="{FF2B5EF4-FFF2-40B4-BE49-F238E27FC236}">
                  <a16:creationId xmlns:a16="http://schemas.microsoft.com/office/drawing/2014/main" id="{BAF2F03F-3676-4876-938D-D3B8DFF3A4F3}"/>
                </a:ext>
              </a:extLst>
            </p:cNvPr>
            <p:cNvSpPr/>
            <p:nvPr/>
          </p:nvSpPr>
          <p:spPr>
            <a:xfrm>
              <a:off x="-64270650" y="2310475"/>
              <a:ext cx="61450" cy="147325"/>
            </a:xfrm>
            <a:custGeom>
              <a:avLst/>
              <a:gdLst/>
              <a:ahLst/>
              <a:cxnLst/>
              <a:rect l="l" t="t" r="r" b="b"/>
              <a:pathLst>
                <a:path w="2458" h="5893" extrusionOk="0">
                  <a:moveTo>
                    <a:pt x="1229" y="1"/>
                  </a:moveTo>
                  <a:cubicBezTo>
                    <a:pt x="1008" y="1"/>
                    <a:pt x="851" y="221"/>
                    <a:pt x="851" y="442"/>
                  </a:cubicBezTo>
                  <a:lnTo>
                    <a:pt x="851" y="726"/>
                  </a:lnTo>
                  <a:cubicBezTo>
                    <a:pt x="378" y="883"/>
                    <a:pt x="0" y="1356"/>
                    <a:pt x="0" y="1891"/>
                  </a:cubicBezTo>
                  <a:cubicBezTo>
                    <a:pt x="0" y="2584"/>
                    <a:pt x="567" y="2962"/>
                    <a:pt x="1008" y="3277"/>
                  </a:cubicBezTo>
                  <a:cubicBezTo>
                    <a:pt x="1323" y="3529"/>
                    <a:pt x="1670" y="3750"/>
                    <a:pt x="1670" y="4002"/>
                  </a:cubicBezTo>
                  <a:cubicBezTo>
                    <a:pt x="1670" y="4223"/>
                    <a:pt x="1481" y="4412"/>
                    <a:pt x="1229" y="4412"/>
                  </a:cubicBezTo>
                  <a:cubicBezTo>
                    <a:pt x="1008" y="4412"/>
                    <a:pt x="851" y="4223"/>
                    <a:pt x="851" y="4002"/>
                  </a:cubicBezTo>
                  <a:cubicBezTo>
                    <a:pt x="851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8"/>
                    <a:pt x="378" y="4979"/>
                    <a:pt x="851" y="5168"/>
                  </a:cubicBezTo>
                  <a:lnTo>
                    <a:pt x="851" y="5451"/>
                  </a:lnTo>
                  <a:cubicBezTo>
                    <a:pt x="851" y="5672"/>
                    <a:pt x="1040" y="5892"/>
                    <a:pt x="1229" y="5892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8"/>
                  </a:lnTo>
                  <a:cubicBezTo>
                    <a:pt x="2111" y="5010"/>
                    <a:pt x="2458" y="4538"/>
                    <a:pt x="2458" y="4002"/>
                  </a:cubicBezTo>
                  <a:cubicBezTo>
                    <a:pt x="2458" y="3309"/>
                    <a:pt x="1891" y="2931"/>
                    <a:pt x="1481" y="2616"/>
                  </a:cubicBezTo>
                  <a:cubicBezTo>
                    <a:pt x="1166" y="2364"/>
                    <a:pt x="788" y="2143"/>
                    <a:pt x="788" y="1891"/>
                  </a:cubicBezTo>
                  <a:cubicBezTo>
                    <a:pt x="788" y="1671"/>
                    <a:pt x="1008" y="1513"/>
                    <a:pt x="1197" y="1513"/>
                  </a:cubicBezTo>
                  <a:cubicBezTo>
                    <a:pt x="1418" y="1513"/>
                    <a:pt x="1639" y="1702"/>
                    <a:pt x="1639" y="1891"/>
                  </a:cubicBezTo>
                  <a:cubicBezTo>
                    <a:pt x="1639" y="2143"/>
                    <a:pt x="1828" y="2332"/>
                    <a:pt x="2017" y="2332"/>
                  </a:cubicBezTo>
                  <a:cubicBezTo>
                    <a:pt x="2269" y="2332"/>
                    <a:pt x="2458" y="2143"/>
                    <a:pt x="2458" y="1891"/>
                  </a:cubicBezTo>
                  <a:cubicBezTo>
                    <a:pt x="2458" y="1356"/>
                    <a:pt x="2111" y="915"/>
                    <a:pt x="1639" y="726"/>
                  </a:cubicBezTo>
                  <a:lnTo>
                    <a:pt x="1639" y="442"/>
                  </a:lnTo>
                  <a:cubicBezTo>
                    <a:pt x="1639" y="221"/>
                    <a:pt x="1418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9;p59">
              <a:extLst>
                <a:ext uri="{FF2B5EF4-FFF2-40B4-BE49-F238E27FC236}">
                  <a16:creationId xmlns:a16="http://schemas.microsoft.com/office/drawing/2014/main" id="{14F5AC8E-343E-4AA6-BDA6-8DE2C9B46CA7}"/>
                </a:ext>
              </a:extLst>
            </p:cNvPr>
            <p:cNvSpPr/>
            <p:nvPr/>
          </p:nvSpPr>
          <p:spPr>
            <a:xfrm>
              <a:off x="-64343900" y="2282125"/>
              <a:ext cx="207150" cy="316000"/>
            </a:xfrm>
            <a:custGeom>
              <a:avLst/>
              <a:gdLst/>
              <a:ahLst/>
              <a:cxnLst/>
              <a:rect l="l" t="t" r="r" b="b"/>
              <a:pathLst>
                <a:path w="8286" h="12640" extrusionOk="0">
                  <a:moveTo>
                    <a:pt x="4159" y="788"/>
                  </a:moveTo>
                  <a:cubicBezTo>
                    <a:pt x="5986" y="788"/>
                    <a:pt x="7467" y="2301"/>
                    <a:pt x="7467" y="4096"/>
                  </a:cubicBezTo>
                  <a:cubicBezTo>
                    <a:pt x="7467" y="5924"/>
                    <a:pt x="5986" y="7404"/>
                    <a:pt x="4159" y="7404"/>
                  </a:cubicBezTo>
                  <a:cubicBezTo>
                    <a:pt x="2300" y="7404"/>
                    <a:pt x="851" y="5924"/>
                    <a:pt x="851" y="4096"/>
                  </a:cubicBezTo>
                  <a:cubicBezTo>
                    <a:pt x="851" y="2301"/>
                    <a:pt x="2363" y="788"/>
                    <a:pt x="4159" y="788"/>
                  </a:cubicBezTo>
                  <a:close/>
                  <a:moveTo>
                    <a:pt x="851" y="8917"/>
                  </a:moveTo>
                  <a:cubicBezTo>
                    <a:pt x="1513" y="8980"/>
                    <a:pt x="2206" y="9295"/>
                    <a:pt x="2773" y="9862"/>
                  </a:cubicBezTo>
                  <a:cubicBezTo>
                    <a:pt x="3340" y="10429"/>
                    <a:pt x="3655" y="11122"/>
                    <a:pt x="3718" y="11784"/>
                  </a:cubicBezTo>
                  <a:cubicBezTo>
                    <a:pt x="3056" y="11689"/>
                    <a:pt x="2395" y="11374"/>
                    <a:pt x="1796" y="10838"/>
                  </a:cubicBezTo>
                  <a:cubicBezTo>
                    <a:pt x="1261" y="10271"/>
                    <a:pt x="945" y="9578"/>
                    <a:pt x="851" y="8917"/>
                  </a:cubicBezTo>
                  <a:close/>
                  <a:moveTo>
                    <a:pt x="7467" y="8917"/>
                  </a:moveTo>
                  <a:lnTo>
                    <a:pt x="7467" y="8917"/>
                  </a:lnTo>
                  <a:cubicBezTo>
                    <a:pt x="7404" y="9578"/>
                    <a:pt x="7089" y="10240"/>
                    <a:pt x="6522" y="10838"/>
                  </a:cubicBezTo>
                  <a:cubicBezTo>
                    <a:pt x="5923" y="11374"/>
                    <a:pt x="5262" y="11689"/>
                    <a:pt x="4600" y="11784"/>
                  </a:cubicBezTo>
                  <a:cubicBezTo>
                    <a:pt x="4663" y="11122"/>
                    <a:pt x="4947" y="10429"/>
                    <a:pt x="5545" y="9862"/>
                  </a:cubicBezTo>
                  <a:cubicBezTo>
                    <a:pt x="6081" y="9295"/>
                    <a:pt x="6805" y="8980"/>
                    <a:pt x="7467" y="8917"/>
                  </a:cubicBezTo>
                  <a:close/>
                  <a:moveTo>
                    <a:pt x="4159" y="1"/>
                  </a:moveTo>
                  <a:cubicBezTo>
                    <a:pt x="1891" y="1"/>
                    <a:pt x="32" y="1860"/>
                    <a:pt x="32" y="4128"/>
                  </a:cubicBezTo>
                  <a:cubicBezTo>
                    <a:pt x="32" y="6270"/>
                    <a:pt x="1670" y="8034"/>
                    <a:pt x="3781" y="8223"/>
                  </a:cubicBezTo>
                  <a:lnTo>
                    <a:pt x="3781" y="9736"/>
                  </a:lnTo>
                  <a:cubicBezTo>
                    <a:pt x="3623" y="9578"/>
                    <a:pt x="3497" y="9421"/>
                    <a:pt x="3371" y="9295"/>
                  </a:cubicBezTo>
                  <a:cubicBezTo>
                    <a:pt x="2584" y="8507"/>
                    <a:pt x="1576" y="8066"/>
                    <a:pt x="410" y="8066"/>
                  </a:cubicBezTo>
                  <a:cubicBezTo>
                    <a:pt x="189" y="8066"/>
                    <a:pt x="32" y="8287"/>
                    <a:pt x="32" y="8476"/>
                  </a:cubicBezTo>
                  <a:cubicBezTo>
                    <a:pt x="0" y="9578"/>
                    <a:pt x="410" y="10649"/>
                    <a:pt x="1261" y="11437"/>
                  </a:cubicBezTo>
                  <a:cubicBezTo>
                    <a:pt x="2048" y="12225"/>
                    <a:pt x="3056" y="12634"/>
                    <a:pt x="4096" y="12634"/>
                  </a:cubicBezTo>
                  <a:lnTo>
                    <a:pt x="4159" y="12634"/>
                  </a:lnTo>
                  <a:cubicBezTo>
                    <a:pt x="4225" y="12638"/>
                    <a:pt x="4290" y="12640"/>
                    <a:pt x="4355" y="12640"/>
                  </a:cubicBezTo>
                  <a:cubicBezTo>
                    <a:pt x="5385" y="12640"/>
                    <a:pt x="6348" y="12178"/>
                    <a:pt x="7089" y="11437"/>
                  </a:cubicBezTo>
                  <a:cubicBezTo>
                    <a:pt x="7877" y="10649"/>
                    <a:pt x="8286" y="9610"/>
                    <a:pt x="8286" y="8476"/>
                  </a:cubicBezTo>
                  <a:cubicBezTo>
                    <a:pt x="8286" y="8223"/>
                    <a:pt x="8097" y="8066"/>
                    <a:pt x="7908" y="8066"/>
                  </a:cubicBezTo>
                  <a:cubicBezTo>
                    <a:pt x="7872" y="8065"/>
                    <a:pt x="7837" y="8064"/>
                    <a:pt x="7801" y="8064"/>
                  </a:cubicBezTo>
                  <a:cubicBezTo>
                    <a:pt x="6709" y="8064"/>
                    <a:pt x="5709" y="8532"/>
                    <a:pt x="4947" y="9295"/>
                  </a:cubicBezTo>
                  <a:cubicBezTo>
                    <a:pt x="4821" y="9452"/>
                    <a:pt x="4663" y="9578"/>
                    <a:pt x="4569" y="9736"/>
                  </a:cubicBezTo>
                  <a:lnTo>
                    <a:pt x="4569" y="8223"/>
                  </a:lnTo>
                  <a:cubicBezTo>
                    <a:pt x="6648" y="8034"/>
                    <a:pt x="8286" y="6270"/>
                    <a:pt x="8286" y="4128"/>
                  </a:cubicBezTo>
                  <a:cubicBezTo>
                    <a:pt x="8286" y="1860"/>
                    <a:pt x="6459" y="1"/>
                    <a:pt x="4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78;p38">
            <a:extLst>
              <a:ext uri="{FF2B5EF4-FFF2-40B4-BE49-F238E27FC236}">
                <a16:creationId xmlns:a16="http://schemas.microsoft.com/office/drawing/2014/main" id="{BA21140F-FFE8-4B81-B1DD-6AE72CBD19AD}"/>
              </a:ext>
            </a:extLst>
          </p:cNvPr>
          <p:cNvSpPr/>
          <p:nvPr/>
        </p:nvSpPr>
        <p:spPr>
          <a:xfrm>
            <a:off x="3102720" y="1446420"/>
            <a:ext cx="649061" cy="66505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270;p38">
            <a:extLst>
              <a:ext uri="{FF2B5EF4-FFF2-40B4-BE49-F238E27FC236}">
                <a16:creationId xmlns:a16="http://schemas.microsoft.com/office/drawing/2014/main" id="{4FCFA240-833A-450C-AFB9-1187E31EAF4F}"/>
              </a:ext>
            </a:extLst>
          </p:cNvPr>
          <p:cNvSpPr txBox="1">
            <a:spLocks/>
          </p:cNvSpPr>
          <p:nvPr/>
        </p:nvSpPr>
        <p:spPr>
          <a:xfrm>
            <a:off x="2672851" y="2351077"/>
            <a:ext cx="1508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CA" sz="1600" dirty="0"/>
              <a:t>SUPPORT COD</a:t>
            </a:r>
          </a:p>
          <a:p>
            <a:r>
              <a:rPr lang="en-CA" sz="1200" dirty="0"/>
              <a:t>(Cash On Delivery)</a:t>
            </a:r>
          </a:p>
        </p:txBody>
      </p:sp>
      <p:sp>
        <p:nvSpPr>
          <p:cNvPr id="59" name="Google Shape;271;p38">
            <a:extLst>
              <a:ext uri="{FF2B5EF4-FFF2-40B4-BE49-F238E27FC236}">
                <a16:creationId xmlns:a16="http://schemas.microsoft.com/office/drawing/2014/main" id="{5B221D7A-1112-4535-9F1B-D5FBBEF4793E}"/>
              </a:ext>
            </a:extLst>
          </p:cNvPr>
          <p:cNvSpPr txBox="1">
            <a:spLocks/>
          </p:cNvSpPr>
          <p:nvPr/>
        </p:nvSpPr>
        <p:spPr>
          <a:xfrm>
            <a:off x="2363936" y="2892813"/>
            <a:ext cx="2238929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CA" sz="1050" dirty="0"/>
              <a:t>Businesses can deliver goods to the customers and they will scan the bill once they received their desired items.  </a:t>
            </a:r>
          </a:p>
          <a:p>
            <a:pPr marL="0" indent="0"/>
            <a:endParaRPr lang="en-CA" sz="1050" dirty="0"/>
          </a:p>
        </p:txBody>
      </p:sp>
      <p:cxnSp>
        <p:nvCxnSpPr>
          <p:cNvPr id="61" name="Google Shape;276;p38">
            <a:extLst>
              <a:ext uri="{FF2B5EF4-FFF2-40B4-BE49-F238E27FC236}">
                <a16:creationId xmlns:a16="http://schemas.microsoft.com/office/drawing/2014/main" id="{F7BE0F64-505D-4926-AFE9-F18877A716DF}"/>
              </a:ext>
            </a:extLst>
          </p:cNvPr>
          <p:cNvCxnSpPr>
            <a:cxnSpLocks/>
          </p:cNvCxnSpPr>
          <p:nvPr/>
        </p:nvCxnSpPr>
        <p:spPr>
          <a:xfrm>
            <a:off x="4792819" y="2240380"/>
            <a:ext cx="0" cy="28922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278;p38">
            <a:extLst>
              <a:ext uri="{FF2B5EF4-FFF2-40B4-BE49-F238E27FC236}">
                <a16:creationId xmlns:a16="http://schemas.microsoft.com/office/drawing/2014/main" id="{B709EF7F-DA26-4F4F-AA7D-131BAB2CDFA3}"/>
              </a:ext>
            </a:extLst>
          </p:cNvPr>
          <p:cNvSpPr/>
          <p:nvPr/>
        </p:nvSpPr>
        <p:spPr>
          <a:xfrm>
            <a:off x="5589998" y="2601127"/>
            <a:ext cx="649061" cy="66505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3" name="Google Shape;276;p38">
            <a:extLst>
              <a:ext uri="{FF2B5EF4-FFF2-40B4-BE49-F238E27FC236}">
                <a16:creationId xmlns:a16="http://schemas.microsoft.com/office/drawing/2014/main" id="{574F53DF-2A03-4F3C-B6BD-67BF46435837}"/>
              </a:ext>
            </a:extLst>
          </p:cNvPr>
          <p:cNvCxnSpPr>
            <a:cxnSpLocks/>
          </p:cNvCxnSpPr>
          <p:nvPr/>
        </p:nvCxnSpPr>
        <p:spPr>
          <a:xfrm>
            <a:off x="7184155" y="1407350"/>
            <a:ext cx="0" cy="28922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270;p38">
            <a:extLst>
              <a:ext uri="{FF2B5EF4-FFF2-40B4-BE49-F238E27FC236}">
                <a16:creationId xmlns:a16="http://schemas.microsoft.com/office/drawing/2014/main" id="{A361E98B-76BF-4FD9-942C-B809AF791A2B}"/>
              </a:ext>
            </a:extLst>
          </p:cNvPr>
          <p:cNvSpPr txBox="1">
            <a:spLocks/>
          </p:cNvSpPr>
          <p:nvPr/>
        </p:nvSpPr>
        <p:spPr>
          <a:xfrm>
            <a:off x="5157882" y="3483626"/>
            <a:ext cx="1508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CA" sz="1600" dirty="0"/>
              <a:t>LESS EXPENSIVE</a:t>
            </a:r>
            <a:endParaRPr lang="en-CA" sz="1200" dirty="0"/>
          </a:p>
        </p:txBody>
      </p:sp>
      <p:sp>
        <p:nvSpPr>
          <p:cNvPr id="65" name="Google Shape;271;p38">
            <a:extLst>
              <a:ext uri="{FF2B5EF4-FFF2-40B4-BE49-F238E27FC236}">
                <a16:creationId xmlns:a16="http://schemas.microsoft.com/office/drawing/2014/main" id="{A6C0F30C-921A-47C6-825A-BE2B9661DCCC}"/>
              </a:ext>
            </a:extLst>
          </p:cNvPr>
          <p:cNvSpPr txBox="1">
            <a:spLocks/>
          </p:cNvSpPr>
          <p:nvPr/>
        </p:nvSpPr>
        <p:spPr>
          <a:xfrm>
            <a:off x="4792818" y="3950147"/>
            <a:ext cx="2238929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CA" sz="1050" dirty="0"/>
              <a:t>Services do not need to pay an average of 1.5% for every purchases they have. </a:t>
            </a:r>
          </a:p>
        </p:txBody>
      </p:sp>
      <p:grpSp>
        <p:nvGrpSpPr>
          <p:cNvPr id="68" name="Google Shape;8730;p68">
            <a:extLst>
              <a:ext uri="{FF2B5EF4-FFF2-40B4-BE49-F238E27FC236}">
                <a16:creationId xmlns:a16="http://schemas.microsoft.com/office/drawing/2014/main" id="{5DAAFBE1-05CE-4D53-AB5A-9BE70E1B3261}"/>
              </a:ext>
            </a:extLst>
          </p:cNvPr>
          <p:cNvGrpSpPr/>
          <p:nvPr/>
        </p:nvGrpSpPr>
        <p:grpSpPr>
          <a:xfrm>
            <a:off x="5697550" y="2679063"/>
            <a:ext cx="510051" cy="427500"/>
            <a:chOff x="2404875" y="3592725"/>
            <a:chExt cx="298525" cy="29382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9" name="Google Shape;8731;p68">
              <a:extLst>
                <a:ext uri="{FF2B5EF4-FFF2-40B4-BE49-F238E27FC236}">
                  <a16:creationId xmlns:a16="http://schemas.microsoft.com/office/drawing/2014/main" id="{79989AAA-34C5-4FCE-AFEF-6DE98A8C9113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8732;p68">
              <a:extLst>
                <a:ext uri="{FF2B5EF4-FFF2-40B4-BE49-F238E27FC236}">
                  <a16:creationId xmlns:a16="http://schemas.microsoft.com/office/drawing/2014/main" id="{714B8397-7401-4405-84E9-E106A820063D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733;p68">
              <a:extLst>
                <a:ext uri="{FF2B5EF4-FFF2-40B4-BE49-F238E27FC236}">
                  <a16:creationId xmlns:a16="http://schemas.microsoft.com/office/drawing/2014/main" id="{3E5C4BEF-B41A-4C10-82DD-7206BA44681C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278;p38">
            <a:extLst>
              <a:ext uri="{FF2B5EF4-FFF2-40B4-BE49-F238E27FC236}">
                <a16:creationId xmlns:a16="http://schemas.microsoft.com/office/drawing/2014/main" id="{19A21BD3-05A0-4277-8215-FB748505A444}"/>
              </a:ext>
            </a:extLst>
          </p:cNvPr>
          <p:cNvSpPr/>
          <p:nvPr/>
        </p:nvSpPr>
        <p:spPr>
          <a:xfrm>
            <a:off x="7894281" y="1457677"/>
            <a:ext cx="649061" cy="66505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alpha val="42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" name="Google Shape;8895;p68">
            <a:extLst>
              <a:ext uri="{FF2B5EF4-FFF2-40B4-BE49-F238E27FC236}">
                <a16:creationId xmlns:a16="http://schemas.microsoft.com/office/drawing/2014/main" id="{38DC6A44-D258-4500-B7DA-1F01A0B81FBB}"/>
              </a:ext>
            </a:extLst>
          </p:cNvPr>
          <p:cNvGrpSpPr/>
          <p:nvPr/>
        </p:nvGrpSpPr>
        <p:grpSpPr>
          <a:xfrm>
            <a:off x="7952078" y="1543937"/>
            <a:ext cx="533466" cy="531259"/>
            <a:chOff x="3497300" y="3227275"/>
            <a:chExt cx="296175" cy="296175"/>
          </a:xfrm>
          <a:solidFill>
            <a:schemeClr val="tx1"/>
          </a:solidFill>
        </p:grpSpPr>
        <p:sp>
          <p:nvSpPr>
            <p:cNvPr id="74" name="Google Shape;8896;p68">
              <a:extLst>
                <a:ext uri="{FF2B5EF4-FFF2-40B4-BE49-F238E27FC236}">
                  <a16:creationId xmlns:a16="http://schemas.microsoft.com/office/drawing/2014/main" id="{6784A189-1357-4711-BA09-8AE2C390077F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897;p68">
              <a:extLst>
                <a:ext uri="{FF2B5EF4-FFF2-40B4-BE49-F238E27FC236}">
                  <a16:creationId xmlns:a16="http://schemas.microsoft.com/office/drawing/2014/main" id="{8D22E763-7900-4363-AF6E-3758FAA3CA54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898;p68">
              <a:extLst>
                <a:ext uri="{FF2B5EF4-FFF2-40B4-BE49-F238E27FC236}">
                  <a16:creationId xmlns:a16="http://schemas.microsoft.com/office/drawing/2014/main" id="{3BA077E8-DAC1-4805-91F3-E5191126E337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899;p68">
              <a:extLst>
                <a:ext uri="{FF2B5EF4-FFF2-40B4-BE49-F238E27FC236}">
                  <a16:creationId xmlns:a16="http://schemas.microsoft.com/office/drawing/2014/main" id="{948CE826-59BA-4D89-9F71-C3D96B740B27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900;p68">
              <a:extLst>
                <a:ext uri="{FF2B5EF4-FFF2-40B4-BE49-F238E27FC236}">
                  <a16:creationId xmlns:a16="http://schemas.microsoft.com/office/drawing/2014/main" id="{76C116F3-263F-437E-8675-B0607660ACE2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901;p68">
              <a:extLst>
                <a:ext uri="{FF2B5EF4-FFF2-40B4-BE49-F238E27FC236}">
                  <a16:creationId xmlns:a16="http://schemas.microsoft.com/office/drawing/2014/main" id="{E5163668-F1A9-4361-BFDB-2803640BA484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902;p68">
              <a:extLst>
                <a:ext uri="{FF2B5EF4-FFF2-40B4-BE49-F238E27FC236}">
                  <a16:creationId xmlns:a16="http://schemas.microsoft.com/office/drawing/2014/main" id="{BD37E428-B7FF-4046-A96A-F5A5D872DE3D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903;p68">
              <a:extLst>
                <a:ext uri="{FF2B5EF4-FFF2-40B4-BE49-F238E27FC236}">
                  <a16:creationId xmlns:a16="http://schemas.microsoft.com/office/drawing/2014/main" id="{1A61AC73-66C0-4FB9-835A-8231FB23D198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270;p38">
            <a:extLst>
              <a:ext uri="{FF2B5EF4-FFF2-40B4-BE49-F238E27FC236}">
                <a16:creationId xmlns:a16="http://schemas.microsoft.com/office/drawing/2014/main" id="{68F56378-88E1-415D-8D5E-D55201949E8D}"/>
              </a:ext>
            </a:extLst>
          </p:cNvPr>
          <p:cNvSpPr txBox="1">
            <a:spLocks/>
          </p:cNvSpPr>
          <p:nvPr/>
        </p:nvSpPr>
        <p:spPr>
          <a:xfrm>
            <a:off x="7498476" y="2351077"/>
            <a:ext cx="1508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CA" sz="1600" dirty="0"/>
              <a:t>DEMAND &amp; SUPPLY</a:t>
            </a:r>
            <a:endParaRPr lang="en-CA" sz="1200" dirty="0"/>
          </a:p>
        </p:txBody>
      </p:sp>
      <p:sp>
        <p:nvSpPr>
          <p:cNvPr id="83" name="Google Shape;271;p38">
            <a:extLst>
              <a:ext uri="{FF2B5EF4-FFF2-40B4-BE49-F238E27FC236}">
                <a16:creationId xmlns:a16="http://schemas.microsoft.com/office/drawing/2014/main" id="{C1B07082-10E4-4F54-9CB4-AFA00FC63164}"/>
              </a:ext>
            </a:extLst>
          </p:cNvPr>
          <p:cNvSpPr txBox="1">
            <a:spLocks/>
          </p:cNvSpPr>
          <p:nvPr/>
        </p:nvSpPr>
        <p:spPr>
          <a:xfrm>
            <a:off x="7184155" y="2904835"/>
            <a:ext cx="1959846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CA" sz="1050" dirty="0"/>
              <a:t>Businesses can now reach more customers by ensuring their safety and convenience. Customers are also able to reach more services.</a:t>
            </a:r>
          </a:p>
        </p:txBody>
      </p:sp>
    </p:spTree>
    <p:extLst>
      <p:ext uri="{BB962C8B-B14F-4D97-AF65-F5344CB8AC3E}">
        <p14:creationId xmlns:p14="http://schemas.microsoft.com/office/powerpoint/2010/main" val="213292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HOW IT OPERATE</a:t>
            </a:r>
            <a:endParaRPr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5" name="Google Shape;315;p39"/>
          <p:cNvCxnSpPr>
            <a:cxnSpLocks/>
          </p:cNvCxnSpPr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601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B1A-3A19-4E6E-BD6C-3AB23E351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ON SPOT PAYMENT</a:t>
            </a:r>
          </a:p>
        </p:txBody>
      </p:sp>
      <p:grpSp>
        <p:nvGrpSpPr>
          <p:cNvPr id="15" name="Google Shape;1444;p57">
            <a:extLst>
              <a:ext uri="{FF2B5EF4-FFF2-40B4-BE49-F238E27FC236}">
                <a16:creationId xmlns:a16="http://schemas.microsoft.com/office/drawing/2014/main" id="{6411AAA3-27F0-4063-B261-2959C9343E2F}"/>
              </a:ext>
            </a:extLst>
          </p:cNvPr>
          <p:cNvGrpSpPr/>
          <p:nvPr/>
        </p:nvGrpSpPr>
        <p:grpSpPr>
          <a:xfrm>
            <a:off x="1842247" y="2821503"/>
            <a:ext cx="5950323" cy="204051"/>
            <a:chOff x="5778536" y="3439610"/>
            <a:chExt cx="1203561" cy="47211"/>
          </a:xfrm>
        </p:grpSpPr>
        <p:sp>
          <p:nvSpPr>
            <p:cNvPr id="16" name="Google Shape;1445;p57">
              <a:extLst>
                <a:ext uri="{FF2B5EF4-FFF2-40B4-BE49-F238E27FC236}">
                  <a16:creationId xmlns:a16="http://schemas.microsoft.com/office/drawing/2014/main" id="{607B2B00-BD5A-4407-9B4E-D8D65325C736}"/>
                </a:ext>
              </a:extLst>
            </p:cNvPr>
            <p:cNvSpPr/>
            <p:nvPr/>
          </p:nvSpPr>
          <p:spPr>
            <a:xfrm>
              <a:off x="6866007" y="3457539"/>
              <a:ext cx="116090" cy="12876"/>
            </a:xfrm>
            <a:custGeom>
              <a:avLst/>
              <a:gdLst/>
              <a:ahLst/>
              <a:cxnLst/>
              <a:rect l="l" t="t" r="r" b="b"/>
              <a:pathLst>
                <a:path w="1677" h="186" extrusionOk="0">
                  <a:moveTo>
                    <a:pt x="1" y="0"/>
                  </a:moveTo>
                  <a:cubicBezTo>
                    <a:pt x="13" y="25"/>
                    <a:pt x="13" y="62"/>
                    <a:pt x="13" y="87"/>
                  </a:cubicBezTo>
                  <a:cubicBezTo>
                    <a:pt x="13" y="124"/>
                    <a:pt x="13" y="148"/>
                    <a:pt x="1" y="185"/>
                  </a:cubicBezTo>
                  <a:lnTo>
                    <a:pt x="1677" y="185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6;p57">
              <a:extLst>
                <a:ext uri="{FF2B5EF4-FFF2-40B4-BE49-F238E27FC236}">
                  <a16:creationId xmlns:a16="http://schemas.microsoft.com/office/drawing/2014/main" id="{519EF693-3B45-4231-923F-4AD3ABB30B2D}"/>
                </a:ext>
              </a:extLst>
            </p:cNvPr>
            <p:cNvSpPr/>
            <p:nvPr/>
          </p:nvSpPr>
          <p:spPr>
            <a:xfrm>
              <a:off x="5943156" y="3457539"/>
              <a:ext cx="263609" cy="11976"/>
            </a:xfrm>
            <a:custGeom>
              <a:avLst/>
              <a:gdLst/>
              <a:ahLst/>
              <a:cxnLst/>
              <a:rect l="l" t="t" r="r" b="b"/>
              <a:pathLst>
                <a:path w="3808" h="173" extrusionOk="0">
                  <a:moveTo>
                    <a:pt x="12" y="0"/>
                  </a:moveTo>
                  <a:cubicBezTo>
                    <a:pt x="12" y="25"/>
                    <a:pt x="25" y="50"/>
                    <a:pt x="12" y="74"/>
                  </a:cubicBezTo>
                  <a:cubicBezTo>
                    <a:pt x="25" y="111"/>
                    <a:pt x="12" y="148"/>
                    <a:pt x="0" y="173"/>
                  </a:cubicBezTo>
                  <a:lnTo>
                    <a:pt x="3807" y="173"/>
                  </a:lnTo>
                  <a:cubicBezTo>
                    <a:pt x="3795" y="148"/>
                    <a:pt x="3783" y="111"/>
                    <a:pt x="3783" y="74"/>
                  </a:cubicBezTo>
                  <a:cubicBezTo>
                    <a:pt x="3783" y="50"/>
                    <a:pt x="3795" y="25"/>
                    <a:pt x="3795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7;p57">
              <a:extLst>
                <a:ext uri="{FF2B5EF4-FFF2-40B4-BE49-F238E27FC236}">
                  <a16:creationId xmlns:a16="http://schemas.microsoft.com/office/drawing/2014/main" id="{A6730E00-498B-4D8A-9CE1-C2E0826977DE}"/>
                </a:ext>
              </a:extLst>
            </p:cNvPr>
            <p:cNvSpPr/>
            <p:nvPr/>
          </p:nvSpPr>
          <p:spPr>
            <a:xfrm>
              <a:off x="6558090" y="3457539"/>
              <a:ext cx="261947" cy="11976"/>
            </a:xfrm>
            <a:custGeom>
              <a:avLst/>
              <a:gdLst/>
              <a:ahLst/>
              <a:cxnLst/>
              <a:rect l="l" t="t" r="r" b="b"/>
              <a:pathLst>
                <a:path w="3784" h="173" extrusionOk="0">
                  <a:moveTo>
                    <a:pt x="13" y="0"/>
                  </a:moveTo>
                  <a:cubicBezTo>
                    <a:pt x="13" y="25"/>
                    <a:pt x="13" y="50"/>
                    <a:pt x="26" y="74"/>
                  </a:cubicBezTo>
                  <a:cubicBezTo>
                    <a:pt x="13" y="111"/>
                    <a:pt x="13" y="148"/>
                    <a:pt x="1" y="173"/>
                  </a:cubicBezTo>
                  <a:lnTo>
                    <a:pt x="3784" y="173"/>
                  </a:lnTo>
                  <a:cubicBezTo>
                    <a:pt x="3771" y="148"/>
                    <a:pt x="3771" y="111"/>
                    <a:pt x="3771" y="74"/>
                  </a:cubicBezTo>
                  <a:cubicBezTo>
                    <a:pt x="3771" y="50"/>
                    <a:pt x="3771" y="25"/>
                    <a:pt x="3784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8;p57">
              <a:extLst>
                <a:ext uri="{FF2B5EF4-FFF2-40B4-BE49-F238E27FC236}">
                  <a16:creationId xmlns:a16="http://schemas.microsoft.com/office/drawing/2014/main" id="{EA92D255-8FE6-4295-96B0-BC1279B90125}"/>
                </a:ext>
              </a:extLst>
            </p:cNvPr>
            <p:cNvSpPr/>
            <p:nvPr/>
          </p:nvSpPr>
          <p:spPr>
            <a:xfrm>
              <a:off x="5778536" y="3457539"/>
              <a:ext cx="119482" cy="11976"/>
            </a:xfrm>
            <a:custGeom>
              <a:avLst/>
              <a:gdLst/>
              <a:ahLst/>
              <a:cxnLst/>
              <a:rect l="l" t="t" r="r" b="b"/>
              <a:pathLst>
                <a:path w="1726" h="173" extrusionOk="0">
                  <a:moveTo>
                    <a:pt x="0" y="0"/>
                  </a:moveTo>
                  <a:lnTo>
                    <a:pt x="0" y="173"/>
                  </a:lnTo>
                  <a:lnTo>
                    <a:pt x="1725" y="173"/>
                  </a:lnTo>
                  <a:cubicBezTo>
                    <a:pt x="1713" y="148"/>
                    <a:pt x="1713" y="111"/>
                    <a:pt x="1713" y="74"/>
                  </a:cubicBezTo>
                  <a:cubicBezTo>
                    <a:pt x="1713" y="50"/>
                    <a:pt x="1713" y="25"/>
                    <a:pt x="1725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9;p57">
              <a:extLst>
                <a:ext uri="{FF2B5EF4-FFF2-40B4-BE49-F238E27FC236}">
                  <a16:creationId xmlns:a16="http://schemas.microsoft.com/office/drawing/2014/main" id="{DD4E174D-D4B8-44A7-8C5C-16CDF0417225}"/>
                </a:ext>
              </a:extLst>
            </p:cNvPr>
            <p:cNvSpPr/>
            <p:nvPr/>
          </p:nvSpPr>
          <p:spPr>
            <a:xfrm>
              <a:off x="6251904" y="3457539"/>
              <a:ext cx="261047" cy="11976"/>
            </a:xfrm>
            <a:custGeom>
              <a:avLst/>
              <a:gdLst/>
              <a:ahLst/>
              <a:cxnLst/>
              <a:rect l="l" t="t" r="r" b="b"/>
              <a:pathLst>
                <a:path w="3771" h="173" extrusionOk="0">
                  <a:moveTo>
                    <a:pt x="0" y="0"/>
                  </a:moveTo>
                  <a:cubicBezTo>
                    <a:pt x="13" y="25"/>
                    <a:pt x="13" y="50"/>
                    <a:pt x="13" y="74"/>
                  </a:cubicBezTo>
                  <a:cubicBezTo>
                    <a:pt x="13" y="111"/>
                    <a:pt x="13" y="148"/>
                    <a:pt x="0" y="173"/>
                  </a:cubicBezTo>
                  <a:lnTo>
                    <a:pt x="3771" y="173"/>
                  </a:lnTo>
                  <a:cubicBezTo>
                    <a:pt x="3759" y="148"/>
                    <a:pt x="3759" y="111"/>
                    <a:pt x="3759" y="74"/>
                  </a:cubicBezTo>
                  <a:cubicBezTo>
                    <a:pt x="3759" y="50"/>
                    <a:pt x="3759" y="25"/>
                    <a:pt x="3771" y="0"/>
                  </a:cubicBezTo>
                  <a:close/>
                </a:path>
              </a:pathLst>
            </a:custGeom>
            <a:solidFill>
              <a:srgbClr val="6B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454;p57">
              <a:extLst>
                <a:ext uri="{FF2B5EF4-FFF2-40B4-BE49-F238E27FC236}">
                  <a16:creationId xmlns:a16="http://schemas.microsoft.com/office/drawing/2014/main" id="{790D6599-059F-40D0-AC0D-AB12866CC43A}"/>
                </a:ext>
              </a:extLst>
            </p:cNvPr>
            <p:cNvSpPr/>
            <p:nvPr/>
          </p:nvSpPr>
          <p:spPr>
            <a:xfrm>
              <a:off x="5904735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33" y="1"/>
                  </a:moveTo>
                  <a:cubicBezTo>
                    <a:pt x="196" y="1"/>
                    <a:pt x="157" y="15"/>
                    <a:pt x="124" y="48"/>
                  </a:cubicBezTo>
                  <a:cubicBezTo>
                    <a:pt x="1" y="147"/>
                    <a:pt x="75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4" y="80"/>
                    <a:pt x="321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5;p57">
              <a:extLst>
                <a:ext uri="{FF2B5EF4-FFF2-40B4-BE49-F238E27FC236}">
                  <a16:creationId xmlns:a16="http://schemas.microsoft.com/office/drawing/2014/main" id="{5C78DDA4-BFE2-4D67-A636-50A586411A53}"/>
                </a:ext>
              </a:extLst>
            </p:cNvPr>
            <p:cNvSpPr/>
            <p:nvPr/>
          </p:nvSpPr>
          <p:spPr>
            <a:xfrm>
              <a:off x="589705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4" y="163"/>
                  </a:moveTo>
                  <a:cubicBezTo>
                    <a:pt x="432" y="163"/>
                    <a:pt x="515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6" y="494"/>
                    <a:pt x="112" y="309"/>
                    <a:pt x="235" y="210"/>
                  </a:cubicBezTo>
                  <a:cubicBezTo>
                    <a:pt x="268" y="177"/>
                    <a:pt x="307" y="163"/>
                    <a:pt x="34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8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40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91" y="370"/>
                    <a:pt x="691" y="333"/>
                  </a:cubicBezTo>
                  <a:cubicBezTo>
                    <a:pt x="691" y="309"/>
                    <a:pt x="678" y="284"/>
                    <a:pt x="678" y="259"/>
                  </a:cubicBezTo>
                  <a:cubicBezTo>
                    <a:pt x="642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6;p57">
              <a:extLst>
                <a:ext uri="{FF2B5EF4-FFF2-40B4-BE49-F238E27FC236}">
                  <a16:creationId xmlns:a16="http://schemas.microsoft.com/office/drawing/2014/main" id="{90DEF930-2ABC-43CD-94C1-87F30704394D}"/>
                </a:ext>
              </a:extLst>
            </p:cNvPr>
            <p:cNvSpPr/>
            <p:nvPr/>
          </p:nvSpPr>
          <p:spPr>
            <a:xfrm>
              <a:off x="6212929" y="3450686"/>
              <a:ext cx="28521" cy="24021"/>
            </a:xfrm>
            <a:custGeom>
              <a:avLst/>
              <a:gdLst/>
              <a:ahLst/>
              <a:cxnLst/>
              <a:rect l="l" t="t" r="r" b="b"/>
              <a:pathLst>
                <a:path w="412" h="347" extrusionOk="0">
                  <a:moveTo>
                    <a:pt x="227" y="0"/>
                  </a:moveTo>
                  <a:cubicBezTo>
                    <a:pt x="185" y="0"/>
                    <a:pt x="142" y="16"/>
                    <a:pt x="108" y="50"/>
                  </a:cubicBezTo>
                  <a:cubicBezTo>
                    <a:pt x="0" y="158"/>
                    <a:pt x="78" y="346"/>
                    <a:pt x="229" y="346"/>
                  </a:cubicBezTo>
                  <a:cubicBezTo>
                    <a:pt x="234" y="346"/>
                    <a:pt x="238" y="346"/>
                    <a:pt x="243" y="346"/>
                  </a:cubicBezTo>
                  <a:cubicBezTo>
                    <a:pt x="329" y="334"/>
                    <a:pt x="391" y="272"/>
                    <a:pt x="403" y="186"/>
                  </a:cubicBezTo>
                  <a:cubicBezTo>
                    <a:pt x="412" y="75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7;p57">
              <a:extLst>
                <a:ext uri="{FF2B5EF4-FFF2-40B4-BE49-F238E27FC236}">
                  <a16:creationId xmlns:a16="http://schemas.microsoft.com/office/drawing/2014/main" id="{C25B1F78-0C64-4E99-99CD-A2DA93ABB89D}"/>
                </a:ext>
              </a:extLst>
            </p:cNvPr>
            <p:cNvSpPr/>
            <p:nvPr/>
          </p:nvSpPr>
          <p:spPr>
            <a:xfrm>
              <a:off x="6204968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2" y="160"/>
                  </a:moveTo>
                  <a:cubicBezTo>
                    <a:pt x="436" y="160"/>
                    <a:pt x="527" y="235"/>
                    <a:pt x="518" y="346"/>
                  </a:cubicBezTo>
                  <a:cubicBezTo>
                    <a:pt x="506" y="432"/>
                    <a:pt x="444" y="494"/>
                    <a:pt x="358" y="506"/>
                  </a:cubicBezTo>
                  <a:cubicBezTo>
                    <a:pt x="353" y="506"/>
                    <a:pt x="349" y="506"/>
                    <a:pt x="344" y="506"/>
                  </a:cubicBezTo>
                  <a:cubicBezTo>
                    <a:pt x="193" y="506"/>
                    <a:pt x="115" y="318"/>
                    <a:pt x="223" y="210"/>
                  </a:cubicBezTo>
                  <a:cubicBezTo>
                    <a:pt x="257" y="176"/>
                    <a:pt x="300" y="160"/>
                    <a:pt x="342" y="160"/>
                  </a:cubicBezTo>
                  <a:close/>
                  <a:moveTo>
                    <a:pt x="321" y="1"/>
                  </a:moveTo>
                  <a:cubicBezTo>
                    <a:pt x="173" y="1"/>
                    <a:pt x="50" y="112"/>
                    <a:pt x="13" y="259"/>
                  </a:cubicBezTo>
                  <a:cubicBezTo>
                    <a:pt x="13" y="284"/>
                    <a:pt x="1" y="309"/>
                    <a:pt x="1" y="333"/>
                  </a:cubicBezTo>
                  <a:cubicBezTo>
                    <a:pt x="1" y="370"/>
                    <a:pt x="13" y="395"/>
                    <a:pt x="25" y="432"/>
                  </a:cubicBezTo>
                  <a:cubicBezTo>
                    <a:pt x="69" y="598"/>
                    <a:pt x="210" y="681"/>
                    <a:pt x="352" y="681"/>
                  </a:cubicBezTo>
                  <a:cubicBezTo>
                    <a:pt x="494" y="681"/>
                    <a:pt x="635" y="598"/>
                    <a:pt x="678" y="432"/>
                  </a:cubicBezTo>
                  <a:cubicBezTo>
                    <a:pt x="691" y="395"/>
                    <a:pt x="691" y="370"/>
                    <a:pt x="691" y="333"/>
                  </a:cubicBezTo>
                  <a:cubicBezTo>
                    <a:pt x="691" y="309"/>
                    <a:pt x="691" y="284"/>
                    <a:pt x="678" y="259"/>
                  </a:cubicBezTo>
                  <a:cubicBezTo>
                    <a:pt x="642" y="99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8;p57">
              <a:extLst>
                <a:ext uri="{FF2B5EF4-FFF2-40B4-BE49-F238E27FC236}">
                  <a16:creationId xmlns:a16="http://schemas.microsoft.com/office/drawing/2014/main" id="{DF8A6379-1508-4081-8A98-831FCFA3E0A5}"/>
                </a:ext>
              </a:extLst>
            </p:cNvPr>
            <p:cNvSpPr/>
            <p:nvPr/>
          </p:nvSpPr>
          <p:spPr>
            <a:xfrm>
              <a:off x="6519739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9;p57">
              <a:extLst>
                <a:ext uri="{FF2B5EF4-FFF2-40B4-BE49-F238E27FC236}">
                  <a16:creationId xmlns:a16="http://schemas.microsoft.com/office/drawing/2014/main" id="{DC409F16-2414-416D-B7B5-8B6255C2F56E}"/>
                </a:ext>
              </a:extLst>
            </p:cNvPr>
            <p:cNvSpPr/>
            <p:nvPr/>
          </p:nvSpPr>
          <p:spPr>
            <a:xfrm>
              <a:off x="6512055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34" y="163"/>
                  </a:moveTo>
                  <a:cubicBezTo>
                    <a:pt x="426" y="163"/>
                    <a:pt x="514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5" y="494"/>
                    <a:pt x="111" y="309"/>
                    <a:pt x="222" y="210"/>
                  </a:cubicBezTo>
                  <a:cubicBezTo>
                    <a:pt x="255" y="177"/>
                    <a:pt x="295" y="163"/>
                    <a:pt x="33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7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39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78" y="370"/>
                    <a:pt x="691" y="333"/>
                  </a:cubicBezTo>
                  <a:cubicBezTo>
                    <a:pt x="678" y="309"/>
                    <a:pt x="678" y="284"/>
                    <a:pt x="678" y="259"/>
                  </a:cubicBezTo>
                  <a:cubicBezTo>
                    <a:pt x="641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460;p57">
              <a:extLst>
                <a:ext uri="{FF2B5EF4-FFF2-40B4-BE49-F238E27FC236}">
                  <a16:creationId xmlns:a16="http://schemas.microsoft.com/office/drawing/2014/main" id="{22C6A9FC-6D00-4F0C-80B2-E1E850BC9FF4}"/>
                </a:ext>
              </a:extLst>
            </p:cNvPr>
            <p:cNvSpPr/>
            <p:nvPr/>
          </p:nvSpPr>
          <p:spPr>
            <a:xfrm>
              <a:off x="6827656" y="3450824"/>
              <a:ext cx="27967" cy="23813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22" y="344"/>
                  </a:cubicBezTo>
                  <a:cubicBezTo>
                    <a:pt x="308" y="344"/>
                    <a:pt x="382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1;p57">
              <a:extLst>
                <a:ext uri="{FF2B5EF4-FFF2-40B4-BE49-F238E27FC236}">
                  <a16:creationId xmlns:a16="http://schemas.microsoft.com/office/drawing/2014/main" id="{6BD5FFDA-6C18-45EB-9F0E-3A2A378C2DAA}"/>
                </a:ext>
              </a:extLst>
            </p:cNvPr>
            <p:cNvSpPr/>
            <p:nvPr/>
          </p:nvSpPr>
          <p:spPr>
            <a:xfrm>
              <a:off x="6819141" y="3439610"/>
              <a:ext cx="47834" cy="47211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0" y="165"/>
                  </a:moveTo>
                  <a:cubicBezTo>
                    <a:pt x="431" y="165"/>
                    <a:pt x="518" y="232"/>
                    <a:pt x="518" y="333"/>
                  </a:cubicBezTo>
                  <a:cubicBezTo>
                    <a:pt x="518" y="420"/>
                    <a:pt x="444" y="506"/>
                    <a:pt x="345" y="506"/>
                  </a:cubicBezTo>
                  <a:cubicBezTo>
                    <a:pt x="197" y="494"/>
                    <a:pt x="123" y="321"/>
                    <a:pt x="222" y="210"/>
                  </a:cubicBezTo>
                  <a:cubicBezTo>
                    <a:pt x="257" y="179"/>
                    <a:pt x="299" y="165"/>
                    <a:pt x="340" y="165"/>
                  </a:cubicBezTo>
                  <a:close/>
                  <a:moveTo>
                    <a:pt x="333" y="1"/>
                  </a:moveTo>
                  <a:cubicBezTo>
                    <a:pt x="173" y="1"/>
                    <a:pt x="49" y="112"/>
                    <a:pt x="13" y="259"/>
                  </a:cubicBezTo>
                  <a:cubicBezTo>
                    <a:pt x="0" y="284"/>
                    <a:pt x="0" y="309"/>
                    <a:pt x="0" y="333"/>
                  </a:cubicBezTo>
                  <a:cubicBezTo>
                    <a:pt x="0" y="370"/>
                    <a:pt x="0" y="407"/>
                    <a:pt x="13" y="432"/>
                  </a:cubicBezTo>
                  <a:cubicBezTo>
                    <a:pt x="62" y="598"/>
                    <a:pt x="204" y="681"/>
                    <a:pt x="345" y="681"/>
                  </a:cubicBezTo>
                  <a:cubicBezTo>
                    <a:pt x="487" y="681"/>
                    <a:pt x="629" y="598"/>
                    <a:pt x="678" y="432"/>
                  </a:cubicBezTo>
                  <a:cubicBezTo>
                    <a:pt x="690" y="407"/>
                    <a:pt x="690" y="370"/>
                    <a:pt x="690" y="333"/>
                  </a:cubicBezTo>
                  <a:cubicBezTo>
                    <a:pt x="690" y="309"/>
                    <a:pt x="690" y="284"/>
                    <a:pt x="678" y="259"/>
                  </a:cubicBezTo>
                  <a:cubicBezTo>
                    <a:pt x="641" y="112"/>
                    <a:pt x="518" y="1"/>
                    <a:pt x="358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5C8C358-21E0-4500-A159-C0B31B4095E7}"/>
              </a:ext>
            </a:extLst>
          </p:cNvPr>
          <p:cNvSpPr txBox="1"/>
          <p:nvPr/>
        </p:nvSpPr>
        <p:spPr>
          <a:xfrm>
            <a:off x="1945352" y="3195219"/>
            <a:ext cx="995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1. Generate Bill 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(QR Code)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53EF4-3713-4DDA-85CA-4E10E27A8E66}"/>
              </a:ext>
            </a:extLst>
          </p:cNvPr>
          <p:cNvSpPr txBox="1"/>
          <p:nvPr/>
        </p:nvSpPr>
        <p:spPr>
          <a:xfrm>
            <a:off x="3562818" y="3148297"/>
            <a:ext cx="995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2. 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Display Bill to Customer</a:t>
            </a:r>
          </a:p>
        </p:txBody>
      </p:sp>
      <p:grpSp>
        <p:nvGrpSpPr>
          <p:cNvPr id="37" name="Google Shape;6616;p63">
            <a:extLst>
              <a:ext uri="{FF2B5EF4-FFF2-40B4-BE49-F238E27FC236}">
                <a16:creationId xmlns:a16="http://schemas.microsoft.com/office/drawing/2014/main" id="{A7463C71-E8F8-4BE7-A4AE-0F7C5FFDCDB1}"/>
              </a:ext>
            </a:extLst>
          </p:cNvPr>
          <p:cNvGrpSpPr/>
          <p:nvPr/>
        </p:nvGrpSpPr>
        <p:grpSpPr>
          <a:xfrm>
            <a:off x="2048850" y="1698479"/>
            <a:ext cx="844454" cy="946200"/>
            <a:chOff x="-31455100" y="3909350"/>
            <a:chExt cx="294600" cy="2938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8" name="Google Shape;6617;p63">
              <a:extLst>
                <a:ext uri="{FF2B5EF4-FFF2-40B4-BE49-F238E27FC236}">
                  <a16:creationId xmlns:a16="http://schemas.microsoft.com/office/drawing/2014/main" id="{29FEBEE9-BEA4-4C3B-88C8-C5CD99D2DCE7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18;p63">
              <a:extLst>
                <a:ext uri="{FF2B5EF4-FFF2-40B4-BE49-F238E27FC236}">
                  <a16:creationId xmlns:a16="http://schemas.microsoft.com/office/drawing/2014/main" id="{24C6BF6F-E7C1-45C6-A18C-9779B9A74B5B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738;p59">
            <a:extLst>
              <a:ext uri="{FF2B5EF4-FFF2-40B4-BE49-F238E27FC236}">
                <a16:creationId xmlns:a16="http://schemas.microsoft.com/office/drawing/2014/main" id="{A6BC5219-D684-48AE-A70E-BC062E6149A8}"/>
              </a:ext>
            </a:extLst>
          </p:cNvPr>
          <p:cNvGrpSpPr/>
          <p:nvPr/>
        </p:nvGrpSpPr>
        <p:grpSpPr>
          <a:xfrm>
            <a:off x="3578453" y="1730341"/>
            <a:ext cx="1014297" cy="966486"/>
            <a:chOff x="-62884425" y="4111775"/>
            <a:chExt cx="317425" cy="31665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1" name="Google Shape;4739;p59">
              <a:extLst>
                <a:ext uri="{FF2B5EF4-FFF2-40B4-BE49-F238E27FC236}">
                  <a16:creationId xmlns:a16="http://schemas.microsoft.com/office/drawing/2014/main" id="{9323B268-195F-4C7A-A23E-6AAB039330AE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40;p59">
              <a:extLst>
                <a:ext uri="{FF2B5EF4-FFF2-40B4-BE49-F238E27FC236}">
                  <a16:creationId xmlns:a16="http://schemas.microsoft.com/office/drawing/2014/main" id="{80F9B9B1-A70A-4EE0-877F-32A361B61914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7B3CE1C-DE68-4E49-BFCB-F249CA7B91CC}"/>
              </a:ext>
            </a:extLst>
          </p:cNvPr>
          <p:cNvSpPr txBox="1"/>
          <p:nvPr/>
        </p:nvSpPr>
        <p:spPr>
          <a:xfrm>
            <a:off x="5107814" y="3183844"/>
            <a:ext cx="995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3. 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Customers scan QR and Pay</a:t>
            </a:r>
          </a:p>
        </p:txBody>
      </p:sp>
      <p:grpSp>
        <p:nvGrpSpPr>
          <p:cNvPr id="44" name="Google Shape;4723;p59">
            <a:extLst>
              <a:ext uri="{FF2B5EF4-FFF2-40B4-BE49-F238E27FC236}">
                <a16:creationId xmlns:a16="http://schemas.microsoft.com/office/drawing/2014/main" id="{8BCA2B5B-8C1A-4549-8C76-DD2BA7E5CB09}"/>
              </a:ext>
            </a:extLst>
          </p:cNvPr>
          <p:cNvGrpSpPr/>
          <p:nvPr/>
        </p:nvGrpSpPr>
        <p:grpSpPr>
          <a:xfrm>
            <a:off x="5119208" y="1755548"/>
            <a:ext cx="962045" cy="868474"/>
            <a:chOff x="-62890750" y="3747425"/>
            <a:chExt cx="330825" cy="3179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Google Shape;4724;p59">
              <a:extLst>
                <a:ext uri="{FF2B5EF4-FFF2-40B4-BE49-F238E27FC236}">
                  <a16:creationId xmlns:a16="http://schemas.microsoft.com/office/drawing/2014/main" id="{D07FBB2D-6908-457D-8263-C4EE90156604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25;p59">
              <a:extLst>
                <a:ext uri="{FF2B5EF4-FFF2-40B4-BE49-F238E27FC236}">
                  <a16:creationId xmlns:a16="http://schemas.microsoft.com/office/drawing/2014/main" id="{49AD8539-A5D4-41CA-BF92-76C47D932BB1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26;p59">
              <a:extLst>
                <a:ext uri="{FF2B5EF4-FFF2-40B4-BE49-F238E27FC236}">
                  <a16:creationId xmlns:a16="http://schemas.microsoft.com/office/drawing/2014/main" id="{3494FCDF-A68C-4493-9E40-B3CFF4343B96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27;p59">
              <a:extLst>
                <a:ext uri="{FF2B5EF4-FFF2-40B4-BE49-F238E27FC236}">
                  <a16:creationId xmlns:a16="http://schemas.microsoft.com/office/drawing/2014/main" id="{FDA7FA87-5B5B-410B-91F4-1EC9E9B9E619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28;p59">
              <a:extLst>
                <a:ext uri="{FF2B5EF4-FFF2-40B4-BE49-F238E27FC236}">
                  <a16:creationId xmlns:a16="http://schemas.microsoft.com/office/drawing/2014/main" id="{06BD0F71-8862-49B3-A607-FC0EF84EB4CF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29;p59">
              <a:extLst>
                <a:ext uri="{FF2B5EF4-FFF2-40B4-BE49-F238E27FC236}">
                  <a16:creationId xmlns:a16="http://schemas.microsoft.com/office/drawing/2014/main" id="{711D80AF-2145-4001-90C2-F7EB27EC9C3F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30;p59">
              <a:extLst>
                <a:ext uri="{FF2B5EF4-FFF2-40B4-BE49-F238E27FC236}">
                  <a16:creationId xmlns:a16="http://schemas.microsoft.com/office/drawing/2014/main" id="{9DC3F593-33CE-43D8-A174-D9D83CAC56CB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31;p59">
              <a:extLst>
                <a:ext uri="{FF2B5EF4-FFF2-40B4-BE49-F238E27FC236}">
                  <a16:creationId xmlns:a16="http://schemas.microsoft.com/office/drawing/2014/main" id="{46EA54F8-D657-45F2-BBAB-C3CFEE0C4BA0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32;p59">
              <a:extLst>
                <a:ext uri="{FF2B5EF4-FFF2-40B4-BE49-F238E27FC236}">
                  <a16:creationId xmlns:a16="http://schemas.microsoft.com/office/drawing/2014/main" id="{C4AD56DA-B2E3-4D83-9F82-B16BCA320E53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33;p59">
              <a:extLst>
                <a:ext uri="{FF2B5EF4-FFF2-40B4-BE49-F238E27FC236}">
                  <a16:creationId xmlns:a16="http://schemas.microsoft.com/office/drawing/2014/main" id="{C0CF1AD1-05E1-4379-B087-2618578CD179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34;p59">
              <a:extLst>
                <a:ext uri="{FF2B5EF4-FFF2-40B4-BE49-F238E27FC236}">
                  <a16:creationId xmlns:a16="http://schemas.microsoft.com/office/drawing/2014/main" id="{9DD335A8-FD46-471E-90F0-153CDA92C2AB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35;p59">
              <a:extLst>
                <a:ext uri="{FF2B5EF4-FFF2-40B4-BE49-F238E27FC236}">
                  <a16:creationId xmlns:a16="http://schemas.microsoft.com/office/drawing/2014/main" id="{6229F5CD-14D6-4B33-A773-48ED4486FB50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36;p59">
              <a:extLst>
                <a:ext uri="{FF2B5EF4-FFF2-40B4-BE49-F238E27FC236}">
                  <a16:creationId xmlns:a16="http://schemas.microsoft.com/office/drawing/2014/main" id="{BB91D9DE-45CC-422F-9D08-38CE813C55C0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37;p59">
              <a:extLst>
                <a:ext uri="{FF2B5EF4-FFF2-40B4-BE49-F238E27FC236}">
                  <a16:creationId xmlns:a16="http://schemas.microsoft.com/office/drawing/2014/main" id="{9847888F-6274-4D54-9558-83BA1091C67A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4080;p58">
            <a:extLst>
              <a:ext uri="{FF2B5EF4-FFF2-40B4-BE49-F238E27FC236}">
                <a16:creationId xmlns:a16="http://schemas.microsoft.com/office/drawing/2014/main" id="{C058AA28-0F78-4A7B-B8C0-3B87667C319D}"/>
              </a:ext>
            </a:extLst>
          </p:cNvPr>
          <p:cNvGrpSpPr/>
          <p:nvPr/>
        </p:nvGrpSpPr>
        <p:grpSpPr>
          <a:xfrm>
            <a:off x="6698054" y="1819620"/>
            <a:ext cx="794191" cy="804402"/>
            <a:chOff x="5651375" y="3806450"/>
            <a:chExt cx="481825" cy="481825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0" name="Google Shape;4081;p58">
              <a:extLst>
                <a:ext uri="{FF2B5EF4-FFF2-40B4-BE49-F238E27FC236}">
                  <a16:creationId xmlns:a16="http://schemas.microsoft.com/office/drawing/2014/main" id="{E36C790A-773A-475B-B01A-CF6CBA2F45F9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4082;p58">
              <a:extLst>
                <a:ext uri="{FF2B5EF4-FFF2-40B4-BE49-F238E27FC236}">
                  <a16:creationId xmlns:a16="http://schemas.microsoft.com/office/drawing/2014/main" id="{8FD954A6-EFDF-4BB2-B1F7-1BB501663A1B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4083;p58">
              <a:extLst>
                <a:ext uri="{FF2B5EF4-FFF2-40B4-BE49-F238E27FC236}">
                  <a16:creationId xmlns:a16="http://schemas.microsoft.com/office/drawing/2014/main" id="{38E36E3A-A97E-43F3-8EF2-6B6C41576222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4084;p58">
              <a:extLst>
                <a:ext uri="{FF2B5EF4-FFF2-40B4-BE49-F238E27FC236}">
                  <a16:creationId xmlns:a16="http://schemas.microsoft.com/office/drawing/2014/main" id="{54072979-96C2-461D-A0F3-87963B699FB8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CABFF99-DD54-4622-A49D-2BD840933BD0}"/>
              </a:ext>
            </a:extLst>
          </p:cNvPr>
          <p:cNvSpPr txBox="1"/>
          <p:nvPr/>
        </p:nvSpPr>
        <p:spPr>
          <a:xfrm>
            <a:off x="6597587" y="3195219"/>
            <a:ext cx="995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4.</a:t>
            </a:r>
          </a:p>
          <a:p>
            <a:pPr algn="ctr"/>
            <a:r>
              <a:rPr lang="en-CA" b="1" dirty="0">
                <a:solidFill>
                  <a:schemeClr val="tx1"/>
                </a:solidFill>
                <a:latin typeface="Exo 2"/>
              </a:rPr>
              <a:t>Fast and Easily Verify Payment</a:t>
            </a:r>
          </a:p>
        </p:txBody>
      </p:sp>
    </p:spTree>
    <p:extLst>
      <p:ext uri="{BB962C8B-B14F-4D97-AF65-F5344CB8AC3E}">
        <p14:creationId xmlns:p14="http://schemas.microsoft.com/office/powerpoint/2010/main" val="7969847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FFFFFF"/>
      </a:dk1>
      <a:lt1>
        <a:srgbClr val="48126A"/>
      </a:lt1>
      <a:dk2>
        <a:srgbClr val="FF8CFF"/>
      </a:dk2>
      <a:lt2>
        <a:srgbClr val="6769FF"/>
      </a:lt2>
      <a:accent1>
        <a:srgbClr val="000044"/>
      </a:accent1>
      <a:accent2>
        <a:srgbClr val="48126A"/>
      </a:accent2>
      <a:accent3>
        <a:srgbClr val="8F258F"/>
      </a:accent3>
      <a:accent4>
        <a:srgbClr val="FF8CFF"/>
      </a:accent4>
      <a:accent5>
        <a:srgbClr val="784CCF"/>
      </a:accent5>
      <a:accent6>
        <a:srgbClr val="676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539</Words>
  <Application>Microsoft Office PowerPoint</Application>
  <PresentationFormat>On-screen Show (16:9)</PresentationFormat>
  <Paragraphs>101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Exo 2</vt:lpstr>
      <vt:lpstr>Fira Sans Extra Condensed Medium</vt:lpstr>
      <vt:lpstr>Roboto Condensed</vt:lpstr>
      <vt:lpstr>Roboto Condensed Light</vt:lpstr>
      <vt:lpstr>Squada One</vt:lpstr>
      <vt:lpstr>Arial</vt:lpstr>
      <vt:lpstr>Castellar</vt:lpstr>
      <vt:lpstr>Tech Newsletter by Slidesgo</vt:lpstr>
      <vt:lpstr> COVID-19 Business Response Hackathon</vt:lpstr>
      <vt:lpstr>TABLE OF CONTENTS</vt:lpstr>
      <vt:lpstr>PROBLEMS</vt:lpstr>
      <vt:lpstr>DEMAND</vt:lpstr>
      <vt:lpstr>PAY@EASE – A SOLUTION</vt:lpstr>
      <vt:lpstr>WHAT IS IT</vt:lpstr>
      <vt:lpstr>OUTCOMES</vt:lpstr>
      <vt:lpstr>HOW IT OPERATE</vt:lpstr>
      <vt:lpstr>ON SPOT PAYMENT</vt:lpstr>
      <vt:lpstr>COD (Cash On Delivery) PAYMENT *except there won’t be cash involve*</vt:lpstr>
      <vt:lpstr>MAINTENANCE &amp; PRICING</vt:lpstr>
      <vt:lpstr>Pay@Ease Technology</vt:lpstr>
      <vt:lpstr>COMPONENTS</vt:lpstr>
      <vt:lpstr>Use Case Diagram</vt:lpstr>
      <vt:lpstr>THE END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COVID-19 Business Response Hackathon</dc:title>
  <cp:lastModifiedBy>Nguyen Huu Phuc Trinh</cp:lastModifiedBy>
  <cp:revision>34</cp:revision>
  <dcterms:modified xsi:type="dcterms:W3CDTF">2020-07-02T11:28:44Z</dcterms:modified>
</cp:coreProperties>
</file>