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5143500" cx="9144000"/>
  <p:notesSz cx="6858000" cy="9144000"/>
  <p:embeddedFontLst>
    <p:embeddedFont>
      <p:font typeface="Montserrat"/>
      <p:regular r:id="rId27"/>
      <p:bold r:id="rId28"/>
      <p:italic r:id="rId29"/>
      <p:boldItalic r:id="rId30"/>
    </p:embeddedFont>
    <p:embeddedFont>
      <p:font typeface="Lato"/>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Montserrat-bold.fntdata"/><Relationship Id="rId27" Type="http://schemas.openxmlformats.org/officeDocument/2006/relationships/font" Target="fonts/Montserrat-regular.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ontserrat-italic.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regular.fntdata"/><Relationship Id="rId30" Type="http://schemas.openxmlformats.org/officeDocument/2006/relationships/font" Target="fonts/Montserrat-boldItalic.fntdata"/><Relationship Id="rId11" Type="http://schemas.openxmlformats.org/officeDocument/2006/relationships/slide" Target="slides/slide6.xml"/><Relationship Id="rId33" Type="http://schemas.openxmlformats.org/officeDocument/2006/relationships/font" Target="fonts/Lato-italic.fntdata"/><Relationship Id="rId10" Type="http://schemas.openxmlformats.org/officeDocument/2006/relationships/slide" Target="slides/slide5.xml"/><Relationship Id="rId32" Type="http://schemas.openxmlformats.org/officeDocument/2006/relationships/font" Target="fonts/Lato-bold.fntdata"/><Relationship Id="rId13" Type="http://schemas.openxmlformats.org/officeDocument/2006/relationships/slide" Target="slides/slide8.xml"/><Relationship Id="rId12" Type="http://schemas.openxmlformats.org/officeDocument/2006/relationships/slide" Target="slides/slide7.xml"/><Relationship Id="rId34" Type="http://schemas.openxmlformats.org/officeDocument/2006/relationships/font" Target="fonts/Lato-bold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7eecc9ff4d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7eecc9ff4d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7c18867a41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7c18867a41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7eecc9ff4d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7eecc9ff4d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7c18867a41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7c18867a41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37c18867a41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37c18867a41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7c18867a41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7c18867a41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7c18867a41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7c18867a41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37c18867a41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37c18867a41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g37c18867a41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g37c18867a41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7c18867a4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7c18867a4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dfea1e3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dfea1e3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37c18867a4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37c18867a4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37c18867a41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37c18867a41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7c18867a41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7c18867a41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7c18867a41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7c18867a4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7dfea1e3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7dfea1e3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7dfea1e31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7dfea1e31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37eecc9ff4d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37eecc9ff4d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7eecc9ff4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7eecc9ff4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7c18867a41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7c18867a41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Atlas</a:t>
            </a:r>
            <a:r>
              <a:rPr lang="en">
                <a:solidFill>
                  <a:schemeClr val="dk1"/>
                </a:solidFill>
              </a:rPr>
              <a:t> It</a:t>
            </a:r>
            <a:r>
              <a:rPr lang="en">
                <a:solidFill>
                  <a:schemeClr val="dk1"/>
                </a:solidFill>
              </a:rPr>
              <a:t>inerary</a:t>
            </a:r>
            <a:endParaRPr>
              <a:solidFill>
                <a:schemeClr val="dk1"/>
              </a:solidFill>
            </a:endParaRPr>
          </a:p>
        </p:txBody>
      </p:sp>
      <p:sp>
        <p:nvSpPr>
          <p:cNvPr id="135" name="Google Shape;135;p13"/>
          <p:cNvSpPr txBox="1"/>
          <p:nvPr>
            <p:ph idx="1" type="subTitle"/>
          </p:nvPr>
        </p:nvSpPr>
        <p:spPr>
          <a:xfrm>
            <a:off x="271225" y="3924925"/>
            <a:ext cx="8759700" cy="50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Times New Roman"/>
                <a:ea typeface="Times New Roman"/>
                <a:cs typeface="Times New Roman"/>
                <a:sym typeface="Times New Roman"/>
              </a:rPr>
              <a:t>By Gabriel Taylor, Dustin Zook, Sorelle Djuissi, Gabriyel Sorensen</a:t>
            </a:r>
            <a:endParaRPr sz="2400">
              <a:solidFill>
                <a:schemeClr val="dk1"/>
              </a:solidFill>
              <a:highlight>
                <a:srgbClr val="FFFFFF"/>
              </a:highlight>
              <a:latin typeface="Times New Roman"/>
              <a:ea typeface="Times New Roman"/>
              <a:cs typeface="Times New Roman"/>
              <a:sym typeface="Times New Roman"/>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2"/>
          <p:cNvSpPr txBox="1"/>
          <p:nvPr>
            <p:ph type="title"/>
          </p:nvPr>
        </p:nvSpPr>
        <p:spPr>
          <a:xfrm>
            <a:off x="2051825" y="19974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Home Page</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3"/>
          <p:cNvSpPr txBox="1"/>
          <p:nvPr>
            <p:ph idx="1" type="body"/>
          </p:nvPr>
        </p:nvSpPr>
        <p:spPr>
          <a:xfrm>
            <a:off x="486800" y="403475"/>
            <a:ext cx="7849500" cy="4075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4"/>
          <p:cNvSpPr txBox="1"/>
          <p:nvPr>
            <p:ph type="title"/>
          </p:nvPr>
        </p:nvSpPr>
        <p:spPr>
          <a:xfrm>
            <a:off x="2051825" y="19974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Navigation Bar</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5"/>
          <p:cNvSpPr txBox="1"/>
          <p:nvPr>
            <p:ph type="title"/>
          </p:nvPr>
        </p:nvSpPr>
        <p:spPr>
          <a:xfrm>
            <a:off x="113375" y="108675"/>
            <a:ext cx="4254600" cy="886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Itineraries</a:t>
            </a:r>
            <a:endParaRPr/>
          </a:p>
        </p:txBody>
      </p:sp>
      <p:sp>
        <p:nvSpPr>
          <p:cNvPr id="196" name="Google Shape;196;p25"/>
          <p:cNvSpPr txBox="1"/>
          <p:nvPr>
            <p:ph idx="1" type="body"/>
          </p:nvPr>
        </p:nvSpPr>
        <p:spPr>
          <a:xfrm>
            <a:off x="113375" y="1149025"/>
            <a:ext cx="8223000" cy="33297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Once clicked, the user will be presented a page where they can create itineraries</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There will be a label for their Travel Destination</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There will be an input box for their Travel Destination</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26"/>
          <p:cNvSpPr txBox="1"/>
          <p:nvPr>
            <p:ph idx="1" type="body"/>
          </p:nvPr>
        </p:nvSpPr>
        <p:spPr>
          <a:xfrm>
            <a:off x="421025" y="249975"/>
            <a:ext cx="7915500" cy="42288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 application will be able to detect the user’s current location and generate suggestions for their Travel Destination</a:t>
            </a:r>
            <a:endParaRPr sz="1900">
              <a:solidFill>
                <a:srgbClr val="000000"/>
              </a:solidFill>
              <a:highlight>
                <a:schemeClr val="lt1"/>
              </a:highlight>
              <a:latin typeface="Times New Roman"/>
              <a:ea typeface="Times New Roman"/>
              <a:cs typeface="Times New Roman"/>
              <a:sym typeface="Times New Roman"/>
            </a:endParaRPr>
          </a:p>
          <a:p>
            <a:pPr indent="-349250" lvl="1" marL="9144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Once the destination searched for is found, the user will be presented a sidebar with several categories</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Lodging is the Default category selected</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Hotel </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Bed and breakfast</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Specialty lodging</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Dining</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Can be sorted by Subcategories</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0"/>
              </a:spcAft>
              <a:buNone/>
            </a:pPr>
            <a:r>
              <a:t/>
            </a:r>
            <a:endParaRPr sz="1900">
              <a:highlight>
                <a:schemeClr val="lt1"/>
              </a:highlight>
            </a:endParaRPr>
          </a:p>
          <a:p>
            <a:pPr indent="0" lvl="0" marL="0" rtl="0" algn="l">
              <a:spcBef>
                <a:spcPts val="1200"/>
              </a:spcBef>
              <a:spcAft>
                <a:spcPts val="12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7"/>
          <p:cNvSpPr txBox="1"/>
          <p:nvPr>
            <p:ph idx="1" type="body"/>
          </p:nvPr>
        </p:nvSpPr>
        <p:spPr>
          <a:xfrm>
            <a:off x="377175" y="535050"/>
            <a:ext cx="7959300" cy="3943800"/>
          </a:xfrm>
          <a:prstGeom prst="rect">
            <a:avLst/>
          </a:prstGeom>
        </p:spPr>
        <p:txBody>
          <a:bodyPr anchorCtr="0" anchor="t" bIns="91425" lIns="91425" spcFirstLastPara="1" rIns="91425" wrap="square" tIns="91425">
            <a:noAutofit/>
          </a:bodyPr>
          <a:lstStyle/>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Attractions</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Subcatagories</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Filters for attractions include</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A drop-down menu will be above where locations are displayed containing a variety of sub-categories to filter locations</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Once a category is selected, locations of the category will be displayed as a list of cards</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Cards will consist of an image of the location and the name of the location</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8"/>
          <p:cNvSpPr txBox="1"/>
          <p:nvPr>
            <p:ph idx="1" type="body"/>
          </p:nvPr>
        </p:nvSpPr>
        <p:spPr>
          <a:xfrm>
            <a:off x="179800" y="271900"/>
            <a:ext cx="8156700" cy="4206900"/>
          </a:xfrm>
          <a:prstGeom prst="rect">
            <a:avLst/>
          </a:prstGeom>
        </p:spPr>
        <p:txBody>
          <a:bodyPr anchorCtr="0" anchor="t" bIns="91425" lIns="91425" spcFirstLastPara="1" rIns="91425" wrap="square" tIns="91425">
            <a:normAutofit/>
          </a:bodyPr>
          <a:lstStyle/>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There will be a paging system so that a maximum number of cards will be displayed each page</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Cards will be ordered by the rating of each location</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When a card is clicked, a modal is displayed</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Images of the location are displayed</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A Description of the location is displayed</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Ratings are displayed</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 modal will have a button to add to an itinerary they’re building</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 modal will have a button to cancel, closing the modal</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29"/>
          <p:cNvSpPr txBox="1"/>
          <p:nvPr>
            <p:ph idx="1" type="body"/>
          </p:nvPr>
        </p:nvSpPr>
        <p:spPr>
          <a:xfrm>
            <a:off x="179800" y="359625"/>
            <a:ext cx="8156700" cy="4119000"/>
          </a:xfrm>
          <a:prstGeom prst="rect">
            <a:avLst/>
          </a:prstGeom>
        </p:spPr>
        <p:txBody>
          <a:bodyPr anchorCtr="0" anchor="t" bIns="91425" lIns="91425" spcFirstLastPara="1" rIns="91425" wrap="square" tIns="91425">
            <a:normAutofit/>
          </a:bodyPr>
          <a:lstStyle/>
          <a:p>
            <a:pPr indent="-349250" lvl="1" marL="9144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Once a location is added to an itinerary, a sidebar are the right page will appear</a:t>
            </a:r>
            <a:endParaRPr sz="1900">
              <a:solidFill>
                <a:srgbClr val="000000"/>
              </a:solidFill>
              <a:highlight>
                <a:schemeClr val="lt1"/>
              </a:highlight>
              <a:latin typeface="Times New Roman"/>
              <a:ea typeface="Times New Roman"/>
              <a:cs typeface="Times New Roman"/>
              <a:sym typeface="Times New Roman"/>
            </a:endParaRPr>
          </a:p>
          <a:p>
            <a:pPr indent="-349250" lvl="2" marL="13716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Added locations will be displayed as a descending list of cards</a:t>
            </a:r>
            <a:endParaRPr sz="1900">
              <a:solidFill>
                <a:srgbClr val="000000"/>
              </a:solidFill>
              <a:highlight>
                <a:schemeClr val="lt1"/>
              </a:highlight>
              <a:latin typeface="Times New Roman"/>
              <a:ea typeface="Times New Roman"/>
              <a:cs typeface="Times New Roman"/>
              <a:sym typeface="Times New Roman"/>
            </a:endParaRPr>
          </a:p>
          <a:p>
            <a:pPr indent="-349250" lvl="3" marL="18288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Cards will consist of an image of the location, the name of a location, and a trash icon.</a:t>
            </a:r>
            <a:endParaRPr sz="1900">
              <a:solidFill>
                <a:srgbClr val="000000"/>
              </a:solidFill>
              <a:highlight>
                <a:schemeClr val="lt1"/>
              </a:highlight>
              <a:latin typeface="Times New Roman"/>
              <a:ea typeface="Times New Roman"/>
              <a:cs typeface="Times New Roman"/>
              <a:sym typeface="Times New Roman"/>
            </a:endParaRPr>
          </a:p>
          <a:p>
            <a:pPr indent="-349250" lvl="4" marL="22860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Clicking the trash icon will remove the added location from the sidebar, stopping it from being added to an itinerary</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2" name="Google Shape;222;p30"/>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28" name="Google Shape;228;p31"/>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823850" y="2053000"/>
            <a:ext cx="4587000" cy="1148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
              <a:t>Initial Set of Technologies</a:t>
            </a:r>
            <a:endParaRPr/>
          </a:p>
          <a:p>
            <a:pPr indent="0" lvl="0" marL="0" rtl="0" algn="l">
              <a:spcBef>
                <a:spcPts val="0"/>
              </a:spcBef>
              <a:spcAft>
                <a:spcPts val="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34" name="Google Shape;234;p32"/>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3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240" name="Google Shape;240;p33"/>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5"/>
          <p:cNvSpPr txBox="1"/>
          <p:nvPr>
            <p:ph idx="1" type="body"/>
          </p:nvPr>
        </p:nvSpPr>
        <p:spPr>
          <a:xfrm>
            <a:off x="267525" y="271900"/>
            <a:ext cx="8068800" cy="4206900"/>
          </a:xfrm>
          <a:prstGeom prst="rect">
            <a:avLst/>
          </a:prstGeom>
        </p:spPr>
        <p:txBody>
          <a:bodyPr anchorCtr="0" anchor="t" bIns="91425" lIns="91425" spcFirstLastPara="1" rIns="91425" wrap="square" tIns="91425">
            <a:no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Platform: Web. Atlas Itinerary is a web-based program. Most of our group knows web-based program functionality, so by making one, we are more prepared for the task. </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Browser: Firefox. Firefox is the search engine on which we will make our web-based program. Our group is more familiar with programming web applications on Firefox. </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Operating System: Windows. All of our members have Windows operating systems by default. Instead of trying to learn how to make the application on Apple through a VM, we have elected to use Windows. </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IDE: IntelliJ. IntelliJ is the IDE our group feels most comfortable programming in. So instead of stretching to learn another IDE we elected to use this one. Preferred IDE for developing in Java.</a:t>
            </a:r>
            <a:endParaRPr sz="1900">
              <a:solidFill>
                <a:srgbClr val="000000"/>
              </a:solidFill>
              <a:highlight>
                <a:srgbClr val="FFFFFF"/>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6"/>
          <p:cNvSpPr txBox="1"/>
          <p:nvPr>
            <p:ph idx="1" type="body"/>
          </p:nvPr>
        </p:nvSpPr>
        <p:spPr>
          <a:xfrm>
            <a:off x="421025" y="403475"/>
            <a:ext cx="7915500" cy="40752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Languages: Java. For developing backend services for our Web application.</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HTML, CSS, JavaScript. Necessary for designing web pages and understanding how users will interact with the project..</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Server Software: TBD</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Communication Software: Discord. Allows for communication outside of class. Non-professional contact method to encourage bonding and familiarity among members. </a:t>
            </a:r>
            <a:endParaRPr sz="1900">
              <a:solidFill>
                <a:srgbClr val="000000"/>
              </a:solidFill>
              <a:highlight>
                <a:srgbClr val="FFFFFF"/>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rgbClr val="FFFFFF"/>
                </a:highlight>
                <a:latin typeface="Times New Roman"/>
                <a:ea typeface="Times New Roman"/>
                <a:cs typeface="Times New Roman"/>
                <a:sym typeface="Times New Roman"/>
              </a:rPr>
              <a:t>AI: not to use for coding, but to ask basic questions.</a:t>
            </a:r>
            <a:endParaRPr sz="2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7"/>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600"/>
              <a:t>The Requirements</a:t>
            </a:r>
            <a:endParaRPr sz="36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8"/>
          <p:cNvSpPr txBox="1"/>
          <p:nvPr>
            <p:ph type="title"/>
          </p:nvPr>
        </p:nvSpPr>
        <p:spPr>
          <a:xfrm>
            <a:off x="2051825" y="19974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Sign-Up Form</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19"/>
          <p:cNvSpPr txBox="1"/>
          <p:nvPr>
            <p:ph idx="1" type="body"/>
          </p:nvPr>
        </p:nvSpPr>
        <p:spPr>
          <a:xfrm>
            <a:off x="245600" y="381550"/>
            <a:ext cx="8090700" cy="4097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The signup page offers two boxes, one for username and one for password. </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If the username is already in use, below the username box, the user will be told the username already exists</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Passwords will be required to be between 8 and 16 characters with at least one uppercase letter, lowercase letter, special character, and number.</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On the signup page an option to sign up through the user's Google account.</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0"/>
          <p:cNvSpPr txBox="1"/>
          <p:nvPr>
            <p:ph type="title"/>
          </p:nvPr>
        </p:nvSpPr>
        <p:spPr>
          <a:xfrm>
            <a:off x="2051825" y="1997400"/>
            <a:ext cx="4587000" cy="11487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Sign-in Form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1"/>
          <p:cNvSpPr txBox="1"/>
          <p:nvPr>
            <p:ph idx="1" type="body"/>
          </p:nvPr>
        </p:nvSpPr>
        <p:spPr>
          <a:xfrm>
            <a:off x="355225" y="381550"/>
            <a:ext cx="7981200" cy="4097100"/>
          </a:xfrm>
          <a:prstGeom prst="rect">
            <a:avLst/>
          </a:prstGeom>
        </p:spPr>
        <p:txBody>
          <a:bodyPr anchorCtr="0" anchor="t" bIns="91425" lIns="91425" spcFirstLastPara="1" rIns="91425" wrap="square" tIns="91425">
            <a:normAutofit/>
          </a:bodyPr>
          <a:lstStyle/>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Upon accessing the domain, users will be greeted with a login screen</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Two boxes, one for username, one for password</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Login button and signup button</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If login is not recognized, a message appears below the username and password box letting users know it is not recognized.</a:t>
            </a:r>
            <a:endParaRPr sz="1900">
              <a:solidFill>
                <a:srgbClr val="000000"/>
              </a:solidFill>
              <a:highlight>
                <a:schemeClr val="lt1"/>
              </a:highlight>
              <a:latin typeface="Times New Roman"/>
              <a:ea typeface="Times New Roman"/>
              <a:cs typeface="Times New Roman"/>
              <a:sym typeface="Times New Roman"/>
            </a:endParaRPr>
          </a:p>
          <a:p>
            <a:pPr indent="-393700" lvl="0" marL="457200" rtl="0" algn="l">
              <a:spcBef>
                <a:spcPts val="0"/>
              </a:spcBef>
              <a:spcAft>
                <a:spcPts val="0"/>
              </a:spcAft>
              <a:buClr>
                <a:srgbClr val="000000"/>
              </a:buClr>
              <a:buSzPts val="2600"/>
              <a:buFont typeface="Times New Roman"/>
              <a:buChar char="●"/>
            </a:pPr>
            <a:r>
              <a:rPr lang="en" sz="1900">
                <a:solidFill>
                  <a:schemeClr val="dk1"/>
                </a:solidFill>
                <a:highlight>
                  <a:schemeClr val="lt1"/>
                </a:highlight>
                <a:latin typeface="Times New Roman"/>
                <a:ea typeface="Times New Roman"/>
                <a:cs typeface="Times New Roman"/>
                <a:sym typeface="Times New Roman"/>
              </a:rPr>
              <a:t>Need help option for recovering the user name and/or password</a:t>
            </a:r>
            <a:endParaRPr sz="1900">
              <a:solidFill>
                <a:schemeClr val="dk1"/>
              </a:solidFill>
              <a:highlight>
                <a:schemeClr val="lt1"/>
              </a:highlight>
              <a:latin typeface="Times New Roman"/>
              <a:ea typeface="Times New Roman"/>
              <a:cs typeface="Times New Roman"/>
              <a:sym typeface="Times New Roman"/>
            </a:endParaRPr>
          </a:p>
          <a:p>
            <a:pPr indent="-349250" lvl="1" marL="1371600" rtl="0" algn="l">
              <a:spcBef>
                <a:spcPts val="0"/>
              </a:spcBef>
              <a:spcAft>
                <a:spcPts val="0"/>
              </a:spcAft>
              <a:buClr>
                <a:schemeClr val="dk1"/>
              </a:buClr>
              <a:buSzPts val="1900"/>
              <a:buFont typeface="Times New Roman"/>
              <a:buChar char="○"/>
            </a:pPr>
            <a:r>
              <a:rPr lang="en" sz="1900">
                <a:solidFill>
                  <a:schemeClr val="dk1"/>
                </a:solidFill>
                <a:highlight>
                  <a:schemeClr val="lt1"/>
                </a:highlight>
                <a:latin typeface="Times New Roman"/>
                <a:ea typeface="Times New Roman"/>
                <a:cs typeface="Times New Roman"/>
                <a:sym typeface="Times New Roman"/>
              </a:rPr>
              <a:t>Two recovery options will be provided: one for retrieving the username and another to reset the password</a:t>
            </a:r>
            <a:endParaRPr sz="2600">
              <a:solidFill>
                <a:schemeClr val="dk1"/>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In itinerary modification mode, button to save the itinerary to the account. </a:t>
            </a:r>
            <a:endParaRPr sz="1900">
              <a:solidFill>
                <a:srgbClr val="000000"/>
              </a:solidFill>
              <a:highlight>
                <a:schemeClr val="lt1"/>
              </a:highlight>
              <a:latin typeface="Times New Roman"/>
              <a:ea typeface="Times New Roman"/>
              <a:cs typeface="Times New Roman"/>
              <a:sym typeface="Times New Roman"/>
            </a:endParaRPr>
          </a:p>
          <a:p>
            <a:pPr indent="-349250" lvl="0" marL="457200" rtl="0" algn="l">
              <a:spcBef>
                <a:spcPts val="0"/>
              </a:spcBef>
              <a:spcAft>
                <a:spcPts val="0"/>
              </a:spcAft>
              <a:buClr>
                <a:srgbClr val="000000"/>
              </a:buClr>
              <a:buSzPts val="1900"/>
              <a:buFont typeface="Times New Roman"/>
              <a:buChar char="●"/>
            </a:pPr>
            <a:r>
              <a:rPr lang="en" sz="1900">
                <a:solidFill>
                  <a:srgbClr val="000000"/>
                </a:solidFill>
                <a:highlight>
                  <a:schemeClr val="lt1"/>
                </a:highlight>
                <a:latin typeface="Times New Roman"/>
                <a:ea typeface="Times New Roman"/>
                <a:cs typeface="Times New Roman"/>
                <a:sym typeface="Times New Roman"/>
              </a:rPr>
              <a:t>Option to sign in using a Google account</a:t>
            </a:r>
            <a:endParaRPr sz="1900">
              <a:solidFill>
                <a:srgbClr val="000000"/>
              </a:solidFill>
              <a:highlight>
                <a:schemeClr val="lt1"/>
              </a:highlight>
              <a:latin typeface="Times New Roman"/>
              <a:ea typeface="Times New Roman"/>
              <a:cs typeface="Times New Roman"/>
              <a:sym typeface="Times New Roman"/>
            </a:endParaRPr>
          </a:p>
          <a:p>
            <a:pPr indent="0" lvl="0" marL="0" rtl="0" algn="l">
              <a:spcBef>
                <a:spcPts val="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