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7eecc9ff4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7eecc9ff4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7c18867a4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7c18867a4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7eecc9ff4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7eecc9ff4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7c18867a4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7c18867a4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7c18867a4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7c18867a4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7c18867a4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7c18867a4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7c18867a4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7c18867a4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7c18867a4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7c18867a4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7ff56b6c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7ff56b6c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7c18867a4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7c18867a4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dfea1e3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dfea1e3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7c18867a4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7c18867a4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7c18867a4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7c18867a4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7c18867a4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7c18867a4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7ff56b6cd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7ff56b6cd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7ff56b6cd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7ff56b6cd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7c18867a4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7c18867a4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7c18867a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7c18867a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7dfea1e3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7dfea1e3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7dfea1e31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7dfea1e31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7eecc9ff4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7eecc9ff4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7eecc9ff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7eecc9ff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7c18867a4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7c18867a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Atlas</a:t>
            </a:r>
            <a:r>
              <a:rPr lang="en">
                <a:solidFill>
                  <a:schemeClr val="dk1"/>
                </a:solidFill>
              </a:rPr>
              <a:t> It</a:t>
            </a:r>
            <a:r>
              <a:rPr lang="en">
                <a:solidFill>
                  <a:schemeClr val="dk1"/>
                </a:solidFill>
              </a:rPr>
              <a:t>inerary</a:t>
            </a:r>
            <a:endParaRPr>
              <a:solidFill>
                <a:schemeClr val="dk1"/>
              </a:solidFill>
            </a:endParaRPr>
          </a:p>
        </p:txBody>
      </p:sp>
      <p:sp>
        <p:nvSpPr>
          <p:cNvPr id="135" name="Google Shape;135;p13"/>
          <p:cNvSpPr txBox="1"/>
          <p:nvPr>
            <p:ph idx="1" type="subTitle"/>
          </p:nvPr>
        </p:nvSpPr>
        <p:spPr>
          <a:xfrm>
            <a:off x="271225" y="3924925"/>
            <a:ext cx="8759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By Gabriel Taylor, Dustin Zook, Sorelle Djuissi, Gabriyel Sorensen</a:t>
            </a:r>
            <a:endParaRPr sz="24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2051825" y="19974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Home Page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idx="1" type="body"/>
          </p:nvPr>
        </p:nvSpPr>
        <p:spPr>
          <a:xfrm>
            <a:off x="486800" y="403475"/>
            <a:ext cx="7849500" cy="407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2051825" y="19974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Navigation Bar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113375" y="108675"/>
            <a:ext cx="4254600" cy="88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Itineraries</a:t>
            </a:r>
            <a:endParaRPr/>
          </a:p>
        </p:txBody>
      </p:sp>
      <p:sp>
        <p:nvSpPr>
          <p:cNvPr id="196" name="Google Shape;196;p25"/>
          <p:cNvSpPr txBox="1"/>
          <p:nvPr>
            <p:ph idx="1" type="body"/>
          </p:nvPr>
        </p:nvSpPr>
        <p:spPr>
          <a:xfrm>
            <a:off x="113375" y="1149025"/>
            <a:ext cx="8223000" cy="33297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Once clicked, the user will be presented a page where they can create itineraries</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There will be a label for their Travel Destination</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There will be an input box for their Travel Destination</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idx="1" type="body"/>
          </p:nvPr>
        </p:nvSpPr>
        <p:spPr>
          <a:xfrm>
            <a:off x="421025" y="249975"/>
            <a:ext cx="7915500" cy="42288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The application will be able to detect the user’s current location and generate suggestions for their Travel Destination</a:t>
            </a:r>
            <a:endParaRPr sz="1900">
              <a:solidFill>
                <a:srgbClr val="000000"/>
              </a:solidFill>
              <a:highlight>
                <a:schemeClr val="lt1"/>
              </a:highlight>
              <a:latin typeface="Times New Roman"/>
              <a:ea typeface="Times New Roman"/>
              <a:cs typeface="Times New Roman"/>
              <a:sym typeface="Times New Roman"/>
            </a:endParaRPr>
          </a:p>
          <a:p>
            <a:pPr indent="-349250" lvl="1" marL="9144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Once the destination searched for is found, the user will be presented a sidebar with several categories</a:t>
            </a:r>
            <a:endParaRPr sz="1900">
              <a:solidFill>
                <a:srgbClr val="000000"/>
              </a:solidFill>
              <a:highlight>
                <a:schemeClr val="lt1"/>
              </a:highlight>
              <a:latin typeface="Times New Roman"/>
              <a:ea typeface="Times New Roman"/>
              <a:cs typeface="Times New Roman"/>
              <a:sym typeface="Times New Roman"/>
            </a:endParaRPr>
          </a:p>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Lodging is the Default category selected</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Hotel </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Bed and breakfast</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Specialty lodging</a:t>
            </a:r>
            <a:endParaRPr sz="1900">
              <a:solidFill>
                <a:srgbClr val="000000"/>
              </a:solidFill>
              <a:highlight>
                <a:schemeClr val="lt1"/>
              </a:highlight>
              <a:latin typeface="Times New Roman"/>
              <a:ea typeface="Times New Roman"/>
              <a:cs typeface="Times New Roman"/>
              <a:sym typeface="Times New Roman"/>
            </a:endParaRPr>
          </a:p>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Dining</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Can be sorted by Subcategories</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900">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idx="1" type="body"/>
          </p:nvPr>
        </p:nvSpPr>
        <p:spPr>
          <a:xfrm>
            <a:off x="377175" y="535050"/>
            <a:ext cx="7959300" cy="3943800"/>
          </a:xfrm>
          <a:prstGeom prst="rect">
            <a:avLst/>
          </a:prstGeom>
        </p:spPr>
        <p:txBody>
          <a:bodyPr anchorCtr="0" anchor="t" bIns="91425" lIns="91425" spcFirstLastPara="1" rIns="91425" wrap="square" tIns="91425">
            <a:noAutofit/>
          </a:bodyPr>
          <a:lstStyle/>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Attractions</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Subcatagories</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Filters for attractions include</a:t>
            </a:r>
            <a:endParaRPr sz="1900">
              <a:solidFill>
                <a:srgbClr val="000000"/>
              </a:solidFill>
              <a:highlight>
                <a:schemeClr val="lt1"/>
              </a:highlight>
              <a:latin typeface="Times New Roman"/>
              <a:ea typeface="Times New Roman"/>
              <a:cs typeface="Times New Roman"/>
              <a:sym typeface="Times New Roman"/>
            </a:endParaRPr>
          </a:p>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A drop-down menu will be above where locations are displayed containing a variety of sub-categories to filter locations</a:t>
            </a:r>
            <a:endParaRPr sz="1900">
              <a:solidFill>
                <a:srgbClr val="000000"/>
              </a:solidFill>
              <a:highlight>
                <a:schemeClr val="lt1"/>
              </a:highlight>
              <a:latin typeface="Times New Roman"/>
              <a:ea typeface="Times New Roman"/>
              <a:cs typeface="Times New Roman"/>
              <a:sym typeface="Times New Roman"/>
            </a:endParaRPr>
          </a:p>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Once a category is selected, locations of the category will be displayed as a list of cards</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Cards will consist of an image of the location and the name of the location</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idx="1" type="body"/>
          </p:nvPr>
        </p:nvSpPr>
        <p:spPr>
          <a:xfrm>
            <a:off x="179800" y="271900"/>
            <a:ext cx="8156700" cy="4206900"/>
          </a:xfrm>
          <a:prstGeom prst="rect">
            <a:avLst/>
          </a:prstGeom>
        </p:spPr>
        <p:txBody>
          <a:bodyPr anchorCtr="0" anchor="t" bIns="91425" lIns="91425" spcFirstLastPara="1" rIns="91425" wrap="square" tIns="91425">
            <a:normAutofit/>
          </a:bodyPr>
          <a:lstStyle/>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There will be a paging system so that a maximum number of cards will be displayed each page</a:t>
            </a:r>
            <a:endParaRPr sz="1900">
              <a:solidFill>
                <a:srgbClr val="000000"/>
              </a:solidFill>
              <a:highlight>
                <a:schemeClr val="lt1"/>
              </a:highlight>
              <a:latin typeface="Times New Roman"/>
              <a:ea typeface="Times New Roman"/>
              <a:cs typeface="Times New Roman"/>
              <a:sym typeface="Times New Roman"/>
            </a:endParaRPr>
          </a:p>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Cards will be ordered by the rating of each location</a:t>
            </a:r>
            <a:endParaRPr sz="1900">
              <a:solidFill>
                <a:srgbClr val="000000"/>
              </a:solidFill>
              <a:highlight>
                <a:schemeClr val="lt1"/>
              </a:highlight>
              <a:latin typeface="Times New Roman"/>
              <a:ea typeface="Times New Roman"/>
              <a:cs typeface="Times New Roman"/>
              <a:sym typeface="Times New Roman"/>
            </a:endParaRPr>
          </a:p>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When a card is clicked, a modal is displayed</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Images of the location are displayed</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A Description of the location is displayed</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Ratings are displayed</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The modal will have a button to add to an itinerary they’re building</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The modal will have a button to cancel, closing the modal</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idx="1" type="body"/>
          </p:nvPr>
        </p:nvSpPr>
        <p:spPr>
          <a:xfrm>
            <a:off x="179800" y="359625"/>
            <a:ext cx="8156700" cy="4119000"/>
          </a:xfrm>
          <a:prstGeom prst="rect">
            <a:avLst/>
          </a:prstGeom>
        </p:spPr>
        <p:txBody>
          <a:bodyPr anchorCtr="0" anchor="t" bIns="91425" lIns="91425" spcFirstLastPara="1" rIns="91425" wrap="square" tIns="91425">
            <a:normAutofit/>
          </a:bodyPr>
          <a:lstStyle/>
          <a:p>
            <a:pPr indent="-349250" lvl="1" marL="9144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Once a location is added to an itinerary, a sidebar are the right page will appear</a:t>
            </a:r>
            <a:endParaRPr sz="1900">
              <a:solidFill>
                <a:srgbClr val="000000"/>
              </a:solidFill>
              <a:highlight>
                <a:schemeClr val="lt1"/>
              </a:highlight>
              <a:latin typeface="Times New Roman"/>
              <a:ea typeface="Times New Roman"/>
              <a:cs typeface="Times New Roman"/>
              <a:sym typeface="Times New Roman"/>
            </a:endParaRPr>
          </a:p>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Added locations will be displayed as a descending list of cards</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Cards will consist of an image of the location, the name of a location, and a trash icon.</a:t>
            </a:r>
            <a:endParaRPr sz="1900">
              <a:solidFill>
                <a:srgbClr val="000000"/>
              </a:solidFill>
              <a:highlight>
                <a:schemeClr val="lt1"/>
              </a:highlight>
              <a:latin typeface="Times New Roman"/>
              <a:ea typeface="Times New Roman"/>
              <a:cs typeface="Times New Roman"/>
              <a:sym typeface="Times New Roman"/>
            </a:endParaRPr>
          </a:p>
          <a:p>
            <a:pPr indent="-349250" lvl="4" marL="22860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Clicking the trash icon will remove the added location from the sidebar, stopping it from being added to an itinerary</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2051825" y="19974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View Itineraries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idx="1" type="body"/>
          </p:nvPr>
        </p:nvSpPr>
        <p:spPr>
          <a:xfrm>
            <a:off x="421025" y="513125"/>
            <a:ext cx="7915500" cy="39657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Once clicked, the user will be presented a page with all their built itineraries</a:t>
            </a:r>
            <a:endParaRPr sz="1900">
              <a:solidFill>
                <a:srgbClr val="000000"/>
              </a:solidFill>
              <a:highlight>
                <a:schemeClr val="lt1"/>
              </a:highlight>
              <a:latin typeface="Times New Roman"/>
              <a:ea typeface="Times New Roman"/>
              <a:cs typeface="Times New Roman"/>
              <a:sym typeface="Times New Roman"/>
            </a:endParaRPr>
          </a:p>
          <a:p>
            <a:pPr indent="-349250" lvl="1" marL="9144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Itineraries will be displayed as a list of Cards</a:t>
            </a:r>
            <a:endParaRPr sz="1900">
              <a:solidFill>
                <a:srgbClr val="000000"/>
              </a:solidFill>
              <a:highlight>
                <a:schemeClr val="lt1"/>
              </a:highlight>
              <a:latin typeface="Times New Roman"/>
              <a:ea typeface="Times New Roman"/>
              <a:cs typeface="Times New Roman"/>
              <a:sym typeface="Times New Roman"/>
            </a:endParaRPr>
          </a:p>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Cards will consist of the name of the itinerary, the start date, and the end date of the itinerary</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Initial Set of Technologies</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idx="1" type="body"/>
          </p:nvPr>
        </p:nvSpPr>
        <p:spPr>
          <a:xfrm>
            <a:off x="245600" y="535050"/>
            <a:ext cx="8090700" cy="3943800"/>
          </a:xfrm>
          <a:prstGeom prst="rect">
            <a:avLst/>
          </a:prstGeom>
        </p:spPr>
        <p:txBody>
          <a:bodyPr anchorCtr="0" anchor="t" bIns="91425" lIns="91425" spcFirstLastPara="1" rIns="91425" wrap="square" tIns="91425">
            <a:normAutofit/>
          </a:bodyPr>
          <a:lstStyle/>
          <a:p>
            <a:pPr indent="-349250" lvl="1" marL="9144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Once you click on the card, the card expands into a more detailed view</a:t>
            </a:r>
            <a:endParaRPr sz="1900">
              <a:solidFill>
                <a:srgbClr val="000000"/>
              </a:solidFill>
              <a:highlight>
                <a:schemeClr val="lt1"/>
              </a:highlight>
              <a:latin typeface="Times New Roman"/>
              <a:ea typeface="Times New Roman"/>
              <a:cs typeface="Times New Roman"/>
              <a:sym typeface="Times New Roman"/>
            </a:endParaRPr>
          </a:p>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The view is a calendar view that has bullet points for each event that will occur on each day</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Clicking on the calendar day expands it more, and the events scheduled for that day are listed in chronological order. </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The calendar day starts in view mode </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idx="1" type="body"/>
          </p:nvPr>
        </p:nvSpPr>
        <p:spPr>
          <a:xfrm>
            <a:off x="355225" y="425400"/>
            <a:ext cx="7981200" cy="4053300"/>
          </a:xfrm>
          <a:prstGeom prst="rect">
            <a:avLst/>
          </a:prstGeom>
        </p:spPr>
        <p:txBody>
          <a:bodyPr anchorCtr="0" anchor="t" bIns="91425" lIns="91425" spcFirstLastPara="1" rIns="91425" wrap="square" tIns="91425">
            <a:noAutofit/>
          </a:bodyPr>
          <a:lstStyle/>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The calendar day will have an “edit mode” button that will allow users to move into edit mode</a:t>
            </a:r>
            <a:endParaRPr sz="1900">
              <a:solidFill>
                <a:srgbClr val="000000"/>
              </a:solidFill>
              <a:highlight>
                <a:schemeClr val="lt1"/>
              </a:highlight>
              <a:latin typeface="Times New Roman"/>
              <a:ea typeface="Times New Roman"/>
              <a:cs typeface="Times New Roman"/>
              <a:sym typeface="Times New Roman"/>
            </a:endParaRPr>
          </a:p>
          <a:p>
            <a:pPr indent="-349250" lvl="4" marL="22860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Edit mode will allow users to select events</a:t>
            </a:r>
            <a:endParaRPr sz="1900">
              <a:solidFill>
                <a:srgbClr val="000000"/>
              </a:solidFill>
              <a:highlight>
                <a:schemeClr val="lt1"/>
              </a:highlight>
              <a:latin typeface="Times New Roman"/>
              <a:ea typeface="Times New Roman"/>
              <a:cs typeface="Times New Roman"/>
              <a:sym typeface="Times New Roman"/>
            </a:endParaRPr>
          </a:p>
          <a:p>
            <a:pPr indent="-349250" lvl="5" marL="2743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Selecting an event will allow users to delete that event.</a:t>
            </a:r>
            <a:endParaRPr sz="1900">
              <a:solidFill>
                <a:srgbClr val="000000"/>
              </a:solidFill>
              <a:highlight>
                <a:schemeClr val="lt1"/>
              </a:highlight>
              <a:latin typeface="Times New Roman"/>
              <a:ea typeface="Times New Roman"/>
              <a:cs typeface="Times New Roman"/>
              <a:sym typeface="Times New Roman"/>
            </a:endParaRPr>
          </a:p>
          <a:p>
            <a:pPr indent="-349250" lvl="5" marL="2743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If a user chooses to delete an event, a warning alerting the user that they are about to delete the event will pop up.</a:t>
            </a:r>
            <a:endParaRPr sz="1900">
              <a:solidFill>
                <a:srgbClr val="000000"/>
              </a:solidFill>
              <a:highlight>
                <a:schemeClr val="lt1"/>
              </a:highlight>
              <a:latin typeface="Times New Roman"/>
              <a:ea typeface="Times New Roman"/>
              <a:cs typeface="Times New Roman"/>
              <a:sym typeface="Times New Roman"/>
            </a:endParaRPr>
          </a:p>
          <a:p>
            <a:pPr indent="-349250" lvl="6" marL="32004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The alert will offer a chance to continue and delete the event. </a:t>
            </a:r>
            <a:endParaRPr sz="1900">
              <a:solidFill>
                <a:srgbClr val="000000"/>
              </a:solidFill>
              <a:highlight>
                <a:schemeClr val="lt1"/>
              </a:highlight>
              <a:latin typeface="Times New Roman"/>
              <a:ea typeface="Times New Roman"/>
              <a:cs typeface="Times New Roman"/>
              <a:sym typeface="Times New Roman"/>
            </a:endParaRPr>
          </a:p>
          <a:p>
            <a:pPr indent="-349250" lvl="6" marL="32004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The alert will also allow users to change their minds and keep the event.</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idx="1" type="body"/>
          </p:nvPr>
        </p:nvSpPr>
        <p:spPr>
          <a:xfrm>
            <a:off x="289450" y="381550"/>
            <a:ext cx="8046900" cy="4097100"/>
          </a:xfrm>
          <a:prstGeom prst="rect">
            <a:avLst/>
          </a:prstGeom>
        </p:spPr>
        <p:txBody>
          <a:bodyPr anchorCtr="0" anchor="t" bIns="91425" lIns="91425" spcFirstLastPara="1" rIns="91425" wrap="square" tIns="91425">
            <a:noAutofit/>
          </a:bodyPr>
          <a:lstStyle/>
          <a:p>
            <a:pPr indent="-349250" lvl="5" marL="2743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Selecting events will also allow users to move events</a:t>
            </a:r>
            <a:endParaRPr sz="1900">
              <a:solidFill>
                <a:srgbClr val="000000"/>
              </a:solidFill>
              <a:highlight>
                <a:schemeClr val="lt1"/>
              </a:highlight>
              <a:latin typeface="Times New Roman"/>
              <a:ea typeface="Times New Roman"/>
              <a:cs typeface="Times New Roman"/>
              <a:sym typeface="Times New Roman"/>
            </a:endParaRPr>
          </a:p>
          <a:p>
            <a:pPr indent="-349250" lvl="6" marL="32004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If an event is not available at that set time, a warning alert will be provided</a:t>
            </a:r>
            <a:endParaRPr sz="1900">
              <a:solidFill>
                <a:srgbClr val="000000"/>
              </a:solidFill>
              <a:highlight>
                <a:schemeClr val="lt1"/>
              </a:highlight>
              <a:latin typeface="Times New Roman"/>
              <a:ea typeface="Times New Roman"/>
              <a:cs typeface="Times New Roman"/>
              <a:sym typeface="Times New Roman"/>
            </a:endParaRPr>
          </a:p>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Edit mode for calendar that allows for selecting a day, deleting, and moving around of days</a:t>
            </a:r>
            <a:endParaRPr sz="1900">
              <a:solidFill>
                <a:srgbClr val="000000"/>
              </a:solidFill>
              <a:highlight>
                <a:schemeClr val="lt1"/>
              </a:highlight>
              <a:latin typeface="Times New Roman"/>
              <a:ea typeface="Times New Roman"/>
              <a:cs typeface="Times New Roman"/>
              <a:sym typeface="Times New Roman"/>
            </a:endParaRPr>
          </a:p>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Selecting a day will allow users to delete the event’s day.</a:t>
            </a:r>
            <a:endParaRPr sz="1900">
              <a:solidFill>
                <a:srgbClr val="000000"/>
              </a:solidFill>
              <a:highlight>
                <a:schemeClr val="lt1"/>
              </a:highlight>
              <a:latin typeface="Times New Roman"/>
              <a:ea typeface="Times New Roman"/>
              <a:cs typeface="Times New Roman"/>
              <a:sym typeface="Times New Roman"/>
            </a:endParaRPr>
          </a:p>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If a user chooses to delete a day, a warning alerting the user that they are about to delete the events for the day will pop up.</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The alert will offer a chance to continue and delete the day’s events. </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The alert will also allow users to change their minds and keep the day’s events.</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idx="1" type="body"/>
          </p:nvPr>
        </p:nvSpPr>
        <p:spPr>
          <a:xfrm>
            <a:off x="355225" y="403475"/>
            <a:ext cx="7981200" cy="4075200"/>
          </a:xfrm>
          <a:prstGeom prst="rect">
            <a:avLst/>
          </a:prstGeom>
        </p:spPr>
        <p:txBody>
          <a:bodyPr anchorCtr="0" anchor="t" bIns="91425" lIns="91425" spcFirstLastPara="1" rIns="91425" wrap="square" tIns="91425">
            <a:noAutofit/>
          </a:bodyPr>
          <a:lstStyle/>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Selecting a day will also allow users to move a day’s events to another day.</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If a day’s events are not available at the set times on the day they are being moved to, a warning alert will be provided telling the user which events are not available on the day they are being moved to</a:t>
            </a:r>
            <a:endParaRPr sz="1900">
              <a:solidFill>
                <a:srgbClr val="000000"/>
              </a:solidFill>
              <a:highlight>
                <a:schemeClr val="lt1"/>
              </a:highlight>
              <a:latin typeface="Times New Roman"/>
              <a:ea typeface="Times New Roman"/>
              <a:cs typeface="Times New Roman"/>
              <a:sym typeface="Times New Roman"/>
            </a:endParaRPr>
          </a:p>
          <a:p>
            <a:pPr indent="-349250" lvl="1" marL="9144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A deleted option will be provided for each itinerary</a:t>
            </a:r>
            <a:endParaRPr sz="1900">
              <a:solidFill>
                <a:srgbClr val="000000"/>
              </a:solidFill>
              <a:highlight>
                <a:schemeClr val="lt1"/>
              </a:highlight>
              <a:latin typeface="Times New Roman"/>
              <a:ea typeface="Times New Roman"/>
              <a:cs typeface="Times New Roman"/>
              <a:sym typeface="Times New Roman"/>
            </a:endParaRPr>
          </a:p>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Once clicked, a warning message will be displayed asking if the user is sure they want to delete the itinerary</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Will default to no</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If the user clicks yes, the itinerary will be deleted</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idx="1" type="body"/>
          </p:nvPr>
        </p:nvSpPr>
        <p:spPr>
          <a:xfrm>
            <a:off x="377175" y="403475"/>
            <a:ext cx="7959300" cy="4075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Account</a:t>
            </a:r>
            <a:endParaRPr sz="1900">
              <a:solidFill>
                <a:srgbClr val="000000"/>
              </a:solidFill>
              <a:highlight>
                <a:schemeClr val="lt1"/>
              </a:highlight>
              <a:latin typeface="Times New Roman"/>
              <a:ea typeface="Times New Roman"/>
              <a:cs typeface="Times New Roman"/>
              <a:sym typeface="Times New Roman"/>
            </a:endParaRPr>
          </a:p>
          <a:p>
            <a:pPr indent="-349250" lvl="1" marL="9144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Once clicked, the user will be presented an account page</a:t>
            </a:r>
            <a:endParaRPr sz="1900">
              <a:solidFill>
                <a:srgbClr val="000000"/>
              </a:solidFill>
              <a:highlight>
                <a:schemeClr val="lt1"/>
              </a:highlight>
              <a:latin typeface="Times New Roman"/>
              <a:ea typeface="Times New Roman"/>
              <a:cs typeface="Times New Roman"/>
              <a:sym typeface="Times New Roman"/>
            </a:endParaRPr>
          </a:p>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This page will display user’s current information:</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Their username</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idx="1" type="body"/>
          </p:nvPr>
        </p:nvSpPr>
        <p:spPr>
          <a:xfrm>
            <a:off x="267525" y="271900"/>
            <a:ext cx="8068800" cy="4206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Platform: Web. Atlas Itinerary is a web-based program. Most of our group knows web-based program functionality, so by making one, we are more prepared for the task. </a:t>
            </a:r>
            <a:endParaRPr sz="1900">
              <a:solidFill>
                <a:srgbClr val="000000"/>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Browser: Firefox. Firefox is the search engine on which we will make our web-based program. Our group is more familiar with programming web applications on Firefox. </a:t>
            </a:r>
            <a:endParaRPr sz="1900">
              <a:solidFill>
                <a:srgbClr val="000000"/>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Operating System: Windows. All of our members have Windows operating systems by default. Instead of trying to learn how to make the application on Apple through a VM, we have elected to use Windows. </a:t>
            </a:r>
            <a:endParaRPr sz="1900">
              <a:solidFill>
                <a:srgbClr val="000000"/>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IDE: IntelliJ. IntelliJ is the IDE our group feels most comfortable programming in. So instead of stretching to learn another IDE we elected to use this one. Preferred IDE for developing in Java.</a:t>
            </a:r>
            <a:endParaRPr sz="19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idx="1" type="body"/>
          </p:nvPr>
        </p:nvSpPr>
        <p:spPr>
          <a:xfrm>
            <a:off x="421025" y="403475"/>
            <a:ext cx="7915500" cy="4075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Languages: Java. For developing backend services for our Web application.</a:t>
            </a:r>
            <a:endParaRPr sz="1900">
              <a:solidFill>
                <a:srgbClr val="000000"/>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HTML, CSS, JavaScript. Necessary for designing web pages and understanding how users will interact with the project..</a:t>
            </a:r>
            <a:endParaRPr sz="1900">
              <a:solidFill>
                <a:srgbClr val="000000"/>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Server Software: TBD</a:t>
            </a:r>
            <a:endParaRPr sz="1900">
              <a:solidFill>
                <a:srgbClr val="000000"/>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Communication Software: Discord. Allows for communication outside of class. Non-professional contact method to encourage bonding and familiarity among members. </a:t>
            </a:r>
            <a:endParaRPr sz="1900">
              <a:solidFill>
                <a:srgbClr val="000000"/>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AI: not to use for coding, but to ask basic questions.</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t>The Requirements</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2051825" y="19974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Sign-Up Form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idx="1" type="body"/>
          </p:nvPr>
        </p:nvSpPr>
        <p:spPr>
          <a:xfrm>
            <a:off x="245600" y="381550"/>
            <a:ext cx="8090700" cy="4097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The signup page offers two boxes, one for username and one for password. </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If the username is already in use, below the username box, the user will be told the username already exists</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Passwords will be required to be between 8 and 16 characters with at least one uppercase letter, lowercase letter, special character, and number.</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On the signup page an option to sign up through the user's Google account.</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2051825" y="19974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Sign-in Form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idx="1" type="body"/>
          </p:nvPr>
        </p:nvSpPr>
        <p:spPr>
          <a:xfrm>
            <a:off x="355225" y="381550"/>
            <a:ext cx="7981200" cy="4097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Upon accessing the domain, users will be greeted with a login screen</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Two boxes, one for username, one for password</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Login button and signup button</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If login is not recognized, a message appears below the username and password box letting users know it is not recognized.</a:t>
            </a:r>
            <a:endParaRPr sz="1900">
              <a:solidFill>
                <a:srgbClr val="000000"/>
              </a:solidFill>
              <a:highlight>
                <a:schemeClr val="lt1"/>
              </a:highlight>
              <a:latin typeface="Times New Roman"/>
              <a:ea typeface="Times New Roman"/>
              <a:cs typeface="Times New Roman"/>
              <a:sym typeface="Times New Roman"/>
            </a:endParaRPr>
          </a:p>
          <a:p>
            <a:pPr indent="-393700" lvl="0" marL="457200" rtl="0" algn="l">
              <a:spcBef>
                <a:spcPts val="0"/>
              </a:spcBef>
              <a:spcAft>
                <a:spcPts val="0"/>
              </a:spcAft>
              <a:buClr>
                <a:srgbClr val="000000"/>
              </a:buClr>
              <a:buSzPts val="2600"/>
              <a:buFont typeface="Times New Roman"/>
              <a:buChar char="●"/>
            </a:pPr>
            <a:r>
              <a:rPr lang="en" sz="1900">
                <a:solidFill>
                  <a:schemeClr val="dk1"/>
                </a:solidFill>
                <a:highlight>
                  <a:schemeClr val="lt1"/>
                </a:highlight>
                <a:latin typeface="Times New Roman"/>
                <a:ea typeface="Times New Roman"/>
                <a:cs typeface="Times New Roman"/>
                <a:sym typeface="Times New Roman"/>
              </a:rPr>
              <a:t>Need help option for recovering the user name and/or password</a:t>
            </a:r>
            <a:endParaRPr sz="1900">
              <a:solidFill>
                <a:schemeClr val="dk1"/>
              </a:solidFill>
              <a:highlight>
                <a:schemeClr val="lt1"/>
              </a:highlight>
              <a:latin typeface="Times New Roman"/>
              <a:ea typeface="Times New Roman"/>
              <a:cs typeface="Times New Roman"/>
              <a:sym typeface="Times New Roman"/>
            </a:endParaRPr>
          </a:p>
          <a:p>
            <a:pPr indent="-349250" lvl="1" marL="1371600" rtl="0" algn="l">
              <a:spcBef>
                <a:spcPts val="0"/>
              </a:spcBef>
              <a:spcAft>
                <a:spcPts val="0"/>
              </a:spcAft>
              <a:buClr>
                <a:schemeClr val="dk1"/>
              </a:buClr>
              <a:buSzPts val="1900"/>
              <a:buFont typeface="Times New Roman"/>
              <a:buChar char="○"/>
            </a:pPr>
            <a:r>
              <a:rPr lang="en" sz="1900">
                <a:solidFill>
                  <a:schemeClr val="dk1"/>
                </a:solidFill>
                <a:highlight>
                  <a:schemeClr val="lt1"/>
                </a:highlight>
                <a:latin typeface="Times New Roman"/>
                <a:ea typeface="Times New Roman"/>
                <a:cs typeface="Times New Roman"/>
                <a:sym typeface="Times New Roman"/>
              </a:rPr>
              <a:t>Two recovery options will be provided: one for retrieving the username and another to reset the password</a:t>
            </a:r>
            <a:endParaRPr sz="2600">
              <a:solidFill>
                <a:schemeClr val="dk1"/>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In itinerary modification mode, button to save the itinerary to the account. </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Option to sign in using a Google account</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