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6" r:id="rId14"/>
    <p:sldId id="268" r:id="rId15"/>
    <p:sldId id="269" r:id="rId16"/>
    <p:sldId id="270" r:id="rId17"/>
    <p:sldId id="271" r:id="rId18"/>
    <p:sldId id="272" r:id="rId19"/>
    <p:sldId id="273" r:id="rId20"/>
    <p:sldId id="277"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9"/>
    <p:restoredTop sz="95840"/>
  </p:normalViewPr>
  <p:slideViewPr>
    <p:cSldViewPr snapToGrid="0" snapToObjects="1">
      <p:cViewPr>
        <p:scale>
          <a:sx n="88" d="100"/>
          <a:sy n="88" d="100"/>
        </p:scale>
        <p:origin x="1176" y="6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6/25/21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6/25/21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6/25/21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6/25/21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6/25/21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6/25/21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6/25/21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67B0C-E7A1-5C49-8F1C-E79C838EE4F0}"/>
              </a:ext>
            </a:extLst>
          </p:cNvPr>
          <p:cNvSpPr>
            <a:spLocks noGrp="1"/>
          </p:cNvSpPr>
          <p:nvPr>
            <p:ph type="ctrTitle"/>
          </p:nvPr>
        </p:nvSpPr>
        <p:spPr/>
        <p:txBody>
          <a:bodyPr/>
          <a:lstStyle/>
          <a:p>
            <a:r>
              <a:rPr lang="en-US" sz="5400" dirty="0"/>
              <a:t>ISDS 7070 Final Project</a:t>
            </a:r>
          </a:p>
        </p:txBody>
      </p:sp>
      <p:sp>
        <p:nvSpPr>
          <p:cNvPr id="3" name="Subtitle 2">
            <a:extLst>
              <a:ext uri="{FF2B5EF4-FFF2-40B4-BE49-F238E27FC236}">
                <a16:creationId xmlns:a16="http://schemas.microsoft.com/office/drawing/2014/main" id="{C6AF06F6-88CF-734C-B4BB-3F4F1A7A8585}"/>
              </a:ext>
            </a:extLst>
          </p:cNvPr>
          <p:cNvSpPr>
            <a:spLocks noGrp="1"/>
          </p:cNvSpPr>
          <p:nvPr>
            <p:ph type="subTitle" idx="1"/>
          </p:nvPr>
        </p:nvSpPr>
        <p:spPr/>
        <p:txBody>
          <a:bodyPr/>
          <a:lstStyle/>
          <a:p>
            <a:r>
              <a:rPr lang="en-US" dirty="0"/>
              <a:t>Women’s E-Commerce Review Dataset</a:t>
            </a:r>
          </a:p>
        </p:txBody>
      </p:sp>
    </p:spTree>
    <p:extLst>
      <p:ext uri="{BB962C8B-B14F-4D97-AF65-F5344CB8AC3E}">
        <p14:creationId xmlns:p14="http://schemas.microsoft.com/office/powerpoint/2010/main" val="259517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410B-573E-3E4E-A88B-FA54AE155F38}"/>
              </a:ext>
            </a:extLst>
          </p:cNvPr>
          <p:cNvSpPr>
            <a:spLocks noGrp="1"/>
          </p:cNvSpPr>
          <p:nvPr>
            <p:ph type="title"/>
          </p:nvPr>
        </p:nvSpPr>
        <p:spPr>
          <a:xfrm>
            <a:off x="646112" y="452718"/>
            <a:ext cx="4165580" cy="1400530"/>
          </a:xfrm>
        </p:spPr>
        <p:txBody>
          <a:bodyPr>
            <a:normAutofit/>
          </a:bodyPr>
          <a:lstStyle/>
          <a:p>
            <a:r>
              <a:rPr lang="en-US"/>
              <a:t>Data Visualization</a:t>
            </a:r>
          </a:p>
        </p:txBody>
      </p:sp>
      <p:sp>
        <p:nvSpPr>
          <p:cNvPr id="203" name="Freeform: Shape 202">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05"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026" name="Picture 2">
            <a:extLst>
              <a:ext uri="{FF2B5EF4-FFF2-40B4-BE49-F238E27FC236}">
                <a16:creationId xmlns:a16="http://schemas.microsoft.com/office/drawing/2014/main" id="{FB79C63D-ED31-DB45-BA0E-F3DD4CA8513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26556" y="1245324"/>
            <a:ext cx="5185179" cy="2309949"/>
          </a:xfrm>
          <a:prstGeom prst="rect">
            <a:avLst/>
          </a:prstGeom>
          <a:noFill/>
          <a:effectLst/>
          <a:extLst>
            <a:ext uri="{909E8E84-426E-40DD-AFC4-6F175D3DCCD1}">
              <a14:hiddenFill xmlns:a14="http://schemas.microsoft.com/office/drawing/2010/main">
                <a:solidFill>
                  <a:srgbClr val="FFFFFF"/>
                </a:solidFill>
              </a14:hiddenFill>
            </a:ext>
          </a:extLst>
        </p:spPr>
      </p:pic>
      <p:sp>
        <p:nvSpPr>
          <p:cNvPr id="207" name="Rectangle 206">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150" name="Content Placeholder 6149">
            <a:extLst>
              <a:ext uri="{FF2B5EF4-FFF2-40B4-BE49-F238E27FC236}">
                <a16:creationId xmlns:a16="http://schemas.microsoft.com/office/drawing/2014/main" id="{F34B8F3E-4934-4362-BE51-1D51EC3D48A5}"/>
              </a:ext>
            </a:extLst>
          </p:cNvPr>
          <p:cNvSpPr>
            <a:spLocks noGrp="1"/>
          </p:cNvSpPr>
          <p:nvPr>
            <p:ph idx="1"/>
          </p:nvPr>
        </p:nvSpPr>
        <p:spPr>
          <a:xfrm>
            <a:off x="646113" y="2052918"/>
            <a:ext cx="4165146" cy="4195481"/>
          </a:xfrm>
        </p:spPr>
        <p:txBody>
          <a:bodyPr>
            <a:normAutofit lnSpcReduction="10000"/>
          </a:bodyPr>
          <a:lstStyle/>
          <a:p>
            <a:r>
              <a:rPr lang="en-US" dirty="0"/>
              <a:t>Count plot of ratings per department and rating per class</a:t>
            </a:r>
          </a:p>
          <a:p>
            <a:r>
              <a:rPr lang="en-US" dirty="0"/>
              <a:t>Each department and class follow the same trend with most of the reviews per  department/class  are 5-star reviews and the least being 1-star reviews</a:t>
            </a:r>
          </a:p>
          <a:p>
            <a:r>
              <a:rPr lang="en-US" dirty="0"/>
              <a:t>Since the trend is the same per each department/class using this variable in the predictive model may not be as impactful</a:t>
            </a:r>
          </a:p>
        </p:txBody>
      </p:sp>
      <p:pic>
        <p:nvPicPr>
          <p:cNvPr id="6146" name="Picture 2">
            <a:extLst>
              <a:ext uri="{FF2B5EF4-FFF2-40B4-BE49-F238E27FC236}">
                <a16:creationId xmlns:a16="http://schemas.microsoft.com/office/drawing/2014/main" id="{BBFE87AD-4AFB-2141-B671-E1E6E497543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26556" y="3816531"/>
            <a:ext cx="5233513" cy="230994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652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E26A3F-6A59-7349-BC25-8753FA429F71}"/>
              </a:ext>
            </a:extLst>
          </p:cNvPr>
          <p:cNvSpPr>
            <a:spLocks noGrp="1"/>
          </p:cNvSpPr>
          <p:nvPr>
            <p:ph type="title"/>
          </p:nvPr>
        </p:nvSpPr>
        <p:spPr>
          <a:xfrm>
            <a:off x="648931" y="629266"/>
            <a:ext cx="4166510" cy="1622321"/>
          </a:xfrm>
        </p:spPr>
        <p:txBody>
          <a:bodyPr>
            <a:normAutofit/>
          </a:bodyPr>
          <a:lstStyle/>
          <a:p>
            <a:r>
              <a:rPr lang="en-US">
                <a:solidFill>
                  <a:srgbClr val="EBEBEB"/>
                </a:solidFill>
              </a:rPr>
              <a:t>Data visualization</a:t>
            </a:r>
          </a:p>
        </p:txBody>
      </p:sp>
      <p:sp>
        <p:nvSpPr>
          <p:cNvPr id="7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7" name="Freeform: Shape 7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170" name="Picture 2">
            <a:extLst>
              <a:ext uri="{FF2B5EF4-FFF2-40B4-BE49-F238E27FC236}">
                <a16:creationId xmlns:a16="http://schemas.microsoft.com/office/drawing/2014/main" id="{0029FD2E-78FE-4740-B96A-EECED8F012C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07168" y="1696278"/>
            <a:ext cx="5423536" cy="4514021"/>
          </a:xfrm>
          <a:prstGeom prst="rect">
            <a:avLst/>
          </a:prstGeom>
          <a:noFill/>
          <a:effectLst/>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174" name="Content Placeholder 7173">
            <a:extLst>
              <a:ext uri="{FF2B5EF4-FFF2-40B4-BE49-F238E27FC236}">
                <a16:creationId xmlns:a16="http://schemas.microsoft.com/office/drawing/2014/main" id="{9DCB8FEF-AD34-4E35-B8EA-5F7D9DEDE094}"/>
              </a:ext>
            </a:extLst>
          </p:cNvPr>
          <p:cNvSpPr>
            <a:spLocks noGrp="1"/>
          </p:cNvSpPr>
          <p:nvPr>
            <p:ph idx="1"/>
          </p:nvPr>
        </p:nvSpPr>
        <p:spPr>
          <a:xfrm>
            <a:off x="648931" y="2438400"/>
            <a:ext cx="4166509" cy="3785419"/>
          </a:xfrm>
        </p:spPr>
        <p:txBody>
          <a:bodyPr>
            <a:normAutofit/>
          </a:bodyPr>
          <a:lstStyle/>
          <a:p>
            <a:r>
              <a:rPr lang="en-US" sz="1600" dirty="0">
                <a:solidFill>
                  <a:srgbClr val="EBEBEB"/>
                </a:solidFill>
              </a:rPr>
              <a:t>Eliminated 3-star reviews from the data set</a:t>
            </a:r>
          </a:p>
          <a:p>
            <a:r>
              <a:rPr lang="en-US" sz="1600" dirty="0">
                <a:solidFill>
                  <a:srgbClr val="EBEBEB"/>
                </a:solidFill>
              </a:rPr>
              <a:t>3-star ratings are considered neutral and are not beneficial predicting positive/negative reviews </a:t>
            </a:r>
          </a:p>
          <a:p>
            <a:r>
              <a:rPr lang="en-US" sz="1600" dirty="0">
                <a:solidFill>
                  <a:srgbClr val="EBEBEB"/>
                </a:solidFill>
              </a:rPr>
              <a:t>Changed all reviews above 3 stars to positive reviews and reviews below 3 stars as negative reviews </a:t>
            </a:r>
          </a:p>
          <a:p>
            <a:r>
              <a:rPr lang="en-US" sz="1600" dirty="0">
                <a:solidFill>
                  <a:srgbClr val="EBEBEB"/>
                </a:solidFill>
              </a:rPr>
              <a:t>After eliminating the 3-star reviews 88% of the reviews were classified as positive reviews </a:t>
            </a:r>
          </a:p>
        </p:txBody>
      </p:sp>
    </p:spTree>
    <p:extLst>
      <p:ext uri="{BB962C8B-B14F-4D97-AF65-F5344CB8AC3E}">
        <p14:creationId xmlns:p14="http://schemas.microsoft.com/office/powerpoint/2010/main" val="121703278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270E-0692-C243-9748-677A3D09D2EB}"/>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82255D67-4615-194B-976A-32FE4ADD6306}"/>
              </a:ext>
            </a:extLst>
          </p:cNvPr>
          <p:cNvSpPr>
            <a:spLocks noGrp="1"/>
          </p:cNvSpPr>
          <p:nvPr>
            <p:ph idx="1"/>
          </p:nvPr>
        </p:nvSpPr>
        <p:spPr/>
        <p:txBody>
          <a:bodyPr/>
          <a:lstStyle/>
          <a:p>
            <a:r>
              <a:rPr lang="en-US" dirty="0"/>
              <a:t>6 model types were chosen to classify a review as positive or negative</a:t>
            </a:r>
          </a:p>
          <a:p>
            <a:r>
              <a:rPr lang="en-US" dirty="0"/>
              <a:t>Variables used: ‘Age’ , ‘Text Review’ , and ‘Rating’</a:t>
            </a:r>
          </a:p>
          <a:p>
            <a:r>
              <a:rPr lang="en-US" dirty="0"/>
              <a:t>Model types: </a:t>
            </a:r>
          </a:p>
          <a:p>
            <a:pPr lvl="1"/>
            <a:r>
              <a:rPr lang="en-US" dirty="0"/>
              <a:t>Naïve Bayes</a:t>
            </a:r>
          </a:p>
          <a:p>
            <a:pPr lvl="1"/>
            <a:r>
              <a:rPr lang="en-US" dirty="0"/>
              <a:t>K-nearest neighbor</a:t>
            </a:r>
          </a:p>
          <a:p>
            <a:pPr lvl="1"/>
            <a:r>
              <a:rPr lang="en-US" dirty="0"/>
              <a:t>SGD</a:t>
            </a:r>
          </a:p>
          <a:p>
            <a:pPr lvl="1"/>
            <a:r>
              <a:rPr lang="en-US" dirty="0"/>
              <a:t>Decision Tree</a:t>
            </a:r>
          </a:p>
          <a:p>
            <a:pPr lvl="1"/>
            <a:r>
              <a:rPr lang="en-US" dirty="0"/>
              <a:t>Logistic Regression</a:t>
            </a:r>
          </a:p>
          <a:p>
            <a:pPr lvl="1"/>
            <a:r>
              <a:rPr lang="en-US" dirty="0"/>
              <a:t>Random Forest</a:t>
            </a:r>
          </a:p>
          <a:p>
            <a:pPr lvl="1"/>
            <a:endParaRPr lang="en-US" dirty="0"/>
          </a:p>
        </p:txBody>
      </p:sp>
    </p:spTree>
    <p:extLst>
      <p:ext uri="{BB962C8B-B14F-4D97-AF65-F5344CB8AC3E}">
        <p14:creationId xmlns:p14="http://schemas.microsoft.com/office/powerpoint/2010/main" val="740411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6133A-BFF4-FA4A-9CC0-1CC437276ADF}"/>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Confusion Matrix</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A010DB2C-6BFF-4033-9569-206EFA7A70B3}"/>
              </a:ext>
            </a:extLst>
          </p:cNvPr>
          <p:cNvSpPr>
            <a:spLocks noGrp="1"/>
          </p:cNvSpPr>
          <p:nvPr>
            <p:ph idx="1"/>
          </p:nvPr>
        </p:nvSpPr>
        <p:spPr>
          <a:xfrm>
            <a:off x="648931" y="2438400"/>
            <a:ext cx="4166509" cy="3785419"/>
          </a:xfrm>
        </p:spPr>
        <p:txBody>
          <a:bodyPr>
            <a:normAutofit lnSpcReduction="10000"/>
          </a:bodyPr>
          <a:lstStyle/>
          <a:p>
            <a:r>
              <a:rPr lang="en-US" sz="1600" dirty="0">
                <a:solidFill>
                  <a:srgbClr val="EBEBEB"/>
                </a:solidFill>
              </a:rPr>
              <a:t>For each classifier the accuracy, precision and recall were calculated to determine which model had the best performance</a:t>
            </a:r>
          </a:p>
          <a:p>
            <a:r>
              <a:rPr lang="en-US" sz="1600" dirty="0">
                <a:solidFill>
                  <a:srgbClr val="EBEBEB"/>
                </a:solidFill>
              </a:rPr>
              <a:t>Accuracy =  (TN + TP)/(TN+TP+FN+FP)</a:t>
            </a:r>
          </a:p>
          <a:p>
            <a:pPr lvl="1"/>
            <a:r>
              <a:rPr lang="en-US" sz="1400" dirty="0">
                <a:solidFill>
                  <a:srgbClr val="EBEBEB"/>
                </a:solidFill>
              </a:rPr>
              <a:t>The portion of the correctly predicted sentiment to the total number of predicted sentiment</a:t>
            </a:r>
          </a:p>
          <a:p>
            <a:r>
              <a:rPr lang="en-US" sz="1600" dirty="0">
                <a:solidFill>
                  <a:srgbClr val="EBEBEB"/>
                </a:solidFill>
              </a:rPr>
              <a:t>Precision = TP/(TP+FP)</a:t>
            </a:r>
          </a:p>
          <a:p>
            <a:pPr lvl="1"/>
            <a:r>
              <a:rPr lang="en-US" sz="1400" dirty="0">
                <a:solidFill>
                  <a:srgbClr val="EBEBEB"/>
                </a:solidFill>
              </a:rPr>
              <a:t>The proportion of positive sentiment were identified correctly</a:t>
            </a:r>
          </a:p>
          <a:p>
            <a:r>
              <a:rPr lang="en-US" sz="1600" dirty="0">
                <a:solidFill>
                  <a:srgbClr val="EBEBEB"/>
                </a:solidFill>
              </a:rPr>
              <a:t>Recall = TP/(TP+FN)</a:t>
            </a:r>
          </a:p>
          <a:p>
            <a:pPr lvl="1"/>
            <a:r>
              <a:rPr lang="en-US" sz="1400" dirty="0">
                <a:solidFill>
                  <a:srgbClr val="EBEBEB"/>
                </a:solidFill>
              </a:rPr>
              <a:t>The proportion of actual positives were correctly identified</a:t>
            </a:r>
          </a:p>
        </p:txBody>
      </p:sp>
      <p:pic>
        <p:nvPicPr>
          <p:cNvPr id="1026" name="Picture 2" descr="Calculation of Precision, Recall and Accuracy in the confusion matrix. |  Download Scientific Diagram">
            <a:extLst>
              <a:ext uri="{FF2B5EF4-FFF2-40B4-BE49-F238E27FC236}">
                <a16:creationId xmlns:a16="http://schemas.microsoft.com/office/drawing/2014/main" id="{34C1F67B-FBA6-574F-9F33-E1779A9D8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9148" y="2132092"/>
            <a:ext cx="4643921" cy="2331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389379"/>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25513E-02B7-8A42-B2A0-36694A30879F}"/>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Naïve Bayes Classifier</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Content Placeholder 4" descr="Graphical user interface, text, application, email&#10;&#10;Description automatically generated">
            <a:extLst>
              <a:ext uri="{FF2B5EF4-FFF2-40B4-BE49-F238E27FC236}">
                <a16:creationId xmlns:a16="http://schemas.microsoft.com/office/drawing/2014/main" id="{ECD9F28A-5726-AE4F-B248-EC6471901AF0}"/>
              </a:ext>
            </a:extLst>
          </p:cNvPr>
          <p:cNvPicPr>
            <a:picLocks noChangeAspect="1"/>
          </p:cNvPicPr>
          <p:nvPr/>
        </p:nvPicPr>
        <p:blipFill>
          <a:blip r:embed="rId2"/>
          <a:stretch>
            <a:fillRect/>
          </a:stretch>
        </p:blipFill>
        <p:spPr>
          <a:xfrm>
            <a:off x="6093992" y="2052902"/>
            <a:ext cx="5449889" cy="3340733"/>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E6C0CEB8-AE14-456E-B653-71F8C6B80ECD}"/>
              </a:ext>
            </a:extLst>
          </p:cNvPr>
          <p:cNvSpPr>
            <a:spLocks noGrp="1"/>
          </p:cNvSpPr>
          <p:nvPr>
            <p:ph idx="1"/>
          </p:nvPr>
        </p:nvSpPr>
        <p:spPr>
          <a:xfrm>
            <a:off x="648931" y="2438400"/>
            <a:ext cx="4166509" cy="3785419"/>
          </a:xfrm>
        </p:spPr>
        <p:txBody>
          <a:bodyPr>
            <a:normAutofit/>
          </a:bodyPr>
          <a:lstStyle/>
          <a:p>
            <a:endParaRPr lang="en-US" dirty="0">
              <a:solidFill>
                <a:srgbClr val="EBEBEB"/>
              </a:solidFill>
            </a:endParaRPr>
          </a:p>
          <a:p>
            <a:r>
              <a:rPr lang="en-US" sz="1800" dirty="0">
                <a:solidFill>
                  <a:srgbClr val="EBEBEB"/>
                </a:solidFill>
              </a:rPr>
              <a:t>This classifier is based on the Bayes Theorem with the assumption of independence between every pair of features</a:t>
            </a:r>
          </a:p>
          <a:p>
            <a:r>
              <a:rPr lang="en-US" sz="1800" u="sng" dirty="0">
                <a:solidFill>
                  <a:srgbClr val="EBEBEB"/>
                </a:solidFill>
              </a:rPr>
              <a:t>Results</a:t>
            </a:r>
          </a:p>
          <a:p>
            <a:r>
              <a:rPr lang="en-US" sz="1800" dirty="0">
                <a:solidFill>
                  <a:srgbClr val="EBEBEB"/>
                </a:solidFill>
              </a:rPr>
              <a:t>Accuracy = 88%</a:t>
            </a:r>
          </a:p>
          <a:p>
            <a:r>
              <a:rPr lang="en-US" sz="1800" dirty="0">
                <a:solidFill>
                  <a:srgbClr val="EBEBEB"/>
                </a:solidFill>
              </a:rPr>
              <a:t>Precision = 100%</a:t>
            </a:r>
          </a:p>
          <a:p>
            <a:r>
              <a:rPr lang="en-US" sz="1800" dirty="0">
                <a:solidFill>
                  <a:srgbClr val="EBEBEB"/>
                </a:solidFill>
              </a:rPr>
              <a:t>Recall = 88.3%</a:t>
            </a:r>
          </a:p>
        </p:txBody>
      </p:sp>
    </p:spTree>
    <p:extLst>
      <p:ext uri="{BB962C8B-B14F-4D97-AF65-F5344CB8AC3E}">
        <p14:creationId xmlns:p14="http://schemas.microsoft.com/office/powerpoint/2010/main" val="24309103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8C8165-2865-504D-934D-3D67BD35AD58}"/>
              </a:ext>
            </a:extLst>
          </p:cNvPr>
          <p:cNvSpPr>
            <a:spLocks noGrp="1"/>
          </p:cNvSpPr>
          <p:nvPr>
            <p:ph type="title"/>
          </p:nvPr>
        </p:nvSpPr>
        <p:spPr>
          <a:xfrm>
            <a:off x="648931" y="629266"/>
            <a:ext cx="4166510" cy="1622321"/>
          </a:xfrm>
        </p:spPr>
        <p:txBody>
          <a:bodyPr>
            <a:normAutofit/>
          </a:bodyPr>
          <a:lstStyle/>
          <a:p>
            <a:pPr>
              <a:lnSpc>
                <a:spcPct val="90000"/>
              </a:lnSpc>
            </a:pPr>
            <a:r>
              <a:rPr lang="en-US" sz="3600" dirty="0">
                <a:solidFill>
                  <a:srgbClr val="EBEBEB"/>
                </a:solidFill>
              </a:rPr>
              <a:t>K-Nearest Neighbor Classifier</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Content Placeholder 4" descr="Graphical user interface, text, application, email&#10;&#10;Description automatically generated">
            <a:extLst>
              <a:ext uri="{FF2B5EF4-FFF2-40B4-BE49-F238E27FC236}">
                <a16:creationId xmlns:a16="http://schemas.microsoft.com/office/drawing/2014/main" id="{1E93D17D-719A-874F-AF01-02E222F9424C}"/>
              </a:ext>
            </a:extLst>
          </p:cNvPr>
          <p:cNvPicPr>
            <a:picLocks noChangeAspect="1"/>
          </p:cNvPicPr>
          <p:nvPr/>
        </p:nvPicPr>
        <p:blipFill>
          <a:blip r:embed="rId2"/>
          <a:stretch>
            <a:fillRect/>
          </a:stretch>
        </p:blipFill>
        <p:spPr>
          <a:xfrm>
            <a:off x="6093992" y="2189149"/>
            <a:ext cx="5449889" cy="2939442"/>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93EAEF42-3105-4A94-853C-C6C22937E934}"/>
              </a:ext>
            </a:extLst>
          </p:cNvPr>
          <p:cNvSpPr>
            <a:spLocks noGrp="1"/>
          </p:cNvSpPr>
          <p:nvPr>
            <p:ph idx="1"/>
          </p:nvPr>
        </p:nvSpPr>
        <p:spPr>
          <a:xfrm>
            <a:off x="648931" y="2438400"/>
            <a:ext cx="4166509" cy="3785419"/>
          </a:xfrm>
        </p:spPr>
        <p:txBody>
          <a:bodyPr>
            <a:normAutofit/>
          </a:bodyPr>
          <a:lstStyle/>
          <a:p>
            <a:r>
              <a:rPr lang="en-US" sz="1800" dirty="0">
                <a:solidFill>
                  <a:srgbClr val="EBEBEB"/>
                </a:solidFill>
              </a:rPr>
              <a:t>This classifier is computed by a simple majority vote of the K-nearest neighbor of each point</a:t>
            </a:r>
          </a:p>
          <a:p>
            <a:r>
              <a:rPr lang="en-US" sz="1800" u="sng" dirty="0">
                <a:solidFill>
                  <a:srgbClr val="EBEBEB"/>
                </a:solidFill>
              </a:rPr>
              <a:t>Results</a:t>
            </a:r>
          </a:p>
          <a:p>
            <a:r>
              <a:rPr lang="en-US" sz="1800" dirty="0">
                <a:solidFill>
                  <a:srgbClr val="EBEBEB"/>
                </a:solidFill>
              </a:rPr>
              <a:t>Accuracy = 87%</a:t>
            </a:r>
          </a:p>
          <a:p>
            <a:r>
              <a:rPr lang="en-US" sz="1800" dirty="0">
                <a:solidFill>
                  <a:srgbClr val="EBEBEB"/>
                </a:solidFill>
              </a:rPr>
              <a:t>Precision = 97%</a:t>
            </a:r>
          </a:p>
          <a:p>
            <a:r>
              <a:rPr lang="en-US" sz="1800" dirty="0">
                <a:solidFill>
                  <a:srgbClr val="EBEBEB"/>
                </a:solidFill>
              </a:rPr>
              <a:t>Recall = 90%</a:t>
            </a:r>
          </a:p>
        </p:txBody>
      </p:sp>
    </p:spTree>
    <p:extLst>
      <p:ext uri="{BB962C8B-B14F-4D97-AF65-F5344CB8AC3E}">
        <p14:creationId xmlns:p14="http://schemas.microsoft.com/office/powerpoint/2010/main" val="411337131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EFE03-4515-A24D-89E2-B00DA5762770}"/>
              </a:ext>
            </a:extLst>
          </p:cNvPr>
          <p:cNvSpPr>
            <a:spLocks noGrp="1"/>
          </p:cNvSpPr>
          <p:nvPr>
            <p:ph type="title"/>
          </p:nvPr>
        </p:nvSpPr>
        <p:spPr>
          <a:xfrm>
            <a:off x="648931" y="629266"/>
            <a:ext cx="4166510" cy="1622321"/>
          </a:xfrm>
        </p:spPr>
        <p:txBody>
          <a:bodyPr>
            <a:normAutofit/>
          </a:bodyPr>
          <a:lstStyle/>
          <a:p>
            <a:r>
              <a:rPr lang="en-US">
                <a:solidFill>
                  <a:srgbClr val="EBEBEB"/>
                </a:solidFill>
              </a:rPr>
              <a:t>SGD Classifier</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7FA624EC-2C66-412B-BECD-154A8C83FFD9}"/>
              </a:ext>
            </a:extLst>
          </p:cNvPr>
          <p:cNvSpPr>
            <a:spLocks noGrp="1"/>
          </p:cNvSpPr>
          <p:nvPr>
            <p:ph idx="1"/>
          </p:nvPr>
        </p:nvSpPr>
        <p:spPr>
          <a:xfrm>
            <a:off x="648931" y="2438400"/>
            <a:ext cx="4166509" cy="3785419"/>
          </a:xfrm>
        </p:spPr>
        <p:txBody>
          <a:bodyPr>
            <a:normAutofit/>
          </a:bodyPr>
          <a:lstStyle/>
          <a:p>
            <a:r>
              <a:rPr lang="en-US" sz="1800" dirty="0">
                <a:solidFill>
                  <a:srgbClr val="EBEBEB"/>
                </a:solidFill>
              </a:rPr>
              <a:t>SGD classifier is an efficient approach to fit linear models. More useful in large datasets</a:t>
            </a:r>
          </a:p>
          <a:p>
            <a:r>
              <a:rPr lang="en-US" sz="1800" u="sng" dirty="0">
                <a:solidFill>
                  <a:srgbClr val="EBEBEB"/>
                </a:solidFill>
              </a:rPr>
              <a:t>Results</a:t>
            </a:r>
          </a:p>
          <a:p>
            <a:r>
              <a:rPr lang="en-US" sz="1800" dirty="0">
                <a:solidFill>
                  <a:srgbClr val="EBEBEB"/>
                </a:solidFill>
              </a:rPr>
              <a:t>Accuracy = 86%</a:t>
            </a:r>
          </a:p>
          <a:p>
            <a:r>
              <a:rPr lang="en-US" sz="1800" dirty="0">
                <a:solidFill>
                  <a:srgbClr val="EBEBEB"/>
                </a:solidFill>
              </a:rPr>
              <a:t>Precision = 91%</a:t>
            </a:r>
          </a:p>
          <a:p>
            <a:r>
              <a:rPr lang="en-US" sz="1800" dirty="0">
                <a:solidFill>
                  <a:srgbClr val="EBEBEB"/>
                </a:solidFill>
              </a:rPr>
              <a:t>Recall = 92%</a:t>
            </a:r>
          </a:p>
        </p:txBody>
      </p:sp>
      <p:pic>
        <p:nvPicPr>
          <p:cNvPr id="7" name="Picture 6" descr="Graphical user interface, text, application, email&#10;&#10;Description automatically generated">
            <a:extLst>
              <a:ext uri="{FF2B5EF4-FFF2-40B4-BE49-F238E27FC236}">
                <a16:creationId xmlns:a16="http://schemas.microsoft.com/office/drawing/2014/main" id="{BCB89FFB-FC49-1F4D-9748-80A8C5AECFC0}"/>
              </a:ext>
            </a:extLst>
          </p:cNvPr>
          <p:cNvPicPr>
            <a:picLocks noChangeAspect="1"/>
          </p:cNvPicPr>
          <p:nvPr/>
        </p:nvPicPr>
        <p:blipFill>
          <a:blip r:embed="rId2"/>
          <a:stretch>
            <a:fillRect/>
          </a:stretch>
        </p:blipFill>
        <p:spPr>
          <a:xfrm>
            <a:off x="6096000" y="1777172"/>
            <a:ext cx="4664711" cy="2662306"/>
          </a:xfrm>
          <a:prstGeom prst="rect">
            <a:avLst/>
          </a:prstGeom>
        </p:spPr>
      </p:pic>
    </p:spTree>
    <p:extLst>
      <p:ext uri="{BB962C8B-B14F-4D97-AF65-F5344CB8AC3E}">
        <p14:creationId xmlns:p14="http://schemas.microsoft.com/office/powerpoint/2010/main" val="2335664735"/>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0543F-C973-7843-88A4-4682D39AB46D}"/>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Decision Tree Classifier</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7FC7FDCA-688C-45EB-8E5F-82DEEAB453CA}"/>
              </a:ext>
            </a:extLst>
          </p:cNvPr>
          <p:cNvSpPr>
            <a:spLocks noGrp="1"/>
          </p:cNvSpPr>
          <p:nvPr>
            <p:ph idx="1"/>
          </p:nvPr>
        </p:nvSpPr>
        <p:spPr>
          <a:xfrm>
            <a:off x="648931" y="2438400"/>
            <a:ext cx="4166509" cy="3785419"/>
          </a:xfrm>
        </p:spPr>
        <p:txBody>
          <a:bodyPr>
            <a:normAutofit/>
          </a:bodyPr>
          <a:lstStyle/>
          <a:p>
            <a:r>
              <a:rPr lang="en-US" sz="1800" dirty="0">
                <a:solidFill>
                  <a:srgbClr val="EBEBEB"/>
                </a:solidFill>
              </a:rPr>
              <a:t>The decision tree classifier is a classifier that predicts the value of a target variable by learning simple decision rules inferred from the data features</a:t>
            </a:r>
          </a:p>
          <a:p>
            <a:r>
              <a:rPr lang="en-US" sz="1800" u="sng" dirty="0">
                <a:solidFill>
                  <a:srgbClr val="EBEBEB"/>
                </a:solidFill>
              </a:rPr>
              <a:t>Results</a:t>
            </a:r>
          </a:p>
          <a:p>
            <a:r>
              <a:rPr lang="en-US" sz="1800" dirty="0">
                <a:solidFill>
                  <a:srgbClr val="EBEBEB"/>
                </a:solidFill>
              </a:rPr>
              <a:t>Accuracy = 81%</a:t>
            </a:r>
          </a:p>
          <a:p>
            <a:r>
              <a:rPr lang="en-US" sz="1800" dirty="0">
                <a:solidFill>
                  <a:srgbClr val="EBEBEB"/>
                </a:solidFill>
              </a:rPr>
              <a:t>Precision = 88%</a:t>
            </a:r>
          </a:p>
          <a:p>
            <a:r>
              <a:rPr lang="en-US" sz="1800" dirty="0">
                <a:solidFill>
                  <a:srgbClr val="EBEBEB"/>
                </a:solidFill>
              </a:rPr>
              <a:t>Recall = 91%</a:t>
            </a:r>
          </a:p>
        </p:txBody>
      </p:sp>
      <p:pic>
        <p:nvPicPr>
          <p:cNvPr id="4" name="Picture 3" descr="Graphical user interface, text, application, email&#10;&#10;Description automatically generated">
            <a:extLst>
              <a:ext uri="{FF2B5EF4-FFF2-40B4-BE49-F238E27FC236}">
                <a16:creationId xmlns:a16="http://schemas.microsoft.com/office/drawing/2014/main" id="{8BE0D6E9-297A-CE4E-A48B-C12E294AA7C1}"/>
              </a:ext>
            </a:extLst>
          </p:cNvPr>
          <p:cNvPicPr>
            <a:picLocks noChangeAspect="1"/>
          </p:cNvPicPr>
          <p:nvPr/>
        </p:nvPicPr>
        <p:blipFill>
          <a:blip r:embed="rId2"/>
          <a:stretch>
            <a:fillRect/>
          </a:stretch>
        </p:blipFill>
        <p:spPr>
          <a:xfrm>
            <a:off x="6208084" y="1854820"/>
            <a:ext cx="4920164" cy="2813522"/>
          </a:xfrm>
          <a:prstGeom prst="rect">
            <a:avLst/>
          </a:prstGeom>
        </p:spPr>
      </p:pic>
    </p:spTree>
    <p:extLst>
      <p:ext uri="{BB962C8B-B14F-4D97-AF65-F5344CB8AC3E}">
        <p14:creationId xmlns:p14="http://schemas.microsoft.com/office/powerpoint/2010/main" val="351455062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B41AF7-C153-E14E-AA04-B1C7C9DBEA09}"/>
              </a:ext>
            </a:extLst>
          </p:cNvPr>
          <p:cNvSpPr>
            <a:spLocks noGrp="1"/>
          </p:cNvSpPr>
          <p:nvPr>
            <p:ph type="title"/>
          </p:nvPr>
        </p:nvSpPr>
        <p:spPr>
          <a:xfrm>
            <a:off x="648931" y="629266"/>
            <a:ext cx="4166510" cy="1622321"/>
          </a:xfrm>
        </p:spPr>
        <p:txBody>
          <a:bodyPr>
            <a:normAutofit/>
          </a:bodyPr>
          <a:lstStyle/>
          <a:p>
            <a:pPr>
              <a:lnSpc>
                <a:spcPct val="90000"/>
              </a:lnSpc>
            </a:pPr>
            <a:r>
              <a:rPr lang="en-US" sz="3600" dirty="0">
                <a:solidFill>
                  <a:srgbClr val="EBEBEB"/>
                </a:solidFill>
              </a:rPr>
              <a:t>Logistic Regression Classifier</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Content Placeholder 4" descr="Graphical user interface, text, application, email&#10;&#10;Description automatically generated">
            <a:extLst>
              <a:ext uri="{FF2B5EF4-FFF2-40B4-BE49-F238E27FC236}">
                <a16:creationId xmlns:a16="http://schemas.microsoft.com/office/drawing/2014/main" id="{C4A5E9F3-9EC3-6E45-B20F-A8EC4F7578E3}"/>
              </a:ext>
            </a:extLst>
          </p:cNvPr>
          <p:cNvPicPr>
            <a:picLocks noChangeAspect="1"/>
          </p:cNvPicPr>
          <p:nvPr/>
        </p:nvPicPr>
        <p:blipFill>
          <a:blip r:embed="rId2"/>
          <a:stretch>
            <a:fillRect/>
          </a:stretch>
        </p:blipFill>
        <p:spPr>
          <a:xfrm>
            <a:off x="6093992" y="2005215"/>
            <a:ext cx="5449889" cy="2847566"/>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1CDFA606-2395-4699-8367-984D63536F03}"/>
              </a:ext>
            </a:extLst>
          </p:cNvPr>
          <p:cNvSpPr>
            <a:spLocks noGrp="1"/>
          </p:cNvSpPr>
          <p:nvPr>
            <p:ph idx="1"/>
          </p:nvPr>
        </p:nvSpPr>
        <p:spPr>
          <a:xfrm>
            <a:off x="648931" y="2438400"/>
            <a:ext cx="4166509" cy="3785419"/>
          </a:xfrm>
        </p:spPr>
        <p:txBody>
          <a:bodyPr>
            <a:normAutofit/>
          </a:bodyPr>
          <a:lstStyle/>
          <a:p>
            <a:r>
              <a:rPr lang="en-US" sz="1800" dirty="0">
                <a:solidFill>
                  <a:srgbClr val="EBEBEB"/>
                </a:solidFill>
              </a:rPr>
              <a:t>This logistic regression classifier is a  classification model which is expressed in the form of conditional probability distribution</a:t>
            </a:r>
          </a:p>
          <a:p>
            <a:r>
              <a:rPr lang="en-US" sz="1800" u="sng" dirty="0">
                <a:solidFill>
                  <a:srgbClr val="EBEBEB"/>
                </a:solidFill>
              </a:rPr>
              <a:t>Results</a:t>
            </a:r>
          </a:p>
          <a:p>
            <a:r>
              <a:rPr lang="en-US" sz="1800" dirty="0">
                <a:solidFill>
                  <a:srgbClr val="EBEBEB"/>
                </a:solidFill>
              </a:rPr>
              <a:t>Accuracy = 89%</a:t>
            </a:r>
          </a:p>
          <a:p>
            <a:r>
              <a:rPr lang="en-US" sz="1800" dirty="0">
                <a:solidFill>
                  <a:srgbClr val="EBEBEB"/>
                </a:solidFill>
              </a:rPr>
              <a:t>Precision = 99%</a:t>
            </a:r>
          </a:p>
          <a:p>
            <a:r>
              <a:rPr lang="en-US" sz="1800" dirty="0">
                <a:solidFill>
                  <a:srgbClr val="EBEBEB"/>
                </a:solidFill>
              </a:rPr>
              <a:t>Recall = 89%</a:t>
            </a:r>
          </a:p>
        </p:txBody>
      </p:sp>
    </p:spTree>
    <p:extLst>
      <p:ext uri="{BB962C8B-B14F-4D97-AF65-F5344CB8AC3E}">
        <p14:creationId xmlns:p14="http://schemas.microsoft.com/office/powerpoint/2010/main" val="301641039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A4B160-30E4-704E-AA3B-250A2C277770}"/>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Random Forest Classifier</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52CAC1E0-B384-4071-9232-C8FD18C428CF}"/>
              </a:ext>
            </a:extLst>
          </p:cNvPr>
          <p:cNvSpPr>
            <a:spLocks noGrp="1"/>
          </p:cNvSpPr>
          <p:nvPr>
            <p:ph idx="1"/>
          </p:nvPr>
        </p:nvSpPr>
        <p:spPr>
          <a:xfrm>
            <a:off x="648931" y="2438400"/>
            <a:ext cx="4166509" cy="3785419"/>
          </a:xfrm>
        </p:spPr>
        <p:txBody>
          <a:bodyPr>
            <a:normAutofit/>
          </a:bodyPr>
          <a:lstStyle/>
          <a:p>
            <a:r>
              <a:rPr lang="en-US" sz="1800" dirty="0">
                <a:solidFill>
                  <a:srgbClr val="EBEBEB"/>
                </a:solidFill>
              </a:rPr>
              <a:t>The random forest classifier is an ensemble learning method for classification. The output of this model is the class selected by most trees</a:t>
            </a:r>
          </a:p>
          <a:p>
            <a:r>
              <a:rPr lang="en-US" sz="1800" u="sng" dirty="0">
                <a:solidFill>
                  <a:srgbClr val="EBEBEB"/>
                </a:solidFill>
              </a:rPr>
              <a:t>Results</a:t>
            </a:r>
          </a:p>
          <a:p>
            <a:r>
              <a:rPr lang="en-US" sz="1800" dirty="0">
                <a:solidFill>
                  <a:srgbClr val="EBEBEB"/>
                </a:solidFill>
              </a:rPr>
              <a:t>Accuracy = 85%</a:t>
            </a:r>
          </a:p>
          <a:p>
            <a:r>
              <a:rPr lang="en-US" sz="1800" dirty="0">
                <a:solidFill>
                  <a:srgbClr val="EBEBEB"/>
                </a:solidFill>
              </a:rPr>
              <a:t>Precision = 94%</a:t>
            </a:r>
          </a:p>
          <a:p>
            <a:r>
              <a:rPr lang="en-US" sz="1800" dirty="0">
                <a:solidFill>
                  <a:srgbClr val="EBEBEB"/>
                </a:solidFill>
              </a:rPr>
              <a:t>Recall = 90%</a:t>
            </a:r>
          </a:p>
        </p:txBody>
      </p:sp>
      <p:pic>
        <p:nvPicPr>
          <p:cNvPr id="4" name="Picture 3" descr="Graphical user interface, text, application, email&#10;&#10;Description automatically generated">
            <a:extLst>
              <a:ext uri="{FF2B5EF4-FFF2-40B4-BE49-F238E27FC236}">
                <a16:creationId xmlns:a16="http://schemas.microsoft.com/office/drawing/2014/main" id="{03D3AE05-EFF1-F643-ABA6-45E9FBD9EFF4}"/>
              </a:ext>
            </a:extLst>
          </p:cNvPr>
          <p:cNvPicPr>
            <a:picLocks noChangeAspect="1"/>
          </p:cNvPicPr>
          <p:nvPr/>
        </p:nvPicPr>
        <p:blipFill>
          <a:blip r:embed="rId2"/>
          <a:stretch>
            <a:fillRect/>
          </a:stretch>
        </p:blipFill>
        <p:spPr>
          <a:xfrm>
            <a:off x="5732071" y="1854820"/>
            <a:ext cx="5560115" cy="3258378"/>
          </a:xfrm>
          <a:prstGeom prst="rect">
            <a:avLst/>
          </a:prstGeom>
        </p:spPr>
      </p:pic>
    </p:spTree>
    <p:extLst>
      <p:ext uri="{BB962C8B-B14F-4D97-AF65-F5344CB8AC3E}">
        <p14:creationId xmlns:p14="http://schemas.microsoft.com/office/powerpoint/2010/main" val="145942481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F6241-C71D-9846-BBBA-0633B9FC3642}"/>
              </a:ext>
            </a:extLst>
          </p:cNvPr>
          <p:cNvSpPr>
            <a:spLocks noGrp="1"/>
          </p:cNvSpPr>
          <p:nvPr>
            <p:ph type="title"/>
          </p:nvPr>
        </p:nvSpPr>
        <p:spPr/>
        <p:txBody>
          <a:bodyPr/>
          <a:lstStyle/>
          <a:p>
            <a:r>
              <a:rPr lang="en-US" sz="2800" dirty="0"/>
              <a:t>Women’s E-Commerce Review Dataset</a:t>
            </a:r>
          </a:p>
        </p:txBody>
      </p:sp>
      <p:sp>
        <p:nvSpPr>
          <p:cNvPr id="3" name="Content Placeholder 2">
            <a:extLst>
              <a:ext uri="{FF2B5EF4-FFF2-40B4-BE49-F238E27FC236}">
                <a16:creationId xmlns:a16="http://schemas.microsoft.com/office/drawing/2014/main" id="{4477CFDF-C405-0444-A229-ABDCF1F2B7A3}"/>
              </a:ext>
            </a:extLst>
          </p:cNvPr>
          <p:cNvSpPr>
            <a:spLocks noGrp="1"/>
          </p:cNvSpPr>
          <p:nvPr>
            <p:ph idx="1"/>
          </p:nvPr>
        </p:nvSpPr>
        <p:spPr/>
        <p:txBody>
          <a:bodyPr>
            <a:normAutofit/>
          </a:bodyPr>
          <a:lstStyle/>
          <a:p>
            <a:r>
              <a:rPr lang="en-US" sz="1200" dirty="0"/>
              <a:t>Includes 23486 rows and 10 unique features</a:t>
            </a:r>
          </a:p>
          <a:p>
            <a:r>
              <a:rPr lang="en-US" sz="1200" dirty="0"/>
              <a:t>Clothing ID: refers to the specific piece of clothing being reviewed</a:t>
            </a:r>
          </a:p>
          <a:p>
            <a:r>
              <a:rPr lang="en-US" sz="1200" dirty="0"/>
              <a:t>Age: refers to the reviewer’s age</a:t>
            </a:r>
          </a:p>
          <a:p>
            <a:r>
              <a:rPr lang="en-US" sz="1200" dirty="0"/>
              <a:t>Title: string variable for the title of the review</a:t>
            </a:r>
          </a:p>
          <a:p>
            <a:r>
              <a:rPr lang="en-US" sz="1200" dirty="0"/>
              <a:t>Review Text: string variable which includes the text of the review</a:t>
            </a:r>
          </a:p>
          <a:p>
            <a:r>
              <a:rPr lang="en-US" sz="1200" dirty="0"/>
              <a:t>Rating: score granted by the customer 1 being Worst and 5 being Best review</a:t>
            </a:r>
          </a:p>
          <a:p>
            <a:r>
              <a:rPr lang="en-US" sz="1200" dirty="0"/>
              <a:t>Recommended IND: binary variable describing if the customer recommends the product or not. 1 = recommend / 0 = not recommended</a:t>
            </a:r>
          </a:p>
          <a:p>
            <a:r>
              <a:rPr lang="en-US" sz="1200" dirty="0"/>
              <a:t>Positive Feedback Count: documents the number of customers who found the review positive</a:t>
            </a:r>
          </a:p>
          <a:p>
            <a:r>
              <a:rPr lang="en-US" sz="1200" dirty="0"/>
              <a:t>Division Name: categorical variable describing the division of the product</a:t>
            </a:r>
          </a:p>
          <a:p>
            <a:r>
              <a:rPr lang="en-US" sz="1200" dirty="0"/>
              <a:t>Department Name: categorical variable describing the department of the product</a:t>
            </a:r>
          </a:p>
          <a:p>
            <a:r>
              <a:rPr lang="en-US" sz="1200" dirty="0"/>
              <a:t>Class Name: Categorical variable describing the class of the product</a:t>
            </a:r>
          </a:p>
        </p:txBody>
      </p:sp>
    </p:spTree>
    <p:extLst>
      <p:ext uri="{BB962C8B-B14F-4D97-AF65-F5344CB8AC3E}">
        <p14:creationId xmlns:p14="http://schemas.microsoft.com/office/powerpoint/2010/main" val="1153214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637AD-5EF4-334A-8560-CD7FC2C29B87}"/>
              </a:ext>
            </a:extLst>
          </p:cNvPr>
          <p:cNvSpPr>
            <a:spLocks noGrp="1"/>
          </p:cNvSpPr>
          <p:nvPr>
            <p:ph type="title"/>
          </p:nvPr>
        </p:nvSpPr>
        <p:spPr>
          <a:xfrm>
            <a:off x="648931" y="629266"/>
            <a:ext cx="4166510" cy="1622321"/>
          </a:xfrm>
        </p:spPr>
        <p:txBody>
          <a:bodyPr>
            <a:normAutofit/>
          </a:bodyPr>
          <a:lstStyle/>
          <a:p>
            <a:r>
              <a:rPr lang="en-US" sz="2800" dirty="0">
                <a:solidFill>
                  <a:srgbClr val="EBEBEB"/>
                </a:solidFill>
              </a:rPr>
              <a:t>Comparison of Model Performance</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602E259D-3D35-43D3-8C2D-7C1F18C31DD5}"/>
              </a:ext>
            </a:extLst>
          </p:cNvPr>
          <p:cNvSpPr>
            <a:spLocks noGrp="1"/>
          </p:cNvSpPr>
          <p:nvPr>
            <p:ph idx="1"/>
          </p:nvPr>
        </p:nvSpPr>
        <p:spPr>
          <a:xfrm>
            <a:off x="648931" y="2438400"/>
            <a:ext cx="4166509" cy="3785419"/>
          </a:xfrm>
        </p:spPr>
        <p:txBody>
          <a:bodyPr>
            <a:normAutofit/>
          </a:bodyPr>
          <a:lstStyle/>
          <a:p>
            <a:r>
              <a:rPr lang="en-US" dirty="0">
                <a:solidFill>
                  <a:srgbClr val="EBEBEB"/>
                </a:solidFill>
              </a:rPr>
              <a:t>Logistic Regression model received the highest accuracy of all the models</a:t>
            </a:r>
          </a:p>
          <a:p>
            <a:r>
              <a:rPr lang="en-US" dirty="0">
                <a:solidFill>
                  <a:srgbClr val="EBEBEB"/>
                </a:solidFill>
              </a:rPr>
              <a:t>SGD received the highest recall </a:t>
            </a:r>
          </a:p>
          <a:p>
            <a:r>
              <a:rPr lang="en-US" dirty="0">
                <a:solidFill>
                  <a:srgbClr val="EBEBEB"/>
                </a:solidFill>
              </a:rPr>
              <a:t>Naïve Bayes received the highest Precision score</a:t>
            </a:r>
            <a:br>
              <a:rPr lang="en-US" dirty="0">
                <a:solidFill>
                  <a:srgbClr val="EBEBEB"/>
                </a:solidFill>
              </a:rPr>
            </a:br>
            <a:endParaRPr lang="en-US" dirty="0">
              <a:solidFill>
                <a:srgbClr val="EBEBEB"/>
              </a:solidFill>
            </a:endParaRPr>
          </a:p>
          <a:p>
            <a:pPr marL="0" indent="0">
              <a:buNone/>
            </a:pPr>
            <a:endParaRPr lang="en-US" dirty="0">
              <a:solidFill>
                <a:srgbClr val="EBEBEB"/>
              </a:solidFill>
            </a:endParaRPr>
          </a:p>
          <a:p>
            <a:endParaRPr lang="en-US" dirty="0">
              <a:solidFill>
                <a:srgbClr val="EBEBEB"/>
              </a:solidFill>
            </a:endParaRPr>
          </a:p>
        </p:txBody>
      </p:sp>
      <p:graphicFrame>
        <p:nvGraphicFramePr>
          <p:cNvPr id="7" name="Content Placeholder 3">
            <a:extLst>
              <a:ext uri="{FF2B5EF4-FFF2-40B4-BE49-F238E27FC236}">
                <a16:creationId xmlns:a16="http://schemas.microsoft.com/office/drawing/2014/main" id="{47310A13-65A8-AC4B-A53B-F45A8BC55AF4}"/>
              </a:ext>
            </a:extLst>
          </p:cNvPr>
          <p:cNvGraphicFramePr>
            <a:graphicFrameLocks/>
          </p:cNvGraphicFramePr>
          <p:nvPr/>
        </p:nvGraphicFramePr>
        <p:xfrm>
          <a:off x="6093992" y="1565977"/>
          <a:ext cx="5449891" cy="3726045"/>
        </p:xfrm>
        <a:graphic>
          <a:graphicData uri="http://schemas.openxmlformats.org/drawingml/2006/table">
            <a:tbl>
              <a:tblPr/>
              <a:tblGrid>
                <a:gridCol w="1836461">
                  <a:extLst>
                    <a:ext uri="{9D8B030D-6E8A-4147-A177-3AD203B41FA5}">
                      <a16:colId xmlns:a16="http://schemas.microsoft.com/office/drawing/2014/main" val="1649976804"/>
                    </a:ext>
                  </a:extLst>
                </a:gridCol>
                <a:gridCol w="1316652">
                  <a:extLst>
                    <a:ext uri="{9D8B030D-6E8A-4147-A177-3AD203B41FA5}">
                      <a16:colId xmlns:a16="http://schemas.microsoft.com/office/drawing/2014/main" val="2000991320"/>
                    </a:ext>
                  </a:extLst>
                </a:gridCol>
                <a:gridCol w="1337684">
                  <a:extLst>
                    <a:ext uri="{9D8B030D-6E8A-4147-A177-3AD203B41FA5}">
                      <a16:colId xmlns:a16="http://schemas.microsoft.com/office/drawing/2014/main" val="3217288894"/>
                    </a:ext>
                  </a:extLst>
                </a:gridCol>
                <a:gridCol w="959094">
                  <a:extLst>
                    <a:ext uri="{9D8B030D-6E8A-4147-A177-3AD203B41FA5}">
                      <a16:colId xmlns:a16="http://schemas.microsoft.com/office/drawing/2014/main" val="1980066981"/>
                    </a:ext>
                  </a:extLst>
                </a:gridCol>
              </a:tblGrid>
              <a:tr h="433395">
                <a:tc>
                  <a:txBody>
                    <a:bodyPr/>
                    <a:lstStyle/>
                    <a:p>
                      <a:pPr algn="l" fontAlgn="b">
                        <a:spcBef>
                          <a:spcPts val="0"/>
                        </a:spcBef>
                        <a:spcAft>
                          <a:spcPts val="0"/>
                        </a:spcAft>
                      </a:pPr>
                      <a:r>
                        <a:rPr lang="en-US" sz="2300" b="1" i="0" u="none" strike="noStrike">
                          <a:solidFill>
                            <a:srgbClr val="000000"/>
                          </a:solidFill>
                          <a:effectLst/>
                          <a:latin typeface="Calibri" panose="020F0502020204030204" pitchFamily="34" charset="0"/>
                        </a:rPr>
                        <a:t>Model Type</a:t>
                      </a:r>
                      <a:endParaRPr lang="en-US" sz="3400" b="0" i="0" u="none" strike="noStrike">
                        <a:effectLst/>
                        <a:latin typeface="Arial" panose="020B0604020202020204" pitchFamily="34" charset="0"/>
                      </a:endParaRPr>
                    </a:p>
                  </a:txBody>
                  <a:tcPr marL="18028" marR="18028" marT="180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300" b="1" i="0" u="none" strike="noStrike">
                          <a:solidFill>
                            <a:srgbClr val="000000"/>
                          </a:solidFill>
                          <a:effectLst/>
                          <a:latin typeface="Calibri" panose="020F0502020204030204" pitchFamily="34" charset="0"/>
                        </a:rPr>
                        <a:t>Accuracy</a:t>
                      </a:r>
                      <a:endParaRPr lang="en-US" sz="3400" b="0" i="0" u="none" strike="noStrike">
                        <a:effectLst/>
                        <a:latin typeface="Arial" panose="020B0604020202020204" pitchFamily="34" charset="0"/>
                      </a:endParaRPr>
                    </a:p>
                  </a:txBody>
                  <a:tcPr marL="18028" marR="18028" marT="180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300" b="1" i="0" u="none" strike="noStrike">
                          <a:solidFill>
                            <a:srgbClr val="000000"/>
                          </a:solidFill>
                          <a:effectLst/>
                          <a:latin typeface="Calibri" panose="020F0502020204030204" pitchFamily="34" charset="0"/>
                        </a:rPr>
                        <a:t>Precision</a:t>
                      </a:r>
                      <a:endParaRPr lang="en-US" sz="3400" b="0" i="0" u="none" strike="noStrike">
                        <a:effectLst/>
                        <a:latin typeface="Arial" panose="020B0604020202020204" pitchFamily="34" charset="0"/>
                      </a:endParaRPr>
                    </a:p>
                  </a:txBody>
                  <a:tcPr marL="18028" marR="18028" marT="180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300" b="1" i="0" u="none" strike="noStrike">
                          <a:solidFill>
                            <a:srgbClr val="000000"/>
                          </a:solidFill>
                          <a:effectLst/>
                          <a:latin typeface="Calibri" panose="020F0502020204030204" pitchFamily="34" charset="0"/>
                        </a:rPr>
                        <a:t>Recall</a:t>
                      </a:r>
                      <a:endParaRPr lang="en-US" sz="3400" b="0" i="0" u="none" strike="noStrike">
                        <a:effectLst/>
                        <a:latin typeface="Arial" panose="020B0604020202020204" pitchFamily="34" charset="0"/>
                      </a:endParaRPr>
                    </a:p>
                  </a:txBody>
                  <a:tcPr marL="18028" marR="18028" marT="180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485152"/>
                  </a:ext>
                </a:extLst>
              </a:tr>
              <a:tr h="433395">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Naïve Bayes</a:t>
                      </a:r>
                      <a:endParaRPr lang="en-US" sz="3400" b="0" i="0" u="none" strike="noStrike">
                        <a:effectLst/>
                        <a:latin typeface="Arial" panose="020B0604020202020204" pitchFamily="34" charset="0"/>
                      </a:endParaRPr>
                    </a:p>
                  </a:txBody>
                  <a:tcPr marL="18028" marR="18028" marT="180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88%</a:t>
                      </a:r>
                      <a:endParaRPr lang="en-US" sz="3400" b="0" i="0" u="none" strike="noStrike">
                        <a:effectLst/>
                        <a:latin typeface="Arial" panose="020B0604020202020204" pitchFamily="34" charset="0"/>
                      </a:endParaRPr>
                    </a:p>
                  </a:txBody>
                  <a:tcPr marL="18028" marR="18028" marT="180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100%</a:t>
                      </a:r>
                      <a:endParaRPr lang="en-US" sz="3400" b="0" i="0" u="none" strike="noStrike">
                        <a:effectLst/>
                        <a:latin typeface="Arial" panose="020B0604020202020204" pitchFamily="34" charset="0"/>
                      </a:endParaRPr>
                    </a:p>
                  </a:txBody>
                  <a:tcPr marL="18028" marR="18028" marT="180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88%</a:t>
                      </a:r>
                      <a:endParaRPr lang="en-US" sz="3400" b="0" i="0" u="none" strike="noStrike">
                        <a:effectLst/>
                        <a:latin typeface="Arial" panose="020B0604020202020204" pitchFamily="34" charset="0"/>
                      </a:endParaRPr>
                    </a:p>
                  </a:txBody>
                  <a:tcPr marL="18028" marR="18028" marT="180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6121794"/>
                  </a:ext>
                </a:extLst>
              </a:tr>
              <a:tr h="779535">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K-nearest neighbor</a:t>
                      </a:r>
                      <a:endParaRPr lang="en-US" sz="3400" b="0" i="0" u="none" strike="noStrike">
                        <a:effectLst/>
                        <a:latin typeface="Arial" panose="020B0604020202020204" pitchFamily="34" charset="0"/>
                      </a:endParaRPr>
                    </a:p>
                  </a:txBody>
                  <a:tcPr marL="18028" marR="18028" marT="180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87%</a:t>
                      </a:r>
                      <a:endParaRPr lang="en-US" sz="3400" b="0" i="0" u="none" strike="noStrike">
                        <a:effectLst/>
                        <a:latin typeface="Arial" panose="020B0604020202020204" pitchFamily="34" charset="0"/>
                      </a:endParaRPr>
                    </a:p>
                  </a:txBody>
                  <a:tcPr marL="18028" marR="18028" marT="180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97%</a:t>
                      </a:r>
                      <a:endParaRPr lang="en-US" sz="3400" b="0" i="0" u="none" strike="noStrike">
                        <a:effectLst/>
                        <a:latin typeface="Arial" panose="020B0604020202020204" pitchFamily="34" charset="0"/>
                      </a:endParaRPr>
                    </a:p>
                  </a:txBody>
                  <a:tcPr marL="18028" marR="18028" marT="180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90%</a:t>
                      </a:r>
                      <a:endParaRPr lang="en-US" sz="3400" b="0" i="0" u="none" strike="noStrike">
                        <a:effectLst/>
                        <a:latin typeface="Arial" panose="020B0604020202020204" pitchFamily="34" charset="0"/>
                      </a:endParaRPr>
                    </a:p>
                  </a:txBody>
                  <a:tcPr marL="18028" marR="18028" marT="180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4746187"/>
                  </a:ext>
                </a:extLst>
              </a:tr>
              <a:tr h="433395">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SGD</a:t>
                      </a:r>
                      <a:endParaRPr lang="en-US" sz="3400" b="0" i="0" u="none" strike="noStrike">
                        <a:effectLst/>
                        <a:latin typeface="Arial" panose="020B0604020202020204" pitchFamily="34" charset="0"/>
                      </a:endParaRPr>
                    </a:p>
                  </a:txBody>
                  <a:tcPr marL="18028" marR="18028" marT="180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86%</a:t>
                      </a:r>
                      <a:endParaRPr lang="en-US" sz="3400" b="0" i="0" u="none" strike="noStrike">
                        <a:effectLst/>
                        <a:latin typeface="Arial" panose="020B0604020202020204" pitchFamily="34" charset="0"/>
                      </a:endParaRPr>
                    </a:p>
                  </a:txBody>
                  <a:tcPr marL="18028" marR="18028" marT="180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91%</a:t>
                      </a:r>
                      <a:endParaRPr lang="en-US" sz="3400" b="0" i="0" u="none" strike="noStrike">
                        <a:effectLst/>
                        <a:latin typeface="Arial" panose="020B0604020202020204" pitchFamily="34" charset="0"/>
                      </a:endParaRPr>
                    </a:p>
                  </a:txBody>
                  <a:tcPr marL="18028" marR="18028" marT="180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92%</a:t>
                      </a:r>
                      <a:endParaRPr lang="en-US" sz="3400" b="0" i="0" u="none" strike="noStrike">
                        <a:effectLst/>
                        <a:latin typeface="Arial" panose="020B0604020202020204" pitchFamily="34" charset="0"/>
                      </a:endParaRPr>
                    </a:p>
                  </a:txBody>
                  <a:tcPr marL="18028" marR="18028" marT="180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337065"/>
                  </a:ext>
                </a:extLst>
              </a:tr>
              <a:tr h="433395">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Decision Tree</a:t>
                      </a:r>
                      <a:endParaRPr lang="en-US" sz="3400" b="0" i="0" u="none" strike="noStrike">
                        <a:effectLst/>
                        <a:latin typeface="Arial" panose="020B0604020202020204" pitchFamily="34" charset="0"/>
                      </a:endParaRPr>
                    </a:p>
                  </a:txBody>
                  <a:tcPr marL="18028" marR="18028" marT="180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81%</a:t>
                      </a:r>
                      <a:endParaRPr lang="en-US" sz="3400" b="0" i="0" u="none" strike="noStrike">
                        <a:effectLst/>
                        <a:latin typeface="Arial" panose="020B0604020202020204" pitchFamily="34" charset="0"/>
                      </a:endParaRPr>
                    </a:p>
                  </a:txBody>
                  <a:tcPr marL="18028" marR="18028" marT="180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88%</a:t>
                      </a:r>
                      <a:endParaRPr lang="en-US" sz="3400" b="0" i="0" u="none" strike="noStrike">
                        <a:effectLst/>
                        <a:latin typeface="Arial" panose="020B0604020202020204" pitchFamily="34" charset="0"/>
                      </a:endParaRPr>
                    </a:p>
                  </a:txBody>
                  <a:tcPr marL="18028" marR="18028" marT="180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91%</a:t>
                      </a:r>
                      <a:endParaRPr lang="en-US" sz="3400" b="0" i="0" u="none" strike="noStrike">
                        <a:effectLst/>
                        <a:latin typeface="Arial" panose="020B0604020202020204" pitchFamily="34" charset="0"/>
                      </a:endParaRPr>
                    </a:p>
                  </a:txBody>
                  <a:tcPr marL="18028" marR="18028" marT="180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6418937"/>
                  </a:ext>
                </a:extLst>
              </a:tr>
              <a:tr h="779535">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Logistic Regression</a:t>
                      </a:r>
                      <a:endParaRPr lang="en-US" sz="3400" b="0" i="0" u="none" strike="noStrike">
                        <a:effectLst/>
                        <a:latin typeface="Arial" panose="020B0604020202020204" pitchFamily="34" charset="0"/>
                      </a:endParaRPr>
                    </a:p>
                  </a:txBody>
                  <a:tcPr marL="18028" marR="18028" marT="180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89%</a:t>
                      </a:r>
                      <a:endParaRPr lang="en-US" sz="3400" b="0" i="0" u="none" strike="noStrike">
                        <a:effectLst/>
                        <a:latin typeface="Arial" panose="020B0604020202020204" pitchFamily="34" charset="0"/>
                      </a:endParaRPr>
                    </a:p>
                  </a:txBody>
                  <a:tcPr marL="18028" marR="18028" marT="180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99%</a:t>
                      </a:r>
                      <a:endParaRPr lang="en-US" sz="3400" b="0" i="0" u="none" strike="noStrike">
                        <a:effectLst/>
                        <a:latin typeface="Arial" panose="020B0604020202020204" pitchFamily="34" charset="0"/>
                      </a:endParaRPr>
                    </a:p>
                  </a:txBody>
                  <a:tcPr marL="18028" marR="18028" marT="180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89%</a:t>
                      </a:r>
                      <a:endParaRPr lang="en-US" sz="3400" b="0" i="0" u="none" strike="noStrike">
                        <a:effectLst/>
                        <a:latin typeface="Arial" panose="020B0604020202020204" pitchFamily="34" charset="0"/>
                      </a:endParaRPr>
                    </a:p>
                  </a:txBody>
                  <a:tcPr marL="18028" marR="18028" marT="180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5177480"/>
                  </a:ext>
                </a:extLst>
              </a:tr>
              <a:tr h="433395">
                <a:tc>
                  <a:txBody>
                    <a:bodyPr/>
                    <a:lstStyle/>
                    <a:p>
                      <a:pPr algn="l" fontAlgn="b">
                        <a:spcBef>
                          <a:spcPts val="0"/>
                        </a:spcBef>
                        <a:spcAft>
                          <a:spcPts val="0"/>
                        </a:spcAft>
                      </a:pPr>
                      <a:r>
                        <a:rPr lang="en-US" sz="2300" b="0" i="0" u="none" strike="noStrike">
                          <a:solidFill>
                            <a:srgbClr val="000000"/>
                          </a:solidFill>
                          <a:effectLst/>
                          <a:latin typeface="Calibri" panose="020F0502020204030204" pitchFamily="34" charset="0"/>
                        </a:rPr>
                        <a:t>Random forest</a:t>
                      </a:r>
                      <a:endParaRPr lang="en-US" sz="3400" b="0" i="0" u="none" strike="noStrike">
                        <a:effectLst/>
                        <a:latin typeface="Arial" panose="020B0604020202020204" pitchFamily="34" charset="0"/>
                      </a:endParaRPr>
                    </a:p>
                  </a:txBody>
                  <a:tcPr marL="18028" marR="18028" marT="180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85%</a:t>
                      </a:r>
                      <a:endParaRPr lang="en-US" sz="3400" b="0" i="0" u="none" strike="noStrike">
                        <a:effectLst/>
                        <a:latin typeface="Arial" panose="020B0604020202020204" pitchFamily="34" charset="0"/>
                      </a:endParaRPr>
                    </a:p>
                  </a:txBody>
                  <a:tcPr marL="18028" marR="18028" marT="180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94%</a:t>
                      </a:r>
                      <a:endParaRPr lang="en-US" sz="3400" b="0" i="0" u="none" strike="noStrike">
                        <a:effectLst/>
                        <a:latin typeface="Arial" panose="020B0604020202020204" pitchFamily="34" charset="0"/>
                      </a:endParaRPr>
                    </a:p>
                  </a:txBody>
                  <a:tcPr marL="18028" marR="18028" marT="180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2300" b="0" i="0" u="none" strike="noStrike">
                          <a:solidFill>
                            <a:srgbClr val="000000"/>
                          </a:solidFill>
                          <a:effectLst/>
                          <a:latin typeface="Calibri" panose="020F0502020204030204" pitchFamily="34" charset="0"/>
                        </a:rPr>
                        <a:t>90%</a:t>
                      </a:r>
                      <a:endParaRPr lang="en-US" sz="3400" b="0" i="0" u="none" strike="noStrike">
                        <a:effectLst/>
                        <a:latin typeface="Arial" panose="020B0604020202020204" pitchFamily="34" charset="0"/>
                      </a:endParaRPr>
                    </a:p>
                  </a:txBody>
                  <a:tcPr marL="18028" marR="18028" marT="180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5455851"/>
                  </a:ext>
                </a:extLst>
              </a:tr>
            </a:tbl>
          </a:graphicData>
        </a:graphic>
      </p:graphicFrame>
    </p:spTree>
    <p:extLst>
      <p:ext uri="{BB962C8B-B14F-4D97-AF65-F5344CB8AC3E}">
        <p14:creationId xmlns:p14="http://schemas.microsoft.com/office/powerpoint/2010/main" val="3867466350"/>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17DED8-D676-CA4D-AD1C-83DB534F19A6}"/>
              </a:ext>
            </a:extLst>
          </p:cNvPr>
          <p:cNvSpPr>
            <a:spLocks noGrp="1"/>
          </p:cNvSpPr>
          <p:nvPr>
            <p:ph type="title"/>
          </p:nvPr>
        </p:nvSpPr>
        <p:spPr/>
        <p:txBody>
          <a:bodyPr/>
          <a:lstStyle/>
          <a:p>
            <a:r>
              <a:rPr lang="en-US" dirty="0"/>
              <a:t>Solution</a:t>
            </a:r>
          </a:p>
        </p:txBody>
      </p:sp>
      <p:sp>
        <p:nvSpPr>
          <p:cNvPr id="6" name="Content Placeholder 5">
            <a:extLst>
              <a:ext uri="{FF2B5EF4-FFF2-40B4-BE49-F238E27FC236}">
                <a16:creationId xmlns:a16="http://schemas.microsoft.com/office/drawing/2014/main" id="{29562581-8FE5-1B45-8471-67B042D4A168}"/>
              </a:ext>
            </a:extLst>
          </p:cNvPr>
          <p:cNvSpPr>
            <a:spLocks noGrp="1"/>
          </p:cNvSpPr>
          <p:nvPr>
            <p:ph idx="1"/>
          </p:nvPr>
        </p:nvSpPr>
        <p:spPr/>
        <p:txBody>
          <a:bodyPr>
            <a:normAutofit/>
          </a:bodyPr>
          <a:lstStyle/>
          <a:p>
            <a:r>
              <a:rPr lang="en-US" sz="1400" dirty="0"/>
              <a:t>the goal was to perform Sentiment Analysis on the women’s clothing dataset in order to classify customer review text using machine learning models</a:t>
            </a:r>
          </a:p>
          <a:p>
            <a:r>
              <a:rPr lang="en-US" sz="1400" dirty="0"/>
              <a:t>6 models were chosen to classify the customer reviews focusing on three variables which included the ‘Review Text’ , ‘Age’ and ‘Rating’ of the reviews</a:t>
            </a:r>
          </a:p>
          <a:p>
            <a:r>
              <a:rPr lang="en-US" sz="1400" dirty="0"/>
              <a:t>the results show that the logistic regression classifier was the best classifier for this dataset. Not only did the logistic regression receive the highest accuracy it also received the second highest precision score</a:t>
            </a:r>
          </a:p>
          <a:p>
            <a:r>
              <a:rPr lang="en-US" sz="1400" dirty="0"/>
              <a:t>Moving forward in order to enhance the accuracy of classifying women’s clothing reviews more variables should be considered for the dataset</a:t>
            </a:r>
          </a:p>
          <a:p>
            <a:pPr lvl="1"/>
            <a:r>
              <a:rPr lang="en-US" sz="1200" dirty="0"/>
              <a:t>Region, Salary and occupation of a customer are a few examples of variables that could improve the accuracy of classifying customer reviews through machine learning models</a:t>
            </a:r>
            <a:endParaRPr lang="en-US" dirty="0"/>
          </a:p>
        </p:txBody>
      </p:sp>
    </p:spTree>
    <p:extLst>
      <p:ext uri="{BB962C8B-B14F-4D97-AF65-F5344CB8AC3E}">
        <p14:creationId xmlns:p14="http://schemas.microsoft.com/office/powerpoint/2010/main" val="310319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0EA7-4AF4-3544-83FC-897C44412ACE}"/>
              </a:ext>
            </a:extLst>
          </p:cNvPr>
          <p:cNvSpPr>
            <a:spLocks noGrp="1"/>
          </p:cNvSpPr>
          <p:nvPr>
            <p:ph type="title"/>
          </p:nvPr>
        </p:nvSpPr>
        <p:spPr/>
        <p:txBody>
          <a:bodyPr/>
          <a:lstStyle/>
          <a:p>
            <a:r>
              <a:rPr lang="en-US" dirty="0"/>
              <a:t>Purpose of the Analysis</a:t>
            </a:r>
          </a:p>
        </p:txBody>
      </p:sp>
      <p:sp>
        <p:nvSpPr>
          <p:cNvPr id="3" name="Content Placeholder 2">
            <a:extLst>
              <a:ext uri="{FF2B5EF4-FFF2-40B4-BE49-F238E27FC236}">
                <a16:creationId xmlns:a16="http://schemas.microsoft.com/office/drawing/2014/main" id="{720D380C-1F85-F14D-9F7B-4B784CFB88E1}"/>
              </a:ext>
            </a:extLst>
          </p:cNvPr>
          <p:cNvSpPr>
            <a:spLocks noGrp="1"/>
          </p:cNvSpPr>
          <p:nvPr>
            <p:ph idx="1"/>
          </p:nvPr>
        </p:nvSpPr>
        <p:spPr/>
        <p:txBody>
          <a:bodyPr/>
          <a:lstStyle/>
          <a:p>
            <a:r>
              <a:rPr lang="en-US" dirty="0"/>
              <a:t>Goal: To perform Sentiment Analysis on the women’s clothing dataset in order to classify if a review is positive or negative </a:t>
            </a:r>
          </a:p>
          <a:p>
            <a:pPr lvl="1"/>
            <a:r>
              <a:rPr lang="en-US" dirty="0"/>
              <a:t>Allows the customer to better understand the product</a:t>
            </a:r>
          </a:p>
          <a:p>
            <a:pPr lvl="1"/>
            <a:r>
              <a:rPr lang="en-US" dirty="0"/>
              <a:t>Allows the company to receive accurate feedback about the product</a:t>
            </a:r>
          </a:p>
          <a:p>
            <a:endParaRPr lang="en-US" dirty="0"/>
          </a:p>
        </p:txBody>
      </p:sp>
    </p:spTree>
    <p:extLst>
      <p:ext uri="{BB962C8B-B14F-4D97-AF65-F5344CB8AC3E}">
        <p14:creationId xmlns:p14="http://schemas.microsoft.com/office/powerpoint/2010/main" val="4184222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2578A-E883-744F-9A44-751AE20BA43F}"/>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7BDEE87C-962B-464A-99D6-F370F2B3A5AD}"/>
              </a:ext>
            </a:extLst>
          </p:cNvPr>
          <p:cNvSpPr>
            <a:spLocks noGrp="1"/>
          </p:cNvSpPr>
          <p:nvPr>
            <p:ph idx="1"/>
          </p:nvPr>
        </p:nvSpPr>
        <p:spPr/>
        <p:txBody>
          <a:bodyPr/>
          <a:lstStyle/>
          <a:p>
            <a:r>
              <a:rPr lang="en-US" dirty="0"/>
              <a:t>Deleted ‘ID’ variable from the dataset</a:t>
            </a:r>
          </a:p>
          <a:p>
            <a:r>
              <a:rPr lang="en-US" dirty="0"/>
              <a:t>Identified and eliminated all rows with missing data</a:t>
            </a:r>
          </a:p>
          <a:p>
            <a:pPr lvl="1"/>
            <a:r>
              <a:rPr lang="en-US" dirty="0"/>
              <a:t>Due to the large number of categorical data eliminating the rows with missing values was more beneficial than replacing the missing values with the most common category per each variable</a:t>
            </a:r>
          </a:p>
          <a:p>
            <a:pPr lvl="1"/>
            <a:endParaRPr lang="en-US" dirty="0"/>
          </a:p>
        </p:txBody>
      </p:sp>
    </p:spTree>
    <p:extLst>
      <p:ext uri="{BB962C8B-B14F-4D97-AF65-F5344CB8AC3E}">
        <p14:creationId xmlns:p14="http://schemas.microsoft.com/office/powerpoint/2010/main" val="70435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4F6E7A-57FB-1243-A2DD-E3D5CC1C26E4}"/>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Data Visualization</a:t>
            </a:r>
          </a:p>
        </p:txBody>
      </p:sp>
      <p:sp>
        <p:nvSpPr>
          <p:cNvPr id="7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7" name="Freeform: Shape 7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026" name="Picture 2">
            <a:extLst>
              <a:ext uri="{FF2B5EF4-FFF2-40B4-BE49-F238E27FC236}">
                <a16:creationId xmlns:a16="http://schemas.microsoft.com/office/drawing/2014/main" id="{BAABD7FD-EE4E-754C-B60A-01A501198E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78717" y="1314450"/>
            <a:ext cx="5280439" cy="4895849"/>
          </a:xfrm>
          <a:prstGeom prst="rect">
            <a:avLst/>
          </a:prstGeom>
          <a:noFill/>
          <a:effectLst/>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30" name="Content Placeholder 1029">
            <a:extLst>
              <a:ext uri="{FF2B5EF4-FFF2-40B4-BE49-F238E27FC236}">
                <a16:creationId xmlns:a16="http://schemas.microsoft.com/office/drawing/2014/main" id="{B0A2BBFC-9761-4486-AA42-0CE335600FF8}"/>
              </a:ext>
            </a:extLst>
          </p:cNvPr>
          <p:cNvSpPr>
            <a:spLocks noGrp="1"/>
          </p:cNvSpPr>
          <p:nvPr>
            <p:ph idx="1"/>
          </p:nvPr>
        </p:nvSpPr>
        <p:spPr>
          <a:xfrm>
            <a:off x="648931" y="2438400"/>
            <a:ext cx="4166509" cy="3785419"/>
          </a:xfrm>
        </p:spPr>
        <p:txBody>
          <a:bodyPr>
            <a:normAutofit/>
          </a:bodyPr>
          <a:lstStyle/>
          <a:p>
            <a:r>
              <a:rPr lang="en-US" dirty="0">
                <a:solidFill>
                  <a:srgbClr val="EBEBEB"/>
                </a:solidFill>
              </a:rPr>
              <a:t>Pie Chart of Rating count</a:t>
            </a:r>
          </a:p>
          <a:p>
            <a:r>
              <a:rPr lang="en-US" dirty="0">
                <a:solidFill>
                  <a:srgbClr val="EBEBEB"/>
                </a:solidFill>
              </a:rPr>
              <a:t>Over half of the reviews were given a 5-star rating</a:t>
            </a:r>
          </a:p>
          <a:p>
            <a:r>
              <a:rPr lang="en-US" dirty="0">
                <a:solidFill>
                  <a:srgbClr val="EBEBEB"/>
                </a:solidFill>
              </a:rPr>
              <a:t>Over  75% of the reviews received at least a 4-star review</a:t>
            </a:r>
          </a:p>
          <a:p>
            <a:endParaRPr lang="en-US" dirty="0">
              <a:solidFill>
                <a:srgbClr val="EBEBEB"/>
              </a:solidFill>
            </a:endParaRPr>
          </a:p>
        </p:txBody>
      </p:sp>
    </p:spTree>
    <p:extLst>
      <p:ext uri="{BB962C8B-B14F-4D97-AF65-F5344CB8AC3E}">
        <p14:creationId xmlns:p14="http://schemas.microsoft.com/office/powerpoint/2010/main" val="46083393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B34742-2FB4-AF4B-885D-C9C90D910F76}"/>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Data Visualization</a:t>
            </a:r>
          </a:p>
        </p:txBody>
      </p:sp>
      <p:sp>
        <p:nvSpPr>
          <p:cNvPr id="7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7" name="Freeform: Shape 7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2050" name="Picture 2">
            <a:extLst>
              <a:ext uri="{FF2B5EF4-FFF2-40B4-BE49-F238E27FC236}">
                <a16:creationId xmlns:a16="http://schemas.microsoft.com/office/drawing/2014/main" id="{2D57E843-2BFE-D64A-BE9F-D32F2BCC85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3992" y="2012026"/>
            <a:ext cx="5449889" cy="3709641"/>
          </a:xfrm>
          <a:prstGeom prst="rect">
            <a:avLst/>
          </a:prstGeom>
          <a:noFill/>
          <a:effectLst/>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54" name="Content Placeholder 2053">
            <a:extLst>
              <a:ext uri="{FF2B5EF4-FFF2-40B4-BE49-F238E27FC236}">
                <a16:creationId xmlns:a16="http://schemas.microsoft.com/office/drawing/2014/main" id="{7717B9EE-04C1-462A-B50E-6F555CDC7BE8}"/>
              </a:ext>
            </a:extLst>
          </p:cNvPr>
          <p:cNvSpPr>
            <a:spLocks noGrp="1"/>
          </p:cNvSpPr>
          <p:nvPr>
            <p:ph idx="1"/>
          </p:nvPr>
        </p:nvSpPr>
        <p:spPr>
          <a:xfrm>
            <a:off x="648931" y="2438400"/>
            <a:ext cx="4166509" cy="3785419"/>
          </a:xfrm>
        </p:spPr>
        <p:txBody>
          <a:bodyPr>
            <a:normAutofit/>
          </a:bodyPr>
          <a:lstStyle/>
          <a:p>
            <a:r>
              <a:rPr lang="en-US" dirty="0">
                <a:solidFill>
                  <a:srgbClr val="EBEBEB"/>
                </a:solidFill>
              </a:rPr>
              <a:t>Count plot of reviews by age</a:t>
            </a:r>
          </a:p>
          <a:p>
            <a:r>
              <a:rPr lang="en-US" dirty="0">
                <a:solidFill>
                  <a:srgbClr val="EBEBEB"/>
                </a:solidFill>
              </a:rPr>
              <a:t>Most reviews were written by customers in their 40’s</a:t>
            </a:r>
          </a:p>
          <a:p>
            <a:r>
              <a:rPr lang="en-US" dirty="0">
                <a:solidFill>
                  <a:srgbClr val="EBEBEB"/>
                </a:solidFill>
              </a:rPr>
              <a:t>Reviews decreased as age of the reviewer decreased after 40</a:t>
            </a:r>
          </a:p>
        </p:txBody>
      </p:sp>
    </p:spTree>
    <p:extLst>
      <p:ext uri="{BB962C8B-B14F-4D97-AF65-F5344CB8AC3E}">
        <p14:creationId xmlns:p14="http://schemas.microsoft.com/office/powerpoint/2010/main" val="371386953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9DFDB-668B-C944-97B2-95305FF2D41E}"/>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Data Visualization</a:t>
            </a:r>
          </a:p>
        </p:txBody>
      </p:sp>
      <p:sp>
        <p:nvSpPr>
          <p:cNvPr id="7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7" name="Freeform: Shape 7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3074" name="Picture 2">
            <a:extLst>
              <a:ext uri="{FF2B5EF4-FFF2-40B4-BE49-F238E27FC236}">
                <a16:creationId xmlns:a16="http://schemas.microsoft.com/office/drawing/2014/main" id="{AFC990F7-7946-694C-A326-8ED9E7F2784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3992" y="2059714"/>
            <a:ext cx="5449889" cy="2738569"/>
          </a:xfrm>
          <a:prstGeom prst="rect">
            <a:avLst/>
          </a:prstGeom>
          <a:noFill/>
          <a:effectLst/>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78" name="Content Placeholder 3077">
            <a:extLst>
              <a:ext uri="{FF2B5EF4-FFF2-40B4-BE49-F238E27FC236}">
                <a16:creationId xmlns:a16="http://schemas.microsoft.com/office/drawing/2014/main" id="{4472E4F4-909A-4B2F-9B3D-FA93DE867E6E}"/>
              </a:ext>
            </a:extLst>
          </p:cNvPr>
          <p:cNvSpPr>
            <a:spLocks noGrp="1"/>
          </p:cNvSpPr>
          <p:nvPr>
            <p:ph idx="1"/>
          </p:nvPr>
        </p:nvSpPr>
        <p:spPr>
          <a:xfrm>
            <a:off x="648931" y="2438400"/>
            <a:ext cx="4166509" cy="3785419"/>
          </a:xfrm>
        </p:spPr>
        <p:txBody>
          <a:bodyPr>
            <a:normAutofit/>
          </a:bodyPr>
          <a:lstStyle/>
          <a:p>
            <a:r>
              <a:rPr lang="en-US" sz="1600" dirty="0">
                <a:solidFill>
                  <a:srgbClr val="EBEBEB"/>
                </a:solidFill>
              </a:rPr>
              <a:t>Count Plot of Recommended IND</a:t>
            </a:r>
          </a:p>
          <a:p>
            <a:r>
              <a:rPr lang="en-US" sz="1600" dirty="0">
                <a:solidFill>
                  <a:srgbClr val="EBEBEB"/>
                </a:solidFill>
              </a:rPr>
              <a:t>Recommended = 82%</a:t>
            </a:r>
          </a:p>
          <a:p>
            <a:r>
              <a:rPr lang="en-US" sz="1600" dirty="0">
                <a:solidFill>
                  <a:srgbClr val="EBEBEB"/>
                </a:solidFill>
              </a:rPr>
              <a:t>Not Recommended = 18%</a:t>
            </a:r>
          </a:p>
          <a:p>
            <a:r>
              <a:rPr lang="en-US" sz="1600" dirty="0">
                <a:solidFill>
                  <a:srgbClr val="EBEBEB"/>
                </a:solidFill>
              </a:rPr>
              <a:t>Assumption: 75% of reviews received 4 or 5 star ratings and 82% of the reviews recommended the product therefore we can assume  the recommended Ind variable correlates with the rating review</a:t>
            </a:r>
          </a:p>
        </p:txBody>
      </p:sp>
    </p:spTree>
    <p:extLst>
      <p:ext uri="{BB962C8B-B14F-4D97-AF65-F5344CB8AC3E}">
        <p14:creationId xmlns:p14="http://schemas.microsoft.com/office/powerpoint/2010/main" val="413870296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FE24AD-0B92-E14E-8287-9B211DE3360C}"/>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Data Visualization</a:t>
            </a:r>
          </a:p>
        </p:txBody>
      </p:sp>
      <p:sp>
        <p:nvSpPr>
          <p:cNvPr id="7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7" name="Freeform: Shape 7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098" name="Picture 2">
            <a:extLst>
              <a:ext uri="{FF2B5EF4-FFF2-40B4-BE49-F238E27FC236}">
                <a16:creationId xmlns:a16="http://schemas.microsoft.com/office/drawing/2014/main" id="{FC3D292D-A09B-CD41-A0C8-6AEF987DE42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3992" y="2012027"/>
            <a:ext cx="5449889" cy="2833942"/>
          </a:xfrm>
          <a:prstGeom prst="rect">
            <a:avLst/>
          </a:prstGeom>
          <a:noFill/>
          <a:effectLst/>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102" name="Content Placeholder 4101">
            <a:extLst>
              <a:ext uri="{FF2B5EF4-FFF2-40B4-BE49-F238E27FC236}">
                <a16:creationId xmlns:a16="http://schemas.microsoft.com/office/drawing/2014/main" id="{4D1A61C7-CDCA-4643-813C-59D5E8EAC660}"/>
              </a:ext>
            </a:extLst>
          </p:cNvPr>
          <p:cNvSpPr>
            <a:spLocks noGrp="1"/>
          </p:cNvSpPr>
          <p:nvPr>
            <p:ph idx="1"/>
          </p:nvPr>
        </p:nvSpPr>
        <p:spPr>
          <a:xfrm>
            <a:off x="648931" y="2438400"/>
            <a:ext cx="4166509" cy="3785419"/>
          </a:xfrm>
        </p:spPr>
        <p:txBody>
          <a:bodyPr>
            <a:normAutofit/>
          </a:bodyPr>
          <a:lstStyle/>
          <a:p>
            <a:r>
              <a:rPr lang="en-US" dirty="0">
                <a:solidFill>
                  <a:srgbClr val="EBEBEB"/>
                </a:solidFill>
              </a:rPr>
              <a:t>Reviews per Department</a:t>
            </a:r>
          </a:p>
          <a:p>
            <a:r>
              <a:rPr lang="en-US" dirty="0">
                <a:solidFill>
                  <a:srgbClr val="EBEBEB"/>
                </a:solidFill>
              </a:rPr>
              <a:t>The tops department received the most reviews</a:t>
            </a:r>
          </a:p>
        </p:txBody>
      </p:sp>
    </p:spTree>
    <p:extLst>
      <p:ext uri="{BB962C8B-B14F-4D97-AF65-F5344CB8AC3E}">
        <p14:creationId xmlns:p14="http://schemas.microsoft.com/office/powerpoint/2010/main" val="410333262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9DC52D-CE53-A848-996C-A6FF4A41E5DE}"/>
              </a:ext>
            </a:extLst>
          </p:cNvPr>
          <p:cNvSpPr>
            <a:spLocks noGrp="1"/>
          </p:cNvSpPr>
          <p:nvPr>
            <p:ph type="title"/>
          </p:nvPr>
        </p:nvSpPr>
        <p:spPr>
          <a:xfrm>
            <a:off x="648931" y="629266"/>
            <a:ext cx="4166510" cy="1622321"/>
          </a:xfrm>
        </p:spPr>
        <p:txBody>
          <a:bodyPr>
            <a:normAutofit fontScale="90000"/>
          </a:bodyPr>
          <a:lstStyle/>
          <a:p>
            <a:r>
              <a:rPr lang="en-US" dirty="0">
                <a:solidFill>
                  <a:srgbClr val="EBEBEB"/>
                </a:solidFill>
              </a:rPr>
              <a:t>Data Visualization</a:t>
            </a:r>
            <a:br>
              <a:rPr lang="en-US" dirty="0">
                <a:solidFill>
                  <a:srgbClr val="EBEBEB"/>
                </a:solidFill>
              </a:rPr>
            </a:br>
            <a:endParaRPr lang="en-US" dirty="0">
              <a:solidFill>
                <a:srgbClr val="EBEBEB"/>
              </a:solidFill>
            </a:endParaRPr>
          </a:p>
        </p:txBody>
      </p:sp>
      <p:sp>
        <p:nvSpPr>
          <p:cNvPr id="7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7" name="Freeform: Shape 7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122" name="Picture 2">
            <a:extLst>
              <a:ext uri="{FF2B5EF4-FFF2-40B4-BE49-F238E27FC236}">
                <a16:creationId xmlns:a16="http://schemas.microsoft.com/office/drawing/2014/main" id="{93D53E1D-CE1C-D44E-B9CB-F0968193552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3992" y="2141462"/>
            <a:ext cx="5449889" cy="2575072"/>
          </a:xfrm>
          <a:prstGeom prst="rect">
            <a:avLst/>
          </a:prstGeom>
          <a:noFill/>
          <a:effectLst/>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126" name="Content Placeholder 5125">
            <a:extLst>
              <a:ext uri="{FF2B5EF4-FFF2-40B4-BE49-F238E27FC236}">
                <a16:creationId xmlns:a16="http://schemas.microsoft.com/office/drawing/2014/main" id="{3784D9DA-A094-4BDC-8927-092A791CA1A3}"/>
              </a:ext>
            </a:extLst>
          </p:cNvPr>
          <p:cNvSpPr>
            <a:spLocks noGrp="1"/>
          </p:cNvSpPr>
          <p:nvPr>
            <p:ph idx="1"/>
          </p:nvPr>
        </p:nvSpPr>
        <p:spPr>
          <a:xfrm>
            <a:off x="648931" y="2438400"/>
            <a:ext cx="4166509" cy="3785419"/>
          </a:xfrm>
        </p:spPr>
        <p:txBody>
          <a:bodyPr>
            <a:normAutofit/>
          </a:bodyPr>
          <a:lstStyle/>
          <a:p>
            <a:r>
              <a:rPr lang="en-US" dirty="0">
                <a:solidFill>
                  <a:srgbClr val="EBEBEB"/>
                </a:solidFill>
              </a:rPr>
              <a:t>Reviews per Class</a:t>
            </a:r>
          </a:p>
          <a:p>
            <a:r>
              <a:rPr lang="en-US" dirty="0">
                <a:solidFill>
                  <a:srgbClr val="EBEBEB"/>
                </a:solidFill>
              </a:rPr>
              <a:t>The dress class received the most reviews</a:t>
            </a:r>
          </a:p>
          <a:p>
            <a:pPr marL="0" indent="0">
              <a:buNone/>
            </a:pPr>
            <a:endParaRPr lang="en-US" dirty="0">
              <a:solidFill>
                <a:srgbClr val="EBEBEB"/>
              </a:solidFill>
            </a:endParaRPr>
          </a:p>
        </p:txBody>
      </p:sp>
    </p:spTree>
    <p:extLst>
      <p:ext uri="{BB962C8B-B14F-4D97-AF65-F5344CB8AC3E}">
        <p14:creationId xmlns:p14="http://schemas.microsoft.com/office/powerpoint/2010/main" val="160646453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1157</TotalTime>
  <Words>1041</Words>
  <Application>Microsoft Macintosh PowerPoint</Application>
  <PresentationFormat>Widescreen</PresentationFormat>
  <Paragraphs>143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Wingdings 3</vt:lpstr>
      <vt:lpstr>Ion</vt:lpstr>
      <vt:lpstr>ISDS 7070 Final Project</vt:lpstr>
      <vt:lpstr>Women’s E-Commerce Review Dataset</vt:lpstr>
      <vt:lpstr>Purpose of the Analysis</vt:lpstr>
      <vt:lpstr>Data Wrangling</vt:lpstr>
      <vt:lpstr>Data Visualization</vt:lpstr>
      <vt:lpstr>Data Visualization</vt:lpstr>
      <vt:lpstr>Data Visualization</vt:lpstr>
      <vt:lpstr>Data Visualization</vt:lpstr>
      <vt:lpstr>Data Visualization </vt:lpstr>
      <vt:lpstr>Data Visualization</vt:lpstr>
      <vt:lpstr>Data visualization</vt:lpstr>
      <vt:lpstr>Machine Learning Models</vt:lpstr>
      <vt:lpstr>Confusion Matrix</vt:lpstr>
      <vt:lpstr>Naïve Bayes Classifier</vt:lpstr>
      <vt:lpstr>K-Nearest Neighbor Classifier</vt:lpstr>
      <vt:lpstr>SGD Classifier</vt:lpstr>
      <vt:lpstr>Decision Tree Classifier</vt:lpstr>
      <vt:lpstr>Logistic Regression Classifier</vt:lpstr>
      <vt:lpstr>Random Forest Classifier</vt:lpstr>
      <vt:lpstr>Comparison of Model Performance</vt:lpstr>
      <vt:lpstr>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ISDS 7070 Final Project</dc:title>
  <dc:creator>Dustin A Ward</dc:creator>
  <cp:lastModifiedBy>Dustin A Ward</cp:lastModifiedBy>
  <cp:revision>23</cp:revision>
  <dcterms:created xsi:type="dcterms:W3CDTF">2021-06-24T16:10:09Z</dcterms:created>
  <dcterms:modified xsi:type="dcterms:W3CDTF">2021-06-26T17:23:30Z</dcterms:modified>
</cp:coreProperties>
</file>