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A178-AC97-4429-A65E-F4440F965FC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0F26-F688-4883-9973-59620F84C5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A178-AC97-4429-A65E-F4440F965FC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0F26-F688-4883-9973-59620F84C5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A178-AC97-4429-A65E-F4440F965FC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0F26-F688-4883-9973-59620F84C5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A178-AC97-4429-A65E-F4440F965FC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0F26-F688-4883-9973-59620F84C5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A178-AC97-4429-A65E-F4440F965FC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0F26-F688-4883-9973-59620F84C5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A178-AC97-4429-A65E-F4440F965FC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0F26-F688-4883-9973-59620F84C5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A178-AC97-4429-A65E-F4440F965FC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0F26-F688-4883-9973-59620F84C5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A178-AC97-4429-A65E-F4440F965FC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0F26-F688-4883-9973-59620F84C5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A178-AC97-4429-A65E-F4440F965FC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0F26-F688-4883-9973-59620F84C5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A178-AC97-4429-A65E-F4440F965FC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0F26-F688-4883-9973-59620F84C5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A178-AC97-4429-A65E-F4440F965FC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0F26-F688-4883-9973-59620F84C5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AA178-AC97-4429-A65E-F4440F965FC0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0F26-F688-4883-9973-59620F84C5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물류의사결정론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12131819 </a:t>
            </a:r>
            <a:r>
              <a:rPr lang="ko-KR" altLang="en-US" dirty="0" err="1" smtClean="0"/>
              <a:t>육동현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내용 개체 틀 3"/>
          <p:cNvGrpSpPr>
            <a:grpSpLocks noGrp="1"/>
          </p:cNvGrpSpPr>
          <p:nvPr>
            <p:ph idx="1"/>
          </p:nvPr>
        </p:nvGrpSpPr>
        <p:grpSpPr>
          <a:xfrm>
            <a:off x="457200" y="1600200"/>
            <a:ext cx="8229600" cy="4525963"/>
            <a:chOff x="785813" y="1371600"/>
            <a:chExt cx="6986587" cy="3433864"/>
          </a:xfrm>
        </p:grpSpPr>
        <p:sp>
          <p:nvSpPr>
            <p:cNvPr id="5" name="타원 4"/>
            <p:cNvSpPr/>
            <p:nvPr/>
          </p:nvSpPr>
          <p:spPr bwMode="auto">
            <a:xfrm>
              <a:off x="1752600" y="2590800"/>
              <a:ext cx="539750" cy="53975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altLang="ko-KR" sz="900" b="1" dirty="0" err="1">
                  <a:solidFill>
                    <a:schemeClr val="tx1"/>
                  </a:solidFill>
                  <a:ea typeface="굴림" pitchFamily="50" charset="-127"/>
                </a:rPr>
                <a:t>P</a:t>
              </a:r>
              <a:r>
                <a:rPr lang="en-US" altLang="ko-KR" sz="900" b="1" dirty="0" err="1" smtClean="0">
                  <a:solidFill>
                    <a:schemeClr val="tx1"/>
                  </a:solidFill>
                  <a:ea typeface="굴림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1752600" y="3810000"/>
              <a:ext cx="539750" cy="53975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altLang="ko-KR" sz="900" b="1" dirty="0" err="1" smtClean="0">
                  <a:solidFill>
                    <a:schemeClr val="tx1"/>
                  </a:solidFill>
                  <a:ea typeface="굴림" pitchFamily="50" charset="-127"/>
                </a:rPr>
                <a:t>P2</a:t>
              </a:r>
              <a:endParaRPr lang="ko-KR" altLang="en-US" sz="900" b="1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6157913" y="2133600"/>
              <a:ext cx="539750" cy="53975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altLang="ko-KR" sz="900" b="1" dirty="0" err="1" smtClean="0">
                  <a:solidFill>
                    <a:schemeClr val="tx1"/>
                  </a:solidFill>
                  <a:ea typeface="굴림" pitchFamily="50" charset="-127"/>
                </a:rPr>
                <a:t>RO1</a:t>
              </a:r>
              <a:endParaRPr lang="ko-KR" altLang="en-US" sz="900" b="1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3962400" y="2590800"/>
              <a:ext cx="539750" cy="539750"/>
            </a:xfrm>
            <a:prstGeom prst="ellipse">
              <a:avLst/>
            </a:prstGeom>
            <a:solidFill>
              <a:srgbClr val="EEB41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altLang="ko-KR" sz="1100" b="1" dirty="0" err="1" smtClean="0">
                  <a:solidFill>
                    <a:schemeClr val="tx1"/>
                  </a:solidFill>
                </a:rPr>
                <a:t>W1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5" idx="6"/>
              <a:endCxn id="8" idx="2"/>
            </p:cNvCxnSpPr>
            <p:nvPr/>
          </p:nvCxnSpPr>
          <p:spPr bwMode="auto">
            <a:xfrm>
              <a:off x="2292350" y="2860675"/>
              <a:ext cx="1670050" cy="1588"/>
            </a:xfrm>
            <a:prstGeom prst="straightConnector1">
              <a:avLst/>
            </a:prstGeom>
            <a:ln w="19050">
              <a:solidFill>
                <a:schemeClr val="accent1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6" idx="6"/>
              <a:endCxn id="8" idx="3"/>
            </p:cNvCxnSpPr>
            <p:nvPr/>
          </p:nvCxnSpPr>
          <p:spPr bwMode="auto">
            <a:xfrm flipV="1">
              <a:off x="2292350" y="3051505"/>
              <a:ext cx="1749095" cy="1028370"/>
            </a:xfrm>
            <a:prstGeom prst="straightConnector1">
              <a:avLst/>
            </a:prstGeom>
            <a:ln w="19050">
              <a:solidFill>
                <a:schemeClr val="accent1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8" idx="6"/>
              <a:endCxn id="7" idx="2"/>
            </p:cNvCxnSpPr>
            <p:nvPr/>
          </p:nvCxnSpPr>
          <p:spPr bwMode="auto">
            <a:xfrm flipV="1">
              <a:off x="4502150" y="2403475"/>
              <a:ext cx="1655763" cy="457200"/>
            </a:xfrm>
            <a:prstGeom prst="straightConnector1">
              <a:avLst/>
            </a:prstGeom>
            <a:ln w="19050">
              <a:solidFill>
                <a:schemeClr val="accent1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785813" y="2173305"/>
              <a:ext cx="1271587" cy="46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ko-KR" sz="1200" b="1" dirty="0" smtClean="0">
                  <a:latin typeface="Arial" charset="0"/>
                  <a:ea typeface="돋움" pitchFamily="50" charset="-127"/>
                </a:rPr>
                <a:t>200 </a:t>
              </a:r>
              <a:r>
                <a:rPr lang="en-US" altLang="ko-KR" sz="1200" b="1" dirty="0">
                  <a:latin typeface="Arial" charset="0"/>
                  <a:ea typeface="돋움" pitchFamily="50" charset="-127"/>
                </a:rPr>
                <a:t>units </a:t>
              </a:r>
            </a:p>
            <a:p>
              <a:pPr algn="ctr" eaLnBrk="1" hangingPunct="1"/>
              <a:r>
                <a:rPr lang="en-US" altLang="ko-KR" sz="1200" b="1" dirty="0">
                  <a:latin typeface="Arial" charset="0"/>
                  <a:ea typeface="돋움" pitchFamily="50" charset="-127"/>
                </a:rPr>
                <a:t>produced </a:t>
              </a:r>
              <a:endParaRPr lang="ko-KR" altLang="en-US" sz="1200" b="1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 bwMode="auto">
            <a:xfrm>
              <a:off x="6172200" y="4191000"/>
              <a:ext cx="539750" cy="53975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altLang="ko-KR" sz="900" b="1" dirty="0" err="1" smtClean="0">
                  <a:solidFill>
                    <a:schemeClr val="tx1"/>
                  </a:solidFill>
                  <a:ea typeface="굴림" pitchFamily="50" charset="-127"/>
                </a:rPr>
                <a:t>RO3</a:t>
              </a:r>
              <a:endParaRPr lang="ko-KR" altLang="en-US" sz="900" b="1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14" name="직선 화살표 연결선 13"/>
            <p:cNvCxnSpPr>
              <a:stCxn id="5" idx="6"/>
              <a:endCxn id="20" idx="1"/>
            </p:cNvCxnSpPr>
            <p:nvPr/>
          </p:nvCxnSpPr>
          <p:spPr bwMode="auto">
            <a:xfrm>
              <a:off x="2292350" y="2860675"/>
              <a:ext cx="1825295" cy="1028370"/>
            </a:xfrm>
            <a:prstGeom prst="straightConnector1">
              <a:avLst/>
            </a:prstGeom>
            <a:ln w="19050">
              <a:solidFill>
                <a:schemeClr val="accent1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8" idx="6"/>
              <a:endCxn id="13" idx="2"/>
            </p:cNvCxnSpPr>
            <p:nvPr/>
          </p:nvCxnSpPr>
          <p:spPr bwMode="auto">
            <a:xfrm>
              <a:off x="4502150" y="2860675"/>
              <a:ext cx="1670050" cy="1600200"/>
            </a:xfrm>
            <a:prstGeom prst="straightConnector1">
              <a:avLst/>
            </a:prstGeom>
            <a:ln w="19050">
              <a:solidFill>
                <a:schemeClr val="accent1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838200" y="4343400"/>
              <a:ext cx="1200150" cy="46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ko-KR" sz="1200" b="1" dirty="0" smtClean="0">
                  <a:latin typeface="Arial" charset="0"/>
                  <a:ea typeface="돋움" pitchFamily="50" charset="-127"/>
                </a:rPr>
                <a:t>300 </a:t>
              </a:r>
              <a:r>
                <a:rPr lang="en-US" altLang="ko-KR" sz="1200" b="1" dirty="0">
                  <a:latin typeface="Arial" charset="0"/>
                  <a:ea typeface="돋움" pitchFamily="50" charset="-127"/>
                </a:rPr>
                <a:t>units </a:t>
              </a:r>
            </a:p>
            <a:p>
              <a:pPr algn="ctr" eaLnBrk="1" hangingPunct="1"/>
              <a:r>
                <a:rPr lang="en-US" altLang="ko-KR" sz="1200" b="1" dirty="0">
                  <a:latin typeface="Arial" charset="0"/>
                  <a:ea typeface="돋움" pitchFamily="50" charset="-127"/>
                </a:rPr>
                <a:t>produced </a:t>
              </a:r>
              <a:endParaRPr lang="ko-KR" altLang="en-US" sz="1200" b="1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6553200" y="3195536"/>
              <a:ext cx="1219200" cy="46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ko-KR" sz="1200" b="1" dirty="0" smtClean="0">
                  <a:latin typeface="Arial" charset="0"/>
                  <a:ea typeface="돋움" pitchFamily="50" charset="-127"/>
                </a:rPr>
                <a:t>200 </a:t>
              </a:r>
              <a:r>
                <a:rPr lang="en-US" altLang="ko-KR" sz="1200" b="1" dirty="0">
                  <a:latin typeface="Arial" charset="0"/>
                  <a:ea typeface="돋움" pitchFamily="50" charset="-127"/>
                </a:rPr>
                <a:t>units </a:t>
              </a:r>
            </a:p>
            <a:p>
              <a:pPr algn="ctr" eaLnBrk="1" hangingPunct="1"/>
              <a:r>
                <a:rPr lang="en-US" altLang="ko-KR" sz="1200" b="1" dirty="0">
                  <a:latin typeface="Arial" charset="0"/>
                  <a:ea typeface="돋움" pitchFamily="50" charset="-127"/>
                </a:rPr>
                <a:t>needed</a:t>
              </a:r>
              <a:endParaRPr lang="ko-KR" altLang="en-US" sz="1200" b="1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8" name="TextBox 24"/>
            <p:cNvSpPr txBox="1">
              <a:spLocks noChangeArrowheads="1"/>
            </p:cNvSpPr>
            <p:nvPr/>
          </p:nvSpPr>
          <p:spPr bwMode="auto">
            <a:xfrm>
              <a:off x="2390775" y="2362200"/>
              <a:ext cx="14192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ko-KR" sz="1100" b="1" dirty="0" smtClean="0">
                  <a:latin typeface="Arial" charset="0"/>
                  <a:ea typeface="돋움" pitchFamily="50" charset="-127"/>
                </a:rPr>
                <a:t>$425/unit</a:t>
              </a:r>
            </a:p>
            <a:p>
              <a:pPr algn="ctr" eaLnBrk="1" hangingPunct="1"/>
              <a:r>
                <a:rPr lang="en-US" altLang="ko-KR" sz="1100" b="1" dirty="0" smtClean="0">
                  <a:latin typeface="Arial" charset="0"/>
                  <a:ea typeface="돋움" pitchFamily="50" charset="-127"/>
                </a:rPr>
                <a:t>[125 units max]</a:t>
              </a:r>
              <a:endParaRPr lang="ko-KR" altLang="en-US" sz="1100" b="1" dirty="0">
                <a:latin typeface="Arial" charset="0"/>
                <a:ea typeface="돋움" pitchFamily="50" charset="-127"/>
              </a:endParaRPr>
            </a:p>
          </p:txBody>
        </p:sp>
        <p:cxnSp>
          <p:nvCxnSpPr>
            <p:cNvPr id="19" name="직선 화살표 연결선 18"/>
            <p:cNvCxnSpPr>
              <a:stCxn id="6" idx="6"/>
              <a:endCxn id="20" idx="2"/>
            </p:cNvCxnSpPr>
            <p:nvPr/>
          </p:nvCxnSpPr>
          <p:spPr bwMode="auto">
            <a:xfrm>
              <a:off x="2292350" y="4079875"/>
              <a:ext cx="1746250" cy="1588"/>
            </a:xfrm>
            <a:prstGeom prst="straightConnector1">
              <a:avLst/>
            </a:prstGeom>
            <a:ln w="19050">
              <a:solidFill>
                <a:schemeClr val="accent1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 bwMode="auto">
            <a:xfrm>
              <a:off x="4038600" y="3810000"/>
              <a:ext cx="539750" cy="539750"/>
            </a:xfrm>
            <a:prstGeom prst="ellipse">
              <a:avLst/>
            </a:prstGeom>
            <a:solidFill>
              <a:srgbClr val="EEB41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altLang="ko-KR" sz="1100" b="1" dirty="0" err="1" smtClean="0">
                  <a:solidFill>
                    <a:schemeClr val="tx1"/>
                  </a:solidFill>
                </a:rPr>
                <a:t>W2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 bwMode="auto">
            <a:xfrm>
              <a:off x="6172200" y="3124200"/>
              <a:ext cx="539750" cy="53975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altLang="ko-KR" sz="900" b="1" dirty="0" err="1" smtClean="0">
                  <a:solidFill>
                    <a:schemeClr val="tx1"/>
                  </a:solidFill>
                  <a:ea typeface="굴림" pitchFamily="50" charset="-127"/>
                </a:rPr>
                <a:t>RO2</a:t>
              </a:r>
              <a:endParaRPr lang="ko-KR" altLang="en-US" sz="900" b="1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22" name="직선 화살표 연결선 21"/>
            <p:cNvCxnSpPr>
              <a:stCxn id="8" idx="6"/>
              <a:endCxn id="21" idx="2"/>
            </p:cNvCxnSpPr>
            <p:nvPr/>
          </p:nvCxnSpPr>
          <p:spPr bwMode="auto">
            <a:xfrm>
              <a:off x="4502150" y="2860675"/>
              <a:ext cx="1670050" cy="533400"/>
            </a:xfrm>
            <a:prstGeom prst="straightConnector1">
              <a:avLst/>
            </a:prstGeom>
            <a:ln w="19050">
              <a:solidFill>
                <a:schemeClr val="accent1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20" idx="6"/>
              <a:endCxn id="7" idx="2"/>
            </p:cNvCxnSpPr>
            <p:nvPr/>
          </p:nvCxnSpPr>
          <p:spPr bwMode="auto">
            <a:xfrm flipV="1">
              <a:off x="4578350" y="2403475"/>
              <a:ext cx="1579563" cy="1676400"/>
            </a:xfrm>
            <a:prstGeom prst="straightConnector1">
              <a:avLst/>
            </a:prstGeom>
            <a:ln w="19050">
              <a:solidFill>
                <a:schemeClr val="accent1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20" idx="6"/>
              <a:endCxn id="21" idx="2"/>
            </p:cNvCxnSpPr>
            <p:nvPr/>
          </p:nvCxnSpPr>
          <p:spPr bwMode="auto">
            <a:xfrm flipV="1">
              <a:off x="4578350" y="3394075"/>
              <a:ext cx="1593850" cy="685800"/>
            </a:xfrm>
            <a:prstGeom prst="straightConnector1">
              <a:avLst/>
            </a:prstGeom>
            <a:ln w="19050">
              <a:solidFill>
                <a:schemeClr val="accent1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0" idx="6"/>
              <a:endCxn id="13" idx="2"/>
            </p:cNvCxnSpPr>
            <p:nvPr/>
          </p:nvCxnSpPr>
          <p:spPr bwMode="auto">
            <a:xfrm>
              <a:off x="4578350" y="4079875"/>
              <a:ext cx="1593850" cy="381000"/>
            </a:xfrm>
            <a:prstGeom prst="straightConnector1">
              <a:avLst/>
            </a:prstGeom>
            <a:ln w="19050">
              <a:solidFill>
                <a:schemeClr val="accent1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6"/>
            <p:cNvSpPr txBox="1">
              <a:spLocks noChangeArrowheads="1"/>
            </p:cNvSpPr>
            <p:nvPr/>
          </p:nvSpPr>
          <p:spPr bwMode="auto">
            <a:xfrm>
              <a:off x="6553200" y="2204936"/>
              <a:ext cx="1219200" cy="46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ko-KR" sz="1200" b="1" dirty="0" smtClean="0">
                  <a:latin typeface="Arial" charset="0"/>
                  <a:ea typeface="돋움" pitchFamily="50" charset="-127"/>
                </a:rPr>
                <a:t>150 </a:t>
              </a:r>
              <a:r>
                <a:rPr lang="en-US" altLang="ko-KR" sz="1200" b="1" dirty="0">
                  <a:latin typeface="Arial" charset="0"/>
                  <a:ea typeface="돋움" pitchFamily="50" charset="-127"/>
                </a:rPr>
                <a:t>units </a:t>
              </a:r>
            </a:p>
            <a:p>
              <a:pPr algn="ctr" eaLnBrk="1" hangingPunct="1"/>
              <a:r>
                <a:rPr lang="en-US" altLang="ko-KR" sz="1200" b="1" dirty="0">
                  <a:latin typeface="Arial" charset="0"/>
                  <a:ea typeface="돋움" pitchFamily="50" charset="-127"/>
                </a:rPr>
                <a:t>needed</a:t>
              </a:r>
              <a:endParaRPr lang="ko-KR" altLang="en-US" sz="1200" b="1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7" name="TextBox 16"/>
            <p:cNvSpPr txBox="1">
              <a:spLocks noChangeArrowheads="1"/>
            </p:cNvSpPr>
            <p:nvPr/>
          </p:nvSpPr>
          <p:spPr bwMode="auto">
            <a:xfrm>
              <a:off x="6553200" y="4262336"/>
              <a:ext cx="1219200" cy="46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ko-KR" sz="1200" b="1" dirty="0" smtClean="0">
                  <a:latin typeface="Arial" charset="0"/>
                  <a:ea typeface="돋움" pitchFamily="50" charset="-127"/>
                </a:rPr>
                <a:t>150 </a:t>
              </a:r>
              <a:r>
                <a:rPr lang="en-US" altLang="ko-KR" sz="1200" b="1" dirty="0">
                  <a:latin typeface="Arial" charset="0"/>
                  <a:ea typeface="돋움" pitchFamily="50" charset="-127"/>
                </a:rPr>
                <a:t>units </a:t>
              </a:r>
            </a:p>
            <a:p>
              <a:pPr algn="ctr" eaLnBrk="1" hangingPunct="1"/>
              <a:r>
                <a:rPr lang="en-US" altLang="ko-KR" sz="1200" b="1" dirty="0">
                  <a:latin typeface="Arial" charset="0"/>
                  <a:ea typeface="돋움" pitchFamily="50" charset="-127"/>
                </a:rPr>
                <a:t>needed</a:t>
              </a:r>
              <a:endParaRPr lang="ko-KR" altLang="en-US" sz="1200" b="1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8" name="TextBox 24"/>
            <p:cNvSpPr txBox="1">
              <a:spLocks noChangeArrowheads="1"/>
            </p:cNvSpPr>
            <p:nvPr/>
          </p:nvSpPr>
          <p:spPr bwMode="auto">
            <a:xfrm>
              <a:off x="2438400" y="4114800"/>
              <a:ext cx="14192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ko-KR" sz="1100" b="1" dirty="0" smtClean="0">
                  <a:latin typeface="Arial" charset="0"/>
                  <a:ea typeface="돋움" pitchFamily="50" charset="-127"/>
                </a:rPr>
                <a:t>$600/unit</a:t>
              </a:r>
            </a:p>
            <a:p>
              <a:pPr algn="ctr" eaLnBrk="1" hangingPunct="1"/>
              <a:r>
                <a:rPr lang="en-US" altLang="ko-KR" sz="1100" b="1" dirty="0" smtClean="0">
                  <a:latin typeface="Arial" charset="0"/>
                  <a:ea typeface="돋움" pitchFamily="50" charset="-127"/>
                </a:rPr>
                <a:t>[200 units max]</a:t>
              </a:r>
              <a:endParaRPr lang="ko-KR" altLang="en-US" sz="1100" b="1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9" name="아래쪽 화살표 28"/>
            <p:cNvSpPr/>
            <p:nvPr/>
          </p:nvSpPr>
          <p:spPr bwMode="auto">
            <a:xfrm>
              <a:off x="1981200" y="2133600"/>
              <a:ext cx="152400" cy="381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1828800"/>
              <a:ext cx="1371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kumimoji="1" lang="en-US" altLang="ko-KR" sz="1400" b="1" dirty="0" smtClean="0">
                  <a:latin typeface="+mn-lt"/>
                  <a:ea typeface="맑은 고딕" pitchFamily="50" charset="-127"/>
                </a:rPr>
                <a:t>Supply Node</a:t>
              </a:r>
              <a:endParaRPr kumimoji="1" lang="ko-KR" altLang="en-US" sz="1400" b="1" dirty="0" err="1" smtClean="0">
                <a:solidFill>
                  <a:schemeClr val="tx1"/>
                </a:solidFill>
                <a:effectLst/>
                <a:latin typeface="+mn-lt"/>
                <a:ea typeface="맑은 고딕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0400" y="1828800"/>
              <a:ext cx="19812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kumimoji="1" lang="en-US" altLang="ko-KR" sz="1400" b="1" dirty="0" err="1" smtClean="0">
                  <a:latin typeface="+mn-lt"/>
                  <a:ea typeface="맑은 고딕" pitchFamily="50" charset="-127"/>
                </a:rPr>
                <a:t>Transhipment</a:t>
              </a:r>
              <a:r>
                <a:rPr kumimoji="1" lang="en-US" altLang="ko-KR" sz="1400" b="1" dirty="0" smtClean="0">
                  <a:latin typeface="+mn-lt"/>
                  <a:ea typeface="맑은 고딕" pitchFamily="50" charset="-127"/>
                </a:rPr>
                <a:t> Node</a:t>
              </a:r>
              <a:endParaRPr kumimoji="1" lang="ko-KR" altLang="en-US" sz="1400" b="1" dirty="0" err="1" smtClean="0">
                <a:solidFill>
                  <a:schemeClr val="tx1"/>
                </a:solidFill>
                <a:effectLst/>
                <a:latin typeface="+mn-lt"/>
                <a:ea typeface="맑은 고딕" pitchFamily="50" charset="-127"/>
              </a:endParaRPr>
            </a:p>
          </p:txBody>
        </p:sp>
        <p:sp>
          <p:nvSpPr>
            <p:cNvPr id="32" name="아래쪽 화살표 31"/>
            <p:cNvSpPr/>
            <p:nvPr/>
          </p:nvSpPr>
          <p:spPr bwMode="auto">
            <a:xfrm>
              <a:off x="4114800" y="2133600"/>
              <a:ext cx="152400" cy="381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33" name="아래쪽 화살표 32"/>
            <p:cNvSpPr/>
            <p:nvPr/>
          </p:nvSpPr>
          <p:spPr bwMode="auto">
            <a:xfrm>
              <a:off x="6324600" y="1676400"/>
              <a:ext cx="152400" cy="381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38800" y="1371600"/>
              <a:ext cx="14478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kumimoji="1" lang="en-US" altLang="ko-KR" sz="1400" b="1" dirty="0" smtClean="0">
                  <a:solidFill>
                    <a:schemeClr val="tx1"/>
                  </a:solidFill>
                  <a:effectLst/>
                  <a:latin typeface="+mn-lt"/>
                  <a:ea typeface="맑은 고딕" pitchFamily="50" charset="-127"/>
                </a:rPr>
                <a:t>Demand Node</a:t>
              </a:r>
              <a:endParaRPr kumimoji="1" lang="ko-KR" altLang="en-US" sz="1400" b="1" dirty="0" err="1" smtClean="0">
                <a:solidFill>
                  <a:schemeClr val="tx1"/>
                </a:solidFill>
                <a:effectLst/>
                <a:latin typeface="+mn-lt"/>
                <a:ea typeface="맑은 고딕" pitchFamily="50" charset="-127"/>
              </a:endParaRPr>
            </a:p>
          </p:txBody>
        </p:sp>
        <p:sp>
          <p:nvSpPr>
            <p:cNvPr id="35" name="TextBox 24"/>
            <p:cNvSpPr txBox="1">
              <a:spLocks noChangeArrowheads="1"/>
            </p:cNvSpPr>
            <p:nvPr/>
          </p:nvSpPr>
          <p:spPr bwMode="auto">
            <a:xfrm>
              <a:off x="2286000" y="3048000"/>
              <a:ext cx="14192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ko-KR" sz="1100" b="1" dirty="0" smtClean="0">
                  <a:latin typeface="Arial" charset="0"/>
                  <a:ea typeface="돋움" pitchFamily="50" charset="-127"/>
                </a:rPr>
                <a:t>$560/unit</a:t>
              </a:r>
            </a:p>
            <a:p>
              <a:pPr algn="ctr" eaLnBrk="1" hangingPunct="1"/>
              <a:r>
                <a:rPr lang="en-US" altLang="ko-KR" sz="1100" b="1" dirty="0" smtClean="0">
                  <a:latin typeface="Arial" charset="0"/>
                  <a:ea typeface="돋움" pitchFamily="50" charset="-127"/>
                </a:rPr>
                <a:t>[150 units max]</a:t>
              </a:r>
              <a:endParaRPr lang="ko-KR" altLang="en-US" sz="1100" b="1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6" name="TextBox 24"/>
            <p:cNvSpPr txBox="1">
              <a:spLocks noChangeArrowheads="1"/>
            </p:cNvSpPr>
            <p:nvPr/>
          </p:nvSpPr>
          <p:spPr bwMode="auto">
            <a:xfrm>
              <a:off x="2286000" y="3505200"/>
              <a:ext cx="14192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ko-KR" sz="1100" b="1" dirty="0" smtClean="0">
                  <a:latin typeface="Arial" charset="0"/>
                  <a:ea typeface="돋움" pitchFamily="50" charset="-127"/>
                </a:rPr>
                <a:t>$510/unit</a:t>
              </a:r>
            </a:p>
            <a:p>
              <a:pPr algn="ctr" eaLnBrk="1" hangingPunct="1"/>
              <a:r>
                <a:rPr lang="en-US" altLang="ko-KR" sz="1100" b="1" dirty="0" smtClean="0">
                  <a:latin typeface="Arial" charset="0"/>
                  <a:ea typeface="돋움" pitchFamily="50" charset="-127"/>
                </a:rPr>
                <a:t>[175 units max]</a:t>
              </a:r>
              <a:endParaRPr lang="ko-KR" altLang="en-US" sz="1100" b="1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7" name="TextBox 24"/>
            <p:cNvSpPr txBox="1">
              <a:spLocks noChangeArrowheads="1"/>
            </p:cNvSpPr>
            <p:nvPr/>
          </p:nvSpPr>
          <p:spPr bwMode="auto">
            <a:xfrm rot="20682710">
              <a:off x="4492680" y="2236883"/>
              <a:ext cx="14192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ko-KR" sz="1100" b="1" dirty="0" smtClean="0">
                  <a:latin typeface="Arial" charset="0"/>
                  <a:ea typeface="돋움" pitchFamily="50" charset="-127"/>
                </a:rPr>
                <a:t>$470/unit</a:t>
              </a:r>
            </a:p>
            <a:p>
              <a:pPr algn="ctr" eaLnBrk="1" hangingPunct="1"/>
              <a:r>
                <a:rPr lang="en-US" altLang="ko-KR" sz="1100" b="1" dirty="0" smtClean="0">
                  <a:latin typeface="Arial" charset="0"/>
                  <a:ea typeface="돋움" pitchFamily="50" charset="-127"/>
                </a:rPr>
                <a:t>[100 units max]</a:t>
              </a:r>
              <a:endParaRPr lang="ko-KR" altLang="en-US" sz="1100" b="1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8" name="TextBox 24"/>
            <p:cNvSpPr txBox="1">
              <a:spLocks noChangeArrowheads="1"/>
            </p:cNvSpPr>
            <p:nvPr/>
          </p:nvSpPr>
          <p:spPr bwMode="auto">
            <a:xfrm rot="998807">
              <a:off x="4680177" y="2708853"/>
              <a:ext cx="14192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ko-KR" sz="1100" b="1" dirty="0" smtClean="0">
                  <a:latin typeface="Arial" charset="0"/>
                  <a:ea typeface="돋움" pitchFamily="50" charset="-127"/>
                </a:rPr>
                <a:t>$505/unit</a:t>
              </a:r>
            </a:p>
            <a:p>
              <a:pPr algn="ctr" eaLnBrk="1" hangingPunct="1"/>
              <a:r>
                <a:rPr lang="en-US" altLang="ko-KR" sz="1100" b="1" dirty="0" smtClean="0">
                  <a:latin typeface="Arial" charset="0"/>
                  <a:ea typeface="돋움" pitchFamily="50" charset="-127"/>
                </a:rPr>
                <a:t>[150 units max]</a:t>
              </a:r>
              <a:endParaRPr lang="ko-KR" altLang="en-US" sz="1100" b="1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9" name="TextBox 24"/>
            <p:cNvSpPr txBox="1">
              <a:spLocks noChangeArrowheads="1"/>
            </p:cNvSpPr>
            <p:nvPr/>
          </p:nvSpPr>
          <p:spPr bwMode="auto">
            <a:xfrm rot="2560164">
              <a:off x="4987369" y="3471919"/>
              <a:ext cx="14192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ko-KR" sz="1100" b="1" dirty="0" smtClean="0">
                  <a:latin typeface="Arial" charset="0"/>
                  <a:ea typeface="돋움" pitchFamily="50" charset="-127"/>
                </a:rPr>
                <a:t>$490/unit</a:t>
              </a:r>
            </a:p>
            <a:p>
              <a:pPr algn="ctr" eaLnBrk="1" hangingPunct="1"/>
              <a:r>
                <a:rPr lang="en-US" altLang="ko-KR" sz="1100" b="1" dirty="0" smtClean="0">
                  <a:latin typeface="Arial" charset="0"/>
                  <a:ea typeface="돋움" pitchFamily="50" charset="-127"/>
                </a:rPr>
                <a:t>[100 units max]</a:t>
              </a:r>
              <a:endParaRPr lang="ko-KR" altLang="en-US" sz="1100" b="1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40" name="TextBox 24"/>
            <p:cNvSpPr txBox="1">
              <a:spLocks noChangeArrowheads="1"/>
            </p:cNvSpPr>
            <p:nvPr/>
          </p:nvSpPr>
          <p:spPr bwMode="auto">
            <a:xfrm rot="786606">
              <a:off x="4572000" y="4270142"/>
              <a:ext cx="14192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ko-KR" sz="1100" b="1" dirty="0" smtClean="0">
                  <a:latin typeface="Arial" charset="0"/>
                  <a:ea typeface="돋움" pitchFamily="50" charset="-127"/>
                </a:rPr>
                <a:t>$440/unit</a:t>
              </a:r>
            </a:p>
            <a:p>
              <a:pPr algn="ctr" eaLnBrk="1" hangingPunct="1"/>
              <a:r>
                <a:rPr lang="en-US" altLang="ko-KR" sz="1100" b="1" dirty="0" smtClean="0">
                  <a:latin typeface="Arial" charset="0"/>
                  <a:ea typeface="돋움" pitchFamily="50" charset="-127"/>
                </a:rPr>
                <a:t>[75 units max]</a:t>
              </a:r>
              <a:endParaRPr lang="ko-KR" altLang="en-US" sz="1100" b="1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41" name="TextBox 24"/>
            <p:cNvSpPr txBox="1">
              <a:spLocks noChangeArrowheads="1"/>
            </p:cNvSpPr>
            <p:nvPr/>
          </p:nvSpPr>
          <p:spPr bwMode="auto">
            <a:xfrm rot="20222531">
              <a:off x="4496547" y="3841122"/>
              <a:ext cx="14192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ko-KR" sz="1100" b="1" dirty="0" smtClean="0">
                  <a:latin typeface="Arial" charset="0"/>
                  <a:ea typeface="돋움" pitchFamily="50" charset="-127"/>
                </a:rPr>
                <a:t>$410/unit</a:t>
              </a:r>
            </a:p>
            <a:p>
              <a:pPr algn="ctr" eaLnBrk="1" hangingPunct="1"/>
              <a:r>
                <a:rPr lang="en-US" altLang="ko-KR" sz="1100" b="1" dirty="0" smtClean="0">
                  <a:latin typeface="Arial" charset="0"/>
                  <a:ea typeface="돋움" pitchFamily="50" charset="-127"/>
                </a:rPr>
                <a:t>[150 units max]</a:t>
              </a:r>
              <a:endParaRPr lang="ko-KR" altLang="en-US" sz="1100" b="1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42" name="TextBox 24"/>
            <p:cNvSpPr txBox="1">
              <a:spLocks noChangeArrowheads="1"/>
            </p:cNvSpPr>
            <p:nvPr/>
          </p:nvSpPr>
          <p:spPr bwMode="auto">
            <a:xfrm rot="18802512">
              <a:off x="4125331" y="3311798"/>
              <a:ext cx="14192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ko-KR" sz="1100" b="1" dirty="0" smtClean="0">
                  <a:latin typeface="Arial" charset="0"/>
                  <a:ea typeface="돋움" pitchFamily="50" charset="-127"/>
                </a:rPr>
                <a:t>$390/unit</a:t>
              </a:r>
            </a:p>
            <a:p>
              <a:pPr algn="ctr" eaLnBrk="1" hangingPunct="1"/>
              <a:r>
                <a:rPr lang="en-US" altLang="ko-KR" sz="1100" b="1" dirty="0" smtClean="0">
                  <a:latin typeface="Arial" charset="0"/>
                  <a:ea typeface="돋움" pitchFamily="50" charset="-127"/>
                </a:rPr>
                <a:t>[125 units max]</a:t>
              </a:r>
              <a:endParaRPr lang="ko-KR" altLang="en-US" sz="1100" b="1" dirty="0">
                <a:latin typeface="Arial" charset="0"/>
                <a:ea typeface="돋움" pitchFamily="50" charset="-127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화면 슬라이드 쇼(4:3)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물류의사결정론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물류의사결정론</dc:title>
  <dc:creator>Yook Dustin</dc:creator>
  <cp:lastModifiedBy>Yook Dustin</cp:lastModifiedBy>
  <cp:revision>1</cp:revision>
  <dcterms:created xsi:type="dcterms:W3CDTF">2019-04-28T13:29:07Z</dcterms:created>
  <dcterms:modified xsi:type="dcterms:W3CDTF">2019-04-28T13:29:30Z</dcterms:modified>
</cp:coreProperties>
</file>