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86" r:id="rId5"/>
    <p:sldId id="287" r:id="rId6"/>
    <p:sldId id="288" r:id="rId7"/>
    <p:sldId id="289" r:id="rId8"/>
    <p:sldId id="282" r:id="rId9"/>
    <p:sldId id="283" r:id="rId10"/>
    <p:sldId id="284" r:id="rId11"/>
    <p:sldId id="285" r:id="rId12"/>
    <p:sldId id="279" r:id="rId13"/>
    <p:sldId id="276" r:id="rId14"/>
    <p:sldId id="290" r:id="rId15"/>
    <p:sldId id="291" r:id="rId16"/>
    <p:sldId id="292" r:id="rId17"/>
    <p:sldId id="271" r:id="rId18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3" autoAdjust="0"/>
    <p:restoredTop sz="94711" autoAdjust="0"/>
  </p:normalViewPr>
  <p:slideViewPr>
    <p:cSldViewPr>
      <p:cViewPr varScale="1">
        <p:scale>
          <a:sx n="110" d="100"/>
          <a:sy n="110" d="100"/>
        </p:scale>
        <p:origin x="1800" y="102"/>
      </p:cViewPr>
      <p:guideLst>
        <p:guide orient="horz" pos="2112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68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t" anchorCtr="0" compatLnSpc="1">
            <a:prstTxWarp prst="textNoShape">
              <a:avLst/>
            </a:prstTxWarp>
          </a:bodyPr>
          <a:lstStyle>
            <a:lvl1pPr defTabSz="955293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615" y="1"/>
            <a:ext cx="307768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t" anchorCtr="0" compatLnSpc="1">
            <a:prstTxWarp prst="textNoShape">
              <a:avLst/>
            </a:prstTxWarp>
          </a:bodyPr>
          <a:lstStyle>
            <a:lvl1pPr algn="r" defTabSz="955293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9"/>
            <a:ext cx="307768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b" anchorCtr="0" compatLnSpc="1">
            <a:prstTxWarp prst="textNoShape">
              <a:avLst/>
            </a:prstTxWarp>
          </a:bodyPr>
          <a:lstStyle>
            <a:lvl1pPr defTabSz="955293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615" y="9723439"/>
            <a:ext cx="307768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b" anchorCtr="0" compatLnSpc="1">
            <a:prstTxWarp prst="textNoShape">
              <a:avLst/>
            </a:prstTxWarp>
          </a:bodyPr>
          <a:lstStyle>
            <a:lvl1pPr algn="r" defTabSz="955293">
              <a:defRPr sz="1200"/>
            </a:lvl1pPr>
          </a:lstStyle>
          <a:p>
            <a:pPr>
              <a:defRPr/>
            </a:pPr>
            <a:fld id="{0E3BD5F5-93D7-4FAC-A6BC-BEC86AAA55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6772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82445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t" anchorCtr="0" compatLnSpc="1">
            <a:prstTxWarp prst="textNoShape">
              <a:avLst/>
            </a:prstTxWarp>
          </a:bodyPr>
          <a:lstStyle>
            <a:lvl1pPr defTabSz="955293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6516" y="1"/>
            <a:ext cx="3082444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t" anchorCtr="0" compatLnSpc="1">
            <a:prstTxWarp prst="textNoShape">
              <a:avLst/>
            </a:prstTxWarp>
          </a:bodyPr>
          <a:lstStyle>
            <a:lvl1pPr algn="r" defTabSz="955293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3300" y="785813"/>
            <a:ext cx="5132388" cy="3849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2486" y="4870450"/>
            <a:ext cx="5192403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2489"/>
            <a:ext cx="308244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b" anchorCtr="0" compatLnSpc="1">
            <a:prstTxWarp prst="textNoShape">
              <a:avLst/>
            </a:prstTxWarp>
          </a:bodyPr>
          <a:lstStyle>
            <a:lvl1pPr defTabSz="955293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6516" y="9742489"/>
            <a:ext cx="3082444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9" tIns="47749" rIns="95499" bIns="47749" numCol="1" anchor="b" anchorCtr="0" compatLnSpc="1">
            <a:prstTxWarp prst="textNoShape">
              <a:avLst/>
            </a:prstTxWarp>
          </a:bodyPr>
          <a:lstStyle>
            <a:lvl1pPr algn="r" defTabSz="955293">
              <a:defRPr sz="1200"/>
            </a:lvl1pPr>
          </a:lstStyle>
          <a:p>
            <a:pPr>
              <a:defRPr/>
            </a:pPr>
            <a:fld id="{F4C6E1D3-1C69-4BF2-8E35-DBC1DB9F7B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1810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defTabSz="954088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defTabSz="954088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defTabSz="954088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defTabSz="954088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fld id="{1E8BF258-CE64-4384-9E73-036187DD3502}" type="slidenum">
              <a:rPr lang="en-US" altLang="ko-KR" sz="1200" smtClean="0"/>
              <a:pPr eaLnBrk="1" hangingPunct="1"/>
              <a:t>1</a:t>
            </a:fld>
            <a:endParaRPr lang="en-US" altLang="ko-KR" sz="1200" smtClean="0"/>
          </a:p>
        </p:txBody>
      </p:sp>
    </p:spTree>
    <p:extLst>
      <p:ext uri="{BB962C8B-B14F-4D97-AF65-F5344CB8AC3E}">
        <p14:creationId xmlns:p14="http://schemas.microsoft.com/office/powerpoint/2010/main" val="368377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931A9-7E91-40A7-B0B0-10FEF8D3FD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139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50514-E662-428C-A15F-523BB44BED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922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188913"/>
            <a:ext cx="1951038" cy="61198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188913"/>
            <a:ext cx="5700712" cy="61198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7BCAD-1684-4584-B3BD-CAAAE4362A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815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D3112-F71C-4B3A-9488-B736A5D28F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227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BB047-4503-463F-8CCE-08A87833E3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99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F8B18-BC70-4834-8D44-1FEEBC7348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630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355D4-82E1-46F7-B562-52BE4758F8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278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1C8D5-A468-4394-AB12-D83E056379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842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CBF2A-1BE2-4F25-AFF1-6DCB8A95BA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54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1AC3C-B763-41B3-AACC-3ABA2A24E7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618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0A77A-1D9F-477A-AEBC-A85945E56D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65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38258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ko-K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38258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ko-K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80486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ko-K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80486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ko-K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7318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ko-K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27463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ko-K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0652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ko-K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88913"/>
            <a:ext cx="7793037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41438"/>
            <a:ext cx="77724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53188"/>
            <a:ext cx="1905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53188"/>
            <a:ext cx="28956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53188"/>
            <a:ext cx="1905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+mn-ea"/>
              </a:defRPr>
            </a:lvl1pPr>
          </a:lstStyle>
          <a:p>
            <a:pPr>
              <a:defRPr/>
            </a:pPr>
            <a:fld id="{31F771ED-364F-4454-B093-2444D0379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DD091-61DD-423D-B5F5-37830A1D5BD4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075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11188" y="1828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/>
              <a:t>Operating Systems</a:t>
            </a:r>
            <a:r>
              <a:rPr lang="en-US" altLang="ko-KR" sz="2400" dirty="0" smtClean="0"/>
              <a:t> </a:t>
            </a:r>
            <a:br>
              <a:rPr lang="en-US" altLang="ko-KR" sz="2400" dirty="0" smtClean="0"/>
            </a:br>
            <a:r>
              <a:rPr lang="en-US" altLang="ko-KR" sz="2400" dirty="0" smtClean="0"/>
              <a:t>(Homework 1)</a:t>
            </a:r>
          </a:p>
        </p:txBody>
      </p:sp>
      <p:sp>
        <p:nvSpPr>
          <p:cNvPr id="3076" name="Rectangle 2053"/>
          <p:cNvSpPr>
            <a:spLocks noChangeArrowheads="1"/>
          </p:cNvSpPr>
          <p:nvPr/>
        </p:nvSpPr>
        <p:spPr bwMode="auto">
          <a:xfrm>
            <a:off x="3598258" y="6304756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sz="1600" dirty="0">
                <a:solidFill>
                  <a:schemeClr val="folHlink"/>
                </a:solidFill>
                <a:latin typeface="Arial" charset="0"/>
              </a:rPr>
              <a:t>Spring, </a:t>
            </a:r>
            <a:r>
              <a:rPr lang="en-US" altLang="ko-KR" sz="1600" dirty="0" smtClean="0">
                <a:solidFill>
                  <a:schemeClr val="folHlink"/>
                </a:solidFill>
                <a:latin typeface="Arial" charset="0"/>
              </a:rPr>
              <a:t>2018</a:t>
            </a:r>
            <a:endParaRPr lang="en-US" altLang="ko-KR" sz="16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3077" name="Text Box 2055"/>
          <p:cNvSpPr txBox="1">
            <a:spLocks noChangeArrowheads="1"/>
          </p:cNvSpPr>
          <p:nvPr/>
        </p:nvSpPr>
        <p:spPr bwMode="auto">
          <a:xfrm>
            <a:off x="2035175" y="5084763"/>
            <a:ext cx="4911725" cy="527050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/>
              <a:t>These lecture materials are modified from the lecture notes </a:t>
            </a:r>
          </a:p>
          <a:p>
            <a:pPr algn="ctr" eaLnBrk="1" hangingPunct="1"/>
            <a:r>
              <a:rPr lang="en-US" altLang="ko-KR" sz="1400"/>
              <a:t>written by A. Silberschatz, P. Galvin and G. Gagne. </a:t>
            </a:r>
          </a:p>
        </p:txBody>
      </p:sp>
      <p:sp>
        <p:nvSpPr>
          <p:cNvPr id="3078" name="Text Box 2057"/>
          <p:cNvSpPr txBox="1">
            <a:spLocks noChangeArrowheads="1"/>
          </p:cNvSpPr>
          <p:nvPr/>
        </p:nvSpPr>
        <p:spPr bwMode="auto">
          <a:xfrm>
            <a:off x="2627784" y="3433910"/>
            <a:ext cx="40659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 smtClean="0">
                <a:solidFill>
                  <a:srgbClr val="CC0000"/>
                </a:solidFill>
              </a:rPr>
              <a:t>Multi-threaded programming</a:t>
            </a:r>
            <a:endParaRPr lang="en-US" altLang="ko-KR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Requirements</a:t>
            </a:r>
          </a:p>
          <a:p>
            <a:pPr lvl="1"/>
            <a:r>
              <a:rPr lang="en-US" altLang="ko-KR" dirty="0" smtClean="0"/>
              <a:t>file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숫자를 </a:t>
            </a:r>
            <a:r>
              <a:rPr lang="ko-KR" altLang="en-US" dirty="0" err="1" smtClean="0"/>
              <a:t>입력받을</a:t>
            </a:r>
            <a:r>
              <a:rPr lang="ko-KR" altLang="en-US" dirty="0" smtClean="0"/>
              <a:t>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119D-54DD-45A9-A74B-DE4F4249AA3E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331640" y="3933056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nput.txt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347864" y="2564904"/>
            <a:ext cx="3983783" cy="3493419"/>
            <a:chOff x="3347864" y="2564904"/>
            <a:chExt cx="3983783" cy="3493419"/>
          </a:xfrm>
        </p:grpSpPr>
        <p:sp>
          <p:nvSpPr>
            <p:cNvPr id="5" name="TextBox 4"/>
            <p:cNvSpPr txBox="1"/>
            <p:nvPr/>
          </p:nvSpPr>
          <p:spPr>
            <a:xfrm>
              <a:off x="3347864" y="2564904"/>
              <a:ext cx="398378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1    2   3   4   5  6  7  9   8</a:t>
              </a:r>
            </a:p>
            <a:p>
              <a:r>
                <a:rPr lang="en-US" altLang="ko-KR" dirty="0" smtClean="0"/>
                <a:t>10 11 12 13 14 15 16 17 18</a:t>
              </a:r>
            </a:p>
            <a:p>
              <a:r>
                <a:rPr lang="en-US" altLang="ko-KR" dirty="0" smtClean="0"/>
                <a:t>20 21 22 23 24 25 26 27 28</a:t>
              </a:r>
            </a:p>
            <a:p>
              <a:endParaRPr lang="en-US" altLang="ko-KR" dirty="0"/>
            </a:p>
            <a:p>
              <a:endParaRPr lang="en-US" altLang="ko-KR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5031" y="3707713"/>
              <a:ext cx="3887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---------------------------------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95953" y="4068406"/>
              <a:ext cx="3887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---------------------------------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72661" y="4391807"/>
              <a:ext cx="3887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---------------------------------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47864" y="4805353"/>
              <a:ext cx="3887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---------------------------------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72661" y="5108417"/>
              <a:ext cx="3887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---------------------------------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47864" y="5483712"/>
              <a:ext cx="3887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---------------------------------</a:t>
              </a:r>
              <a:endParaRPr lang="ko-KR" altLang="en-US" dirty="0"/>
            </a:p>
          </p:txBody>
        </p:sp>
        <p:sp>
          <p:nvSpPr>
            <p:cNvPr id="16" name="모서리가 둥근 직사각형 15"/>
            <p:cNvSpPr/>
            <p:nvPr/>
          </p:nvSpPr>
          <p:spPr bwMode="auto">
            <a:xfrm>
              <a:off x="3439164" y="2594297"/>
              <a:ext cx="1204844" cy="1134424"/>
            </a:xfrm>
            <a:prstGeom prst="roundRect">
              <a:avLst/>
            </a:prstGeom>
            <a:solidFill>
              <a:srgbClr val="7030A0">
                <a:alpha val="25000"/>
              </a:srgb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 bwMode="auto">
            <a:xfrm>
              <a:off x="4746101" y="2571695"/>
              <a:ext cx="1204844" cy="1134424"/>
            </a:xfrm>
            <a:prstGeom prst="roundRect">
              <a:avLst/>
            </a:prstGeom>
            <a:solidFill>
              <a:srgbClr val="7030A0">
                <a:alpha val="25000"/>
              </a:srgb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6038874" y="2571695"/>
              <a:ext cx="1204844" cy="1134424"/>
            </a:xfrm>
            <a:prstGeom prst="roundRect">
              <a:avLst/>
            </a:prstGeom>
            <a:solidFill>
              <a:srgbClr val="7030A0">
                <a:alpha val="25000"/>
              </a:srgb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3399842" y="3720523"/>
              <a:ext cx="1204844" cy="1134424"/>
            </a:xfrm>
            <a:prstGeom prst="roundRect">
              <a:avLst/>
            </a:prstGeom>
            <a:solidFill>
              <a:srgbClr val="7030A0">
                <a:alpha val="25000"/>
              </a:srgb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4782983" y="3725558"/>
              <a:ext cx="1204844" cy="1134424"/>
            </a:xfrm>
            <a:prstGeom prst="roundRect">
              <a:avLst/>
            </a:prstGeom>
            <a:solidFill>
              <a:srgbClr val="7030A0">
                <a:alpha val="25000"/>
              </a:srgb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3422004" y="4887259"/>
              <a:ext cx="1204844" cy="1134424"/>
            </a:xfrm>
            <a:prstGeom prst="roundRect">
              <a:avLst/>
            </a:prstGeom>
            <a:solidFill>
              <a:srgbClr val="7030A0">
                <a:alpha val="25000"/>
              </a:srgb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6051545" y="3697123"/>
              <a:ext cx="1204844" cy="1134424"/>
            </a:xfrm>
            <a:prstGeom prst="roundRect">
              <a:avLst/>
            </a:prstGeom>
            <a:solidFill>
              <a:srgbClr val="7030A0">
                <a:alpha val="25000"/>
              </a:srgb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6060387" y="4923899"/>
              <a:ext cx="1204844" cy="1134424"/>
            </a:xfrm>
            <a:prstGeom prst="roundRect">
              <a:avLst/>
            </a:prstGeom>
            <a:solidFill>
              <a:srgbClr val="7030A0">
                <a:alpha val="25000"/>
              </a:srgb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 bwMode="auto">
            <a:xfrm>
              <a:off x="4834030" y="4923899"/>
              <a:ext cx="1204844" cy="1134424"/>
            </a:xfrm>
            <a:prstGeom prst="roundRect">
              <a:avLst/>
            </a:prstGeom>
            <a:solidFill>
              <a:srgbClr val="7030A0">
                <a:alpha val="25000"/>
              </a:srgb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3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예</a:t>
            </a:r>
            <a:r>
              <a:rPr lang="en-US" altLang="ko-KR" dirty="0" smtClean="0"/>
              <a:t>&gt;</a:t>
            </a:r>
          </a:p>
          <a:p>
            <a:pPr lvl="1"/>
            <a:r>
              <a:rPr lang="en-US" altLang="ko-KR" dirty="0" smtClean="0"/>
              <a:t>highest</a:t>
            </a:r>
            <a:r>
              <a:rPr lang="en-US" altLang="ko-KR" dirty="0" smtClean="0"/>
              <a:t> </a:t>
            </a:r>
            <a:r>
              <a:rPr lang="en-US" altLang="ko-KR" dirty="0" smtClean="0"/>
              <a:t>input.txt</a:t>
            </a:r>
          </a:p>
          <a:p>
            <a:pPr lvl="2"/>
            <a:r>
              <a:rPr lang="en-US" altLang="ko-KR" dirty="0" smtClean="0"/>
              <a:t>Highest number:  100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119D-54DD-45A9-A74B-DE4F4249AA3E}" type="slidenum">
              <a:rPr lang="en-US" altLang="ko-KR" smtClean="0"/>
              <a:pPr/>
              <a:t>11</a:t>
            </a:fld>
            <a:endParaRPr lang="en-US" altLang="ko-KR"/>
          </a:p>
        </p:txBody>
      </p:sp>
      <p:cxnSp>
        <p:nvCxnSpPr>
          <p:cNvPr id="6" name="직선 화살표 연결선 5"/>
          <p:cNvCxnSpPr/>
          <p:nvPr/>
        </p:nvCxnSpPr>
        <p:spPr bwMode="auto">
          <a:xfrm flipV="1">
            <a:off x="1475656" y="2132856"/>
            <a:ext cx="1008112" cy="7200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79512" y="2749620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실행화일명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7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to pass parameters to threads ?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D3112-F71C-4B3A-9488-B736A5D28F2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1366" y="2204864"/>
            <a:ext cx="7917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eaLnBrk="1" hangingPunct="1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pthread_create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pthread_t</a:t>
            </a:r>
            <a:r>
              <a:rPr lang="en-US" altLang="ko-KR" sz="1400" dirty="0"/>
              <a:t>* </a:t>
            </a:r>
            <a:r>
              <a:rPr lang="en-US" altLang="ko-KR" sz="1400" dirty="0" err="1"/>
              <a:t>tid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pthread_attr_t</a:t>
            </a:r>
            <a:r>
              <a:rPr lang="en-US" altLang="ko-KR" sz="1400" dirty="0"/>
              <a:t> *</a:t>
            </a:r>
            <a:r>
              <a:rPr lang="en-US" altLang="ko-KR" sz="1400" dirty="0" err="1"/>
              <a:t>attr</a:t>
            </a:r>
            <a:r>
              <a:rPr lang="en-US" altLang="ko-KR" sz="1400" dirty="0"/>
              <a:t>, (void *) f, void *</a:t>
            </a:r>
            <a:r>
              <a:rPr lang="en-US" altLang="ko-KR" sz="1400" dirty="0" err="1"/>
              <a:t>arg</a:t>
            </a:r>
            <a:r>
              <a:rPr lang="en-US" altLang="ko-KR" sz="1400" dirty="0"/>
              <a:t>);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6732240" y="2204864"/>
            <a:ext cx="792088" cy="307777"/>
          </a:xfrm>
          <a:prstGeom prst="roundRect">
            <a:avLst/>
          </a:prstGeom>
          <a:solidFill>
            <a:srgbClr val="7030A0">
              <a:alpha val="37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7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02C2-E67A-4F64-AA4A-50616A7C4261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7610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87624" y="476672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/>
              <a:t>http://people.westminstercollege.edu/faculty/ggagne/osc/vm/index.html</a:t>
            </a: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331640" y="2132856"/>
            <a:ext cx="4067944" cy="216024"/>
          </a:xfrm>
          <a:prstGeom prst="roundRect">
            <a:avLst/>
          </a:prstGeom>
          <a:solidFill>
            <a:srgbClr val="7030A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4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Second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25466" y="1341436"/>
            <a:ext cx="7772400" cy="4967287"/>
          </a:xfrm>
        </p:spPr>
        <p:txBody>
          <a:bodyPr/>
          <a:lstStyle/>
          <a:p>
            <a:r>
              <a:rPr lang="en-US" altLang="ko-KR" dirty="0" smtClean="0"/>
              <a:t>Finding the lowest </a:t>
            </a:r>
            <a:r>
              <a:rPr lang="en-US" altLang="ko-KR" dirty="0" smtClean="0"/>
              <a:t>value</a:t>
            </a:r>
            <a:endParaRPr lang="en-US" altLang="ko-KR" dirty="0" smtClean="0"/>
          </a:p>
          <a:p>
            <a:pPr lvl="1"/>
            <a:r>
              <a:rPr lang="en-US" altLang="ko-KR" dirty="0"/>
              <a:t>1. The global array is shared by each thread</a:t>
            </a:r>
          </a:p>
          <a:p>
            <a:pPr lvl="1"/>
            <a:r>
              <a:rPr lang="en-US" altLang="ko-KR" dirty="0"/>
              <a:t>2. The programming project requires passing parameters to each of the sorting threads</a:t>
            </a:r>
          </a:p>
          <a:p>
            <a:pPr lvl="2"/>
            <a:r>
              <a:rPr lang="en-US" altLang="ko-KR" dirty="0"/>
              <a:t>Starting index, Ending index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D3112-F71C-4B3A-9488-B736A5D28F2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877344" y="3594248"/>
            <a:ext cx="4099520" cy="461665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7, 12,19,3,18,4,2,6,15,8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endCxn id="9" idx="0"/>
          </p:cNvCxnSpPr>
          <p:nvPr/>
        </p:nvCxnSpPr>
        <p:spPr bwMode="auto">
          <a:xfrm flipH="1">
            <a:off x="2514836" y="4055913"/>
            <a:ext cx="1584176" cy="5252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" name="직선 화살표 연결선 7"/>
          <p:cNvCxnSpPr>
            <a:endCxn id="10" idx="0"/>
          </p:cNvCxnSpPr>
          <p:nvPr/>
        </p:nvCxnSpPr>
        <p:spPr bwMode="auto">
          <a:xfrm>
            <a:off x="6151240" y="4055913"/>
            <a:ext cx="1042184" cy="5569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506724" y="4581127"/>
            <a:ext cx="2016224" cy="461665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7,12,19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85312" y="4612903"/>
            <a:ext cx="2016224" cy="461665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2,6,15,8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2483768" y="5042792"/>
            <a:ext cx="1723256" cy="61845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10" idx="2"/>
          </p:cNvCxnSpPr>
          <p:nvPr/>
        </p:nvCxnSpPr>
        <p:spPr bwMode="auto">
          <a:xfrm flipH="1">
            <a:off x="5863208" y="5074568"/>
            <a:ext cx="1330216" cy="5866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342928" y="5768673"/>
            <a:ext cx="3456384" cy="461665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18992" y="4595904"/>
            <a:ext cx="2016224" cy="461665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3,18,4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6" idx="2"/>
            <a:endCxn id="14" idx="0"/>
          </p:cNvCxnSpPr>
          <p:nvPr/>
        </p:nvCxnSpPr>
        <p:spPr bwMode="auto">
          <a:xfrm>
            <a:off x="4927104" y="4055913"/>
            <a:ext cx="0" cy="5399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" name="직선 화살표 연결선 15"/>
          <p:cNvCxnSpPr>
            <a:stCxn id="14" idx="2"/>
          </p:cNvCxnSpPr>
          <p:nvPr/>
        </p:nvCxnSpPr>
        <p:spPr bwMode="auto">
          <a:xfrm>
            <a:off x="4927104" y="5057569"/>
            <a:ext cx="0" cy="60367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800373" y="5156859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35175" y="5120846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12458" y="5214093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58684" y="573963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96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Requirements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merging thread must wait until three sorting threads calculate their results</a:t>
            </a:r>
          </a:p>
          <a:p>
            <a:pPr lvl="2"/>
            <a:r>
              <a:rPr lang="en-US" altLang="ko-KR" dirty="0"/>
              <a:t>Use a spin lock (busy looping) mechanism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D3112-F71C-4B3A-9488-B736A5D28F2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02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Input.txt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프로그램 실행 결과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Lowest: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D3112-F71C-4B3A-9488-B736A5D28F2E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987824" y="2060848"/>
            <a:ext cx="3477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7 12 19 3 18 4 2 6 15 8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156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데드라인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데드라인</a:t>
            </a:r>
            <a:r>
              <a:rPr lang="en-US" altLang="ko-KR" dirty="0" smtClean="0"/>
              <a:t>: 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실제로는 </a:t>
            </a:r>
            <a:r>
              <a:rPr lang="en-US" altLang="ko-KR" dirty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23:59 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이후에는 </a:t>
            </a:r>
            <a:r>
              <a:rPr lang="ko-KR" altLang="en-US" dirty="0" smtClean="0">
                <a:solidFill>
                  <a:srgbClr val="FF0000"/>
                </a:solidFill>
              </a:rPr>
              <a:t>어떤 경우에도 </a:t>
            </a:r>
            <a:r>
              <a:rPr lang="ko-KR" altLang="en-US" dirty="0" smtClean="0"/>
              <a:t>안 받으니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하루 전에 미리 제출할 것을 권유함</a:t>
            </a:r>
            <a:endParaRPr lang="en-US" altLang="ko-KR" dirty="0"/>
          </a:p>
          <a:p>
            <a:r>
              <a:rPr lang="en-US" altLang="ko-KR" dirty="0" smtClean="0"/>
              <a:t>What to submit ?</a:t>
            </a:r>
          </a:p>
          <a:p>
            <a:pPr lvl="1"/>
            <a:r>
              <a:rPr lang="ko-KR" altLang="en-US" dirty="0" smtClean="0"/>
              <a:t>보고서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별도 평가 예정이니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자세히 쓸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source file,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image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D3112-F71C-4B3A-9488-B736A5D28F2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5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6135-CB00-4A07-9D40-24F27F422159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1. Objectives</a:t>
            </a:r>
          </a:p>
          <a:p>
            <a:pPr eaLnBrk="1" hangingPunct="1"/>
            <a:r>
              <a:rPr lang="en-US" altLang="ko-KR" dirty="0" smtClean="0"/>
              <a:t>2. How to write a program ?</a:t>
            </a:r>
          </a:p>
          <a:p>
            <a:pPr eaLnBrk="1" hangingPunct="1"/>
            <a:r>
              <a:rPr lang="en-US" altLang="ko-KR" dirty="0" smtClean="0"/>
              <a:t>3. First program</a:t>
            </a:r>
          </a:p>
          <a:p>
            <a:pPr eaLnBrk="1" hangingPunct="1"/>
            <a:r>
              <a:rPr lang="en-US" altLang="ko-KR" dirty="0" smtClean="0"/>
              <a:t>4. Second program</a:t>
            </a:r>
          </a:p>
          <a:p>
            <a:pPr eaLnBrk="1" hangingPunct="1"/>
            <a:r>
              <a:rPr lang="en-US" altLang="ko-KR" dirty="0" smtClean="0"/>
              <a:t>5. Schedule</a:t>
            </a:r>
          </a:p>
          <a:p>
            <a:pPr marL="0" indent="0" eaLnBrk="1" hangingPunct="1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Objectives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Writing two multi-threaded programs using the following functions; </a:t>
            </a:r>
          </a:p>
          <a:p>
            <a:pPr lvl="1"/>
            <a:r>
              <a:rPr lang="en-US" altLang="ko-KR" dirty="0" err="1"/>
              <a:t>p</a:t>
            </a:r>
            <a:r>
              <a:rPr lang="en-US" altLang="ko-KR" dirty="0" err="1" smtClean="0"/>
              <a:t>thread_create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pthread_join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pthread_exit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D3112-F71C-4B3A-9488-B736A5D28F2E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14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write a program ? </a:t>
            </a:r>
            <a:endParaRPr lang="ko-KR" altLang="en-US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POSIX thread programming (1)</a:t>
            </a:r>
          </a:p>
          <a:p>
            <a:pPr lvl="1" eaLnBrk="1" hangingPunct="1"/>
            <a:r>
              <a:rPr lang="en-US" altLang="ko-KR" dirty="0" smtClean="0"/>
              <a:t>Thread creation</a:t>
            </a:r>
          </a:p>
          <a:p>
            <a:pPr lvl="2" eaLnBrk="1" hangingPunct="1"/>
            <a:r>
              <a:rPr lang="en-US" altLang="ko-KR" dirty="0" smtClean="0"/>
              <a:t>1&gt; </a:t>
            </a:r>
            <a:r>
              <a:rPr lang="en-US" altLang="ko-KR" dirty="0"/>
              <a:t>Prototype</a:t>
            </a:r>
          </a:p>
          <a:p>
            <a:pPr lvl="3" eaLnBrk="1" hangingPunct="1"/>
            <a:r>
              <a:rPr lang="en-US" altLang="ko-KR" dirty="0"/>
              <a:t>#include &lt;</a:t>
            </a:r>
            <a:r>
              <a:rPr lang="en-US" altLang="ko-KR" dirty="0" err="1"/>
              <a:t>pthread.h</a:t>
            </a:r>
            <a:r>
              <a:rPr lang="en-US" altLang="ko-KR" dirty="0"/>
              <a:t>&gt;</a:t>
            </a:r>
          </a:p>
          <a:p>
            <a:pPr lvl="3" eaLnBrk="1" hangingPunct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pthread_create</a:t>
            </a:r>
            <a:r>
              <a:rPr lang="en-US" altLang="ko-KR" dirty="0"/>
              <a:t>( </a:t>
            </a:r>
            <a:r>
              <a:rPr lang="en-US" altLang="ko-KR" dirty="0" err="1"/>
              <a:t>pthread_t</a:t>
            </a:r>
            <a:r>
              <a:rPr lang="en-US" altLang="ko-KR" dirty="0"/>
              <a:t>* </a:t>
            </a:r>
            <a:r>
              <a:rPr lang="en-US" altLang="ko-KR" dirty="0" err="1"/>
              <a:t>tid</a:t>
            </a:r>
            <a:r>
              <a:rPr lang="en-US" altLang="ko-KR" dirty="0"/>
              <a:t>, </a:t>
            </a:r>
            <a:r>
              <a:rPr lang="en-US" altLang="ko-KR" dirty="0" err="1"/>
              <a:t>pthread_attr_t</a:t>
            </a:r>
            <a:r>
              <a:rPr lang="en-US" altLang="ko-KR" dirty="0"/>
              <a:t> *</a:t>
            </a:r>
            <a:r>
              <a:rPr lang="en-US" altLang="ko-KR" dirty="0" err="1"/>
              <a:t>attr</a:t>
            </a:r>
            <a:r>
              <a:rPr lang="en-US" altLang="ko-KR" dirty="0"/>
              <a:t>, (void *) f, void *</a:t>
            </a:r>
            <a:r>
              <a:rPr lang="en-US" altLang="ko-KR" dirty="0" err="1"/>
              <a:t>arg</a:t>
            </a:r>
            <a:r>
              <a:rPr lang="en-US" altLang="ko-KR" dirty="0"/>
              <a:t>);</a:t>
            </a:r>
          </a:p>
          <a:p>
            <a:pPr lvl="2" eaLnBrk="1" hangingPunct="1"/>
            <a:r>
              <a:rPr lang="en-US" altLang="ko-KR" dirty="0"/>
              <a:t>Roles</a:t>
            </a:r>
          </a:p>
          <a:p>
            <a:pPr lvl="3" eaLnBrk="1" hangingPunct="1"/>
            <a:r>
              <a:rPr lang="en-US" altLang="ko-KR" dirty="0"/>
              <a:t>Creates a new thread and </a:t>
            </a:r>
            <a:r>
              <a:rPr lang="en-US" altLang="ko-KR" dirty="0">
                <a:solidFill>
                  <a:schemeClr val="hlink"/>
                </a:solidFill>
              </a:rPr>
              <a:t>runs the thread routine f with an input argument of </a:t>
            </a:r>
            <a:r>
              <a:rPr lang="en-US" altLang="ko-KR" dirty="0" err="1">
                <a:solidFill>
                  <a:schemeClr val="hlink"/>
                </a:solidFill>
              </a:rPr>
              <a:t>arg</a:t>
            </a:r>
            <a:endParaRPr lang="en-US" altLang="ko-KR" dirty="0">
              <a:solidFill>
                <a:schemeClr val="hlink"/>
              </a:solidFill>
            </a:endParaRPr>
          </a:p>
          <a:p>
            <a:pPr lvl="3" eaLnBrk="1" hangingPunct="1"/>
            <a:r>
              <a:rPr lang="en-US" altLang="ko-KR" dirty="0"/>
              <a:t>When </a:t>
            </a:r>
            <a:r>
              <a:rPr lang="en-US" altLang="ko-KR" dirty="0" err="1"/>
              <a:t>pthread_create</a:t>
            </a:r>
            <a:r>
              <a:rPr lang="en-US" altLang="ko-KR" dirty="0"/>
              <a:t> returns, argument </a:t>
            </a:r>
            <a:r>
              <a:rPr lang="en-US" altLang="ko-KR" dirty="0" err="1"/>
              <a:t>tid</a:t>
            </a:r>
            <a:r>
              <a:rPr lang="en-US" altLang="ko-KR" dirty="0"/>
              <a:t> contains the ID of the newly created thread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96BAC51-3B49-4323-953A-646095C30451}" type="slidenum">
              <a:rPr kumimoji="0" lang="en-US" altLang="ko-KR" sz="1000" b="0">
                <a:latin typeface="굴림" panose="020B0600000101010101" pitchFamily="50" charset="-127"/>
              </a:rPr>
              <a:pPr eaLnBrk="1" hangingPunct="1"/>
              <a:t>4</a:t>
            </a:fld>
            <a:endParaRPr kumimoji="0" lang="en-US" altLang="ko-KR" sz="1000" b="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3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POSIX thread programming </a:t>
            </a:r>
            <a:r>
              <a:rPr lang="en-US" altLang="ko-KR" dirty="0" smtClean="0"/>
              <a:t>(2)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Terminating the threads</a:t>
            </a:r>
          </a:p>
          <a:p>
            <a:pPr lvl="2" eaLnBrk="1" hangingPunct="1"/>
            <a:r>
              <a:rPr lang="en-US" altLang="ko-KR" dirty="0"/>
              <a:t>Prototype</a:t>
            </a:r>
          </a:p>
          <a:p>
            <a:pPr lvl="3" eaLnBrk="1" hangingPunct="1"/>
            <a:r>
              <a:rPr lang="en-US" altLang="ko-KR" dirty="0"/>
              <a:t>#include &lt;</a:t>
            </a:r>
            <a:r>
              <a:rPr lang="en-US" altLang="ko-KR" dirty="0" err="1"/>
              <a:t>pthread.h</a:t>
            </a:r>
            <a:r>
              <a:rPr lang="en-US" altLang="ko-KR" dirty="0"/>
              <a:t>&gt;</a:t>
            </a:r>
          </a:p>
          <a:p>
            <a:pPr lvl="3" eaLnBrk="1" hangingPunct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pthread_exit</a:t>
            </a:r>
            <a:r>
              <a:rPr lang="en-US" altLang="ko-KR" dirty="0"/>
              <a:t>(void *</a:t>
            </a:r>
            <a:r>
              <a:rPr lang="en-US" altLang="ko-KR" dirty="0" err="1"/>
              <a:t>thread_return</a:t>
            </a:r>
            <a:r>
              <a:rPr lang="en-US" altLang="ko-KR" dirty="0"/>
              <a:t>);</a:t>
            </a:r>
          </a:p>
          <a:p>
            <a:pPr lvl="2" eaLnBrk="1" hangingPunct="1"/>
            <a:r>
              <a:rPr lang="en-US" altLang="ko-KR" dirty="0"/>
              <a:t>Roles</a:t>
            </a:r>
          </a:p>
          <a:p>
            <a:pPr lvl="3" eaLnBrk="1" hangingPunct="1"/>
            <a:r>
              <a:rPr lang="en-US" altLang="ko-KR" dirty="0"/>
              <a:t>Terminating the thread with a return value of </a:t>
            </a:r>
            <a:r>
              <a:rPr lang="en-US" altLang="ko-KR" dirty="0" err="1"/>
              <a:t>thread_return</a:t>
            </a:r>
            <a:r>
              <a:rPr lang="en-US" altLang="ko-KR" dirty="0"/>
              <a:t> that will be transferred to </a:t>
            </a:r>
            <a:r>
              <a:rPr lang="en-US" altLang="ko-KR" dirty="0" err="1"/>
              <a:t>pthread_join</a:t>
            </a:r>
            <a:r>
              <a:rPr lang="en-US" altLang="ko-KR" dirty="0"/>
              <a:t> </a:t>
            </a:r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119D-54DD-45A9-A74B-DE4F4249AA3E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8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POSIX thread programming (2)</a:t>
            </a:r>
          </a:p>
          <a:p>
            <a:pPr lvl="1" eaLnBrk="1" hangingPunct="1"/>
            <a:r>
              <a:rPr lang="en-US" altLang="ko-KR" dirty="0"/>
              <a:t>Reaping terminated threads</a:t>
            </a:r>
          </a:p>
          <a:p>
            <a:pPr lvl="2" eaLnBrk="1" hangingPunct="1"/>
            <a:r>
              <a:rPr lang="en-US" altLang="ko-KR" dirty="0"/>
              <a:t>Prototype</a:t>
            </a:r>
          </a:p>
          <a:p>
            <a:pPr lvl="3" eaLnBrk="1" hangingPunct="1"/>
            <a:r>
              <a:rPr lang="en-US" altLang="ko-KR" dirty="0"/>
              <a:t>#include &lt;</a:t>
            </a:r>
            <a:r>
              <a:rPr lang="en-US" altLang="ko-KR" dirty="0" err="1"/>
              <a:t>pthread.h</a:t>
            </a:r>
            <a:r>
              <a:rPr lang="en-US" altLang="ko-KR" dirty="0"/>
              <a:t>&gt;</a:t>
            </a:r>
          </a:p>
          <a:p>
            <a:pPr lvl="3" eaLnBrk="1" hangingPunct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pthread_join</a:t>
            </a:r>
            <a:r>
              <a:rPr lang="en-US" altLang="ko-KR" dirty="0"/>
              <a:t>(</a:t>
            </a:r>
            <a:r>
              <a:rPr lang="en-US" altLang="ko-KR" dirty="0" err="1"/>
              <a:t>pthread_t</a:t>
            </a:r>
            <a:r>
              <a:rPr lang="en-US" altLang="ko-KR" dirty="0"/>
              <a:t> </a:t>
            </a:r>
            <a:r>
              <a:rPr lang="en-US" altLang="ko-KR" dirty="0" err="1"/>
              <a:t>tid</a:t>
            </a:r>
            <a:r>
              <a:rPr lang="en-US" altLang="ko-KR" dirty="0"/>
              <a:t>, void *</a:t>
            </a:r>
            <a:r>
              <a:rPr lang="en-US" altLang="ko-KR" dirty="0" err="1"/>
              <a:t>thread_return</a:t>
            </a:r>
            <a:r>
              <a:rPr lang="en-US" altLang="ko-KR" dirty="0"/>
              <a:t>);</a:t>
            </a:r>
          </a:p>
          <a:p>
            <a:pPr lvl="2" eaLnBrk="1" hangingPunct="1"/>
            <a:r>
              <a:rPr lang="en-US" altLang="ko-KR" dirty="0"/>
              <a:t>Roles</a:t>
            </a:r>
          </a:p>
          <a:p>
            <a:pPr lvl="3" eaLnBrk="1" hangingPunct="1"/>
            <a:r>
              <a:rPr lang="en-US" altLang="ko-KR" dirty="0" err="1"/>
              <a:t>pthread_join</a:t>
            </a:r>
            <a:r>
              <a:rPr lang="en-US" altLang="ko-KR" dirty="0"/>
              <a:t> function blocks until thread </a:t>
            </a:r>
            <a:r>
              <a:rPr lang="en-US" altLang="ko-KR" dirty="0" err="1"/>
              <a:t>tid</a:t>
            </a:r>
            <a:r>
              <a:rPr lang="en-US" altLang="ko-KR" dirty="0"/>
              <a:t> terminates</a:t>
            </a:r>
          </a:p>
          <a:p>
            <a:pPr lvl="3" eaLnBrk="1" hangingPunct="1"/>
            <a:r>
              <a:rPr lang="en-US" altLang="ko-KR" dirty="0"/>
              <a:t>It is similar to wait function but can only wait for a specific thread to terminate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119D-54DD-45A9-A74B-DE4F4249AA3E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7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F02C2-E67A-4F64-AA4A-50616A7C4261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96740" y="1765647"/>
            <a:ext cx="15049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kumimoji="0" lang="en-US" altLang="ko-KR" sz="1800" b="1">
                <a:latin typeface="Arial" panose="020B0604020202020204" pitchFamily="34" charset="0"/>
              </a:rPr>
              <a:t>main thread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306765" y="2997547"/>
            <a:ext cx="145415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kumimoji="0" lang="en-US" altLang="ko-KR" sz="1800" b="1">
                <a:latin typeface="Arial" panose="020B0604020202020204" pitchFamily="34" charset="0"/>
              </a:rPr>
              <a:t>peer thread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30165" y="2464147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859215" y="3667472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030165" y="2845147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3049215" y="4277072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74315" y="2616547"/>
            <a:ext cx="227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latinLnBrk="0"/>
            <a:r>
              <a:rPr kumimoji="0" lang="en-US" altLang="ko-KR" sz="1800">
                <a:latin typeface="Arial" panose="020B0604020202020204" pitchFamily="34" charset="0"/>
              </a:rPr>
              <a:t>call pthread_create()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953715" y="3378547"/>
            <a:ext cx="200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latinLnBrk="0"/>
            <a:r>
              <a:rPr kumimoji="0" lang="en-US" altLang="ko-KR" sz="1800">
                <a:latin typeface="Arial" panose="020B0604020202020204" pitchFamily="34" charset="0"/>
              </a:rPr>
              <a:t>call pthread_join()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39365" y="4826347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latinLnBrk="0"/>
            <a:r>
              <a:rPr kumimoji="0" lang="en-US" altLang="ko-KR" sz="1800">
                <a:latin typeface="Arial" panose="020B0604020202020204" pitchFamily="34" charset="0"/>
              </a:rPr>
              <a:t>pthread_join() returns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938590" y="4123085"/>
            <a:ext cx="159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latinLnBrk="0"/>
            <a:r>
              <a:rPr kumimoji="0" lang="en-US" altLang="ko-KR" sz="1800">
                <a:latin typeface="Arial" panose="020B0604020202020204" pitchFamily="34" charset="0"/>
              </a:rPr>
              <a:t>pthread_exit</a:t>
            </a:r>
            <a:r>
              <a:rPr kumimoji="0" lang="en-US" altLang="ko-KR" sz="1800" b="1">
                <a:latin typeface="Arial" panose="020B0604020202020204" pitchFamily="34" charset="0"/>
              </a:rPr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0588" y="1121766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S/W architecture</a:t>
            </a:r>
            <a:endParaRPr lang="ko-KR" altLang="en-US" dirty="0"/>
          </a:p>
        </p:txBody>
      </p:sp>
      <p:sp>
        <p:nvSpPr>
          <p:cNvPr id="14" name="포인트가 5개인 별 13"/>
          <p:cNvSpPr/>
          <p:nvPr/>
        </p:nvSpPr>
        <p:spPr bwMode="auto">
          <a:xfrm>
            <a:off x="3053995" y="2230337"/>
            <a:ext cx="792088" cy="687387"/>
          </a:xfrm>
          <a:prstGeom prst="star5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5" name="포인트가 5개인 별 14"/>
          <p:cNvSpPr/>
          <p:nvPr/>
        </p:nvSpPr>
        <p:spPr bwMode="auto">
          <a:xfrm>
            <a:off x="2953965" y="4322316"/>
            <a:ext cx="792088" cy="687387"/>
          </a:xfrm>
          <a:prstGeom prst="star5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06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First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Finding the</a:t>
            </a:r>
            <a:r>
              <a:rPr lang="en-US" altLang="ko-KR" dirty="0"/>
              <a:t> </a:t>
            </a:r>
            <a:r>
              <a:rPr lang="en-US" altLang="ko-KR" dirty="0" smtClean="0"/>
              <a:t>high</a:t>
            </a:r>
            <a:r>
              <a:rPr lang="en-US" altLang="ko-KR" dirty="0" smtClean="0"/>
              <a:t>est </a:t>
            </a:r>
            <a:r>
              <a:rPr lang="en-US" altLang="ko-KR" dirty="0" smtClean="0"/>
              <a:t>value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119D-54DD-45A9-A74B-DE4F4249AA3E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059832" y="2420888"/>
            <a:ext cx="2436886" cy="3416320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5 3 </a:t>
            </a:r>
            <a:r>
              <a:rPr lang="en-US" altLang="ko-KR" dirty="0" smtClean="0"/>
              <a:t>4 -------------</a:t>
            </a:r>
          </a:p>
          <a:p>
            <a:r>
              <a:rPr lang="en-US" altLang="ko-KR" dirty="0" smtClean="0"/>
              <a:t>6 7 </a:t>
            </a:r>
            <a:r>
              <a:rPr lang="en-US" altLang="ko-KR" dirty="0"/>
              <a:t>2 -------------</a:t>
            </a:r>
          </a:p>
          <a:p>
            <a:r>
              <a:rPr lang="en-US" altLang="ko-KR" dirty="0" smtClean="0"/>
              <a:t>1 9 </a:t>
            </a:r>
            <a:r>
              <a:rPr lang="en-US" altLang="ko-KR" dirty="0"/>
              <a:t>8 -------------</a:t>
            </a:r>
          </a:p>
          <a:p>
            <a:r>
              <a:rPr lang="en-US" altLang="ko-KR" dirty="0" smtClean="0"/>
              <a:t>--------------------</a:t>
            </a:r>
            <a:endParaRPr lang="en-US" altLang="ko-KR" dirty="0"/>
          </a:p>
          <a:p>
            <a:r>
              <a:rPr lang="en-US" altLang="ko-KR" dirty="0"/>
              <a:t>--------------------</a:t>
            </a:r>
          </a:p>
          <a:p>
            <a:r>
              <a:rPr lang="en-US" altLang="ko-KR" dirty="0"/>
              <a:t>--------------------</a:t>
            </a:r>
          </a:p>
          <a:p>
            <a:r>
              <a:rPr lang="en-US" altLang="ko-KR" dirty="0"/>
              <a:t>--------------------</a:t>
            </a:r>
          </a:p>
          <a:p>
            <a:r>
              <a:rPr lang="en-US" altLang="ko-KR" dirty="0"/>
              <a:t>--------------------</a:t>
            </a:r>
          </a:p>
          <a:p>
            <a:r>
              <a:rPr lang="en-US" altLang="ko-KR" dirty="0"/>
              <a:t>--------------------</a:t>
            </a:r>
            <a:endParaRPr lang="en-US" altLang="ko-KR" dirty="0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059832" y="2528676"/>
            <a:ext cx="847723" cy="1005069"/>
          </a:xfrm>
          <a:prstGeom prst="roundRect">
            <a:avLst/>
          </a:prstGeom>
          <a:solidFill>
            <a:srgbClr val="7030A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3931592" y="2519023"/>
            <a:ext cx="847723" cy="1005069"/>
          </a:xfrm>
          <a:prstGeom prst="roundRect">
            <a:avLst/>
          </a:prstGeom>
          <a:solidFill>
            <a:srgbClr val="7030A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4788024" y="2492896"/>
            <a:ext cx="847723" cy="1005069"/>
          </a:xfrm>
          <a:prstGeom prst="roundRect">
            <a:avLst/>
          </a:prstGeom>
          <a:solidFill>
            <a:srgbClr val="7030A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3084575" y="4751525"/>
            <a:ext cx="847723" cy="1005069"/>
          </a:xfrm>
          <a:prstGeom prst="roundRect">
            <a:avLst/>
          </a:prstGeom>
          <a:solidFill>
            <a:srgbClr val="7030A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956335" y="4741872"/>
            <a:ext cx="847723" cy="1005069"/>
          </a:xfrm>
          <a:prstGeom prst="roundRect">
            <a:avLst/>
          </a:prstGeom>
          <a:solidFill>
            <a:srgbClr val="7030A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4812767" y="4715745"/>
            <a:ext cx="847723" cy="1005069"/>
          </a:xfrm>
          <a:prstGeom prst="roundRect">
            <a:avLst/>
          </a:prstGeom>
          <a:solidFill>
            <a:srgbClr val="7030A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3051123" y="3691437"/>
            <a:ext cx="847723" cy="1005069"/>
          </a:xfrm>
          <a:prstGeom prst="roundRect">
            <a:avLst/>
          </a:prstGeom>
          <a:solidFill>
            <a:srgbClr val="7030A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3922883" y="3681784"/>
            <a:ext cx="847723" cy="1005069"/>
          </a:xfrm>
          <a:prstGeom prst="roundRect">
            <a:avLst/>
          </a:prstGeom>
          <a:solidFill>
            <a:srgbClr val="7030A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4779315" y="3655657"/>
            <a:ext cx="847723" cy="1005069"/>
          </a:xfrm>
          <a:prstGeom prst="roundRect">
            <a:avLst/>
          </a:prstGeom>
          <a:solidFill>
            <a:srgbClr val="7030A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28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Requirements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Nine threads to check each of the 3 X 3 </a:t>
            </a:r>
            <a:r>
              <a:rPr lang="en-US" altLang="ko-KR" dirty="0" err="1" smtClean="0"/>
              <a:t>subgrids</a:t>
            </a:r>
            <a:r>
              <a:rPr lang="en-US" altLang="ko-KR" dirty="0" smtClean="0"/>
              <a:t> </a:t>
            </a:r>
            <a:r>
              <a:rPr lang="en-US" altLang="ko-KR" dirty="0" smtClean="0"/>
              <a:t>and returns the highest value to the tenth thread (selection thread)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Tenth </a:t>
            </a:r>
            <a:r>
              <a:rPr lang="en-US" altLang="ko-KR" dirty="0" smtClean="0"/>
              <a:t>thread (</a:t>
            </a:r>
            <a:r>
              <a:rPr lang="en-US" altLang="ko-KR" dirty="0" smtClean="0"/>
              <a:t>selection thread) </a:t>
            </a:r>
            <a:r>
              <a:rPr lang="en-US" altLang="ko-KR" dirty="0" smtClean="0"/>
              <a:t>selects one highest value from them (9 values)</a:t>
            </a:r>
          </a:p>
          <a:p>
            <a:pPr lvl="2"/>
            <a:r>
              <a:rPr lang="en-US" altLang="ko-KR" dirty="0" smtClean="0"/>
              <a:t>Assumption</a:t>
            </a:r>
          </a:p>
          <a:p>
            <a:pPr lvl="3"/>
            <a:r>
              <a:rPr lang="en-US" altLang="ko-KR" dirty="0" smtClean="0"/>
              <a:t>No same number  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반드시 보고서에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개의 </a:t>
            </a:r>
            <a:r>
              <a:rPr lang="ko-KR" altLang="en-US" dirty="0" err="1" smtClean="0">
                <a:solidFill>
                  <a:srgbClr val="FF0000"/>
                </a:solidFill>
              </a:rPr>
              <a:t>쓰레드가</a:t>
            </a:r>
            <a:r>
              <a:rPr lang="ko-KR" altLang="en-US" dirty="0" smtClean="0">
                <a:solidFill>
                  <a:srgbClr val="FF0000"/>
                </a:solidFill>
              </a:rPr>
              <a:t> 제대로 동작함을 기술할 것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모든</a:t>
            </a:r>
            <a:r>
              <a:rPr lang="en-US" altLang="ko-KR" dirty="0" smtClean="0"/>
              <a:t> thread 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가장 높은 수를 </a:t>
            </a:r>
            <a:r>
              <a:rPr lang="en-US" altLang="ko-KR" dirty="0" smtClean="0"/>
              <a:t>parent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함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119D-54DD-45A9-A74B-DE4F4249AA3E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10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12993</TotalTime>
  <Words>562</Words>
  <Application>Microsoft Office PowerPoint</Application>
  <PresentationFormat>화면 슬라이드 쇼(4:3)</PresentationFormat>
  <Paragraphs>135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Arial</vt:lpstr>
      <vt:lpstr>Tahoma</vt:lpstr>
      <vt:lpstr>Wingdings</vt:lpstr>
      <vt:lpstr>조화</vt:lpstr>
      <vt:lpstr>Operating Systems  (Homework 1)</vt:lpstr>
      <vt:lpstr>Outline</vt:lpstr>
      <vt:lpstr>Objectives</vt:lpstr>
      <vt:lpstr>How to write a program ? </vt:lpstr>
      <vt:lpstr>PowerPoint 프레젠테이션</vt:lpstr>
      <vt:lpstr>PowerPoint 프레젠테이션</vt:lpstr>
      <vt:lpstr>PowerPoint 프레젠테이션</vt:lpstr>
      <vt:lpstr>First program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Second program</vt:lpstr>
      <vt:lpstr>PowerPoint 프레젠테이션</vt:lpstr>
      <vt:lpstr>PowerPoint 프레젠테이션</vt:lpstr>
      <vt:lpstr>Schedule</vt:lpstr>
    </vt:vector>
  </TitlesOfParts>
  <Company>우리집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&amp; Real-Time Software Research in Korea</dc:title>
  <dc:creator>우리집</dc:creator>
  <cp:lastModifiedBy>mssong</cp:lastModifiedBy>
  <cp:revision>1252</cp:revision>
  <cp:lastPrinted>2018-04-02T06:14:10Z</cp:lastPrinted>
  <dcterms:created xsi:type="dcterms:W3CDTF">2003-07-20T14:59:53Z</dcterms:created>
  <dcterms:modified xsi:type="dcterms:W3CDTF">2018-04-02T06:14:24Z</dcterms:modified>
</cp:coreProperties>
</file>