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64" r:id="rId5"/>
    <p:sldId id="266" r:id="rId6"/>
    <p:sldId id="269" r:id="rId7"/>
    <p:sldId id="297" r:id="rId8"/>
    <p:sldId id="295" r:id="rId9"/>
    <p:sldId id="276" r:id="rId10"/>
    <p:sldId id="298" r:id="rId11"/>
    <p:sldId id="282" r:id="rId12"/>
    <p:sldId id="281" r:id="rId13"/>
    <p:sldId id="299" r:id="rId14"/>
    <p:sldId id="296" r:id="rId15"/>
    <p:sldId id="300" r:id="rId16"/>
    <p:sldId id="301" r:id="rId17"/>
    <p:sldId id="302" r:id="rId18"/>
    <p:sldId id="303" r:id="rId19"/>
    <p:sldId id="304" r:id="rId20"/>
    <p:sldId id="294" r:id="rId21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howGuides="1">
      <p:cViewPr varScale="1">
        <p:scale>
          <a:sx n="78" d="100"/>
          <a:sy n="78" d="100"/>
        </p:scale>
        <p:origin x="378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2017/4/22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Stand on the Shoulder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Dynamic Programming </a:t>
            </a:r>
            <a:r>
              <a:rPr lang="en-US" altLang="zh-CN" dirty="0" smtClean="0"/>
              <a:t>(Basics)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Dustin Xu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North Korea is Launching </a:t>
            </a:r>
            <a:r>
              <a:rPr lang="en-US" altLang="zh-CN" dirty="0" smtClean="0"/>
              <a:t>Missiles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122032" y="1412776"/>
                <a:ext cx="10589004" cy="4040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North Korea is going to launching missiles to attack Korea before the complete installation of THAAD! Korea has found the secrets that North Korea </a:t>
                </a:r>
                <a:r>
                  <a:rPr lang="en-US" altLang="zh-CN" sz="3200" dirty="0" smtClean="0"/>
                  <a:t>will launch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3200" dirty="0" smtClean="0"/>
                  <a:t> missiles continuously.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3200" dirty="0" smtClean="0"/>
                  <a:t> missile can only be intercepted at height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. Korea’s interceptor can only intercept a sequence of missiles with decreasing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/>
                  <a:t>.</a:t>
                </a:r>
                <a:r>
                  <a:rPr lang="en-US" altLang="zh-CN" sz="3200" dirty="0" smtClean="0"/>
                  <a:t>Please find out how many missiles could be intercepted by Korea at most.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32" y="1412776"/>
                <a:ext cx="10589004" cy="4040722"/>
              </a:xfrm>
              <a:prstGeom prst="rect">
                <a:avLst/>
              </a:prstGeom>
              <a:blipFill>
                <a:blip r:embed="rId2"/>
                <a:stretch>
                  <a:fillRect l="-1439" t="-1961" r="-1324" b="-4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151487" y="5448126"/>
                <a:ext cx="1103733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e.g. 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}=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200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32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2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2500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6000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200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32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altLang="zh-CN" sz="3200" dirty="0">
                  <a:solidFill>
                    <a:schemeClr val="accent6"/>
                  </a:solidFill>
                </a:endParaRPr>
              </a:p>
              <a:p>
                <a:r>
                  <a:rPr lang="en-US" altLang="zh-CN" sz="3200" dirty="0"/>
                  <a:t> </a:t>
                </a:r>
                <a:r>
                  <a:rPr lang="en-US" altLang="zh-CN" sz="3200" dirty="0" smtClean="0"/>
                  <a:t>       Korea will intercept the missiles highlighted above.</a:t>
                </a:r>
                <a:endParaRPr lang="zh-CN" alt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487" y="5448126"/>
                <a:ext cx="11037337" cy="1077218"/>
              </a:xfrm>
              <a:prstGeom prst="rect">
                <a:avLst/>
              </a:prstGeom>
              <a:blipFill>
                <a:blip r:embed="rId3"/>
                <a:stretch>
                  <a:fillRect l="-1436" t="-7386" r="-718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30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North Korea is Launching Missiles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72118" y="2136712"/>
                <a:ext cx="10593727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4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+1}</m:t>
                      </m:r>
                    </m:oMath>
                  </m:oMathPara>
                </a14:m>
                <a:endParaRPr lang="en-US" altLang="zh-CN" sz="4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18" y="2136712"/>
                <a:ext cx="10593727" cy="1446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18517" y="4398709"/>
                <a:ext cx="1952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Time: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17" y="4398709"/>
                <a:ext cx="1952767" cy="461665"/>
              </a:xfrm>
              <a:prstGeom prst="rect">
                <a:avLst/>
              </a:prstGeom>
              <a:blipFill>
                <a:blip r:embed="rId3"/>
                <a:stretch>
                  <a:fillRect l="-467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60876"/>
              </p:ext>
            </p:extLst>
          </p:nvPr>
        </p:nvGraphicFramePr>
        <p:xfrm>
          <a:off x="3321777" y="4860374"/>
          <a:ext cx="6094410" cy="457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15735">
                  <a:extLst>
                    <a:ext uri="{9D8B030D-6E8A-4147-A177-3AD203B41FA5}">
                      <a16:colId xmlns:a16="http://schemas.microsoft.com/office/drawing/2014/main" val="3113652778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101557994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5748366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1453165142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3655389062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685303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198057"/>
                  </a:ext>
                </a:extLst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3603112" y="4296792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179176" y="451281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下箭头 10"/>
          <p:cNvSpPr/>
          <p:nvPr/>
        </p:nvSpPr>
        <p:spPr>
          <a:xfrm>
            <a:off x="7635560" y="4296792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18516" y="5658394"/>
                <a:ext cx="1053247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There is an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time algorithm which is optimized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by binary search and discretization. We will discuss it later.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16" y="5658394"/>
                <a:ext cx="10532479" cy="954107"/>
              </a:xfrm>
              <a:prstGeom prst="rect">
                <a:avLst/>
              </a:prstGeom>
              <a:blipFill>
                <a:blip r:embed="rId4"/>
                <a:stretch>
                  <a:fillRect l="-1157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8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Let’s Take a Group </a:t>
            </a:r>
            <a:r>
              <a:rPr lang="en-US" altLang="zh-CN" dirty="0"/>
              <a:t>P</a:t>
            </a:r>
            <a:r>
              <a:rPr lang="en-US" altLang="zh-CN" dirty="0" smtClean="0"/>
              <a:t>hoto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A Happy Task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6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Let’s </a:t>
            </a:r>
            <a:r>
              <a:rPr lang="en-US" altLang="zh-CN" dirty="0" smtClean="0"/>
              <a:t>Take </a:t>
            </a:r>
            <a:r>
              <a:rPr lang="en-US" altLang="zh-CN" dirty="0"/>
              <a:t>a </a:t>
            </a:r>
            <a:r>
              <a:rPr lang="en-US" altLang="zh-CN" dirty="0" smtClean="0"/>
              <a:t>Group Photo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22032" y="1536905"/>
                <a:ext cx="10661012" cy="4040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Prof. Kindratenko wants to take a group photo for us. We (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3200" dirty="0"/>
                  <a:t> people) line up in a row. The height of </a:t>
                </a:r>
                <a:r>
                  <a:rPr lang="en-US" altLang="zh-CN" sz="3200" dirty="0" smtClean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3200" dirty="0" smtClean="0"/>
                  <a:t> person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/>
                  <a:t>.</a:t>
                </a:r>
                <a:r>
                  <a:rPr lang="en-US" altLang="zh-CN" sz="3200" dirty="0" smtClean="0"/>
                  <a:t> But Prof. Kindratenko thinks that our formation is bad due to irregular heights. He makes a interesting rule that the distribution of heights should be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&gt;…&gt;</m:t>
                    </m:r>
                    <m:sSub>
                      <m:sSub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. So in a strange way though, Prof. Kindratenko wants to drive away some people in this row. How many at least?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32" y="1536905"/>
                <a:ext cx="10661012" cy="4040722"/>
              </a:xfrm>
              <a:prstGeom prst="rect">
                <a:avLst/>
              </a:prstGeom>
              <a:blipFill>
                <a:blip r:embed="rId2"/>
                <a:stretch>
                  <a:fillRect l="-1429" t="-1961" r="-2173" b="-4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81844" y="5589240"/>
                <a:ext cx="1132570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e.g.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dirty="0" err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=177, 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78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2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176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179, 182, </m:t>
                    </m:r>
                    <m:r>
                      <a:rPr lang="en-US" altLang="zh-CN" sz="32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162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170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 168</m:t>
                    </m:r>
                  </m:oMath>
                </a14:m>
                <a:endParaRPr lang="en-US" altLang="zh-CN" sz="3200" dirty="0" smtClean="0"/>
              </a:p>
              <a:p>
                <a:r>
                  <a:rPr lang="en-US" altLang="zh-CN" sz="3200" dirty="0"/>
                  <a:t> </a:t>
                </a:r>
                <a:r>
                  <a:rPr lang="en-US" altLang="zh-CN" sz="3200" dirty="0" smtClean="0"/>
                  <a:t>       Professor will drive away people highlighted above.</a:t>
                </a:r>
                <a:endParaRPr lang="zh-CN" alt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4" y="5589240"/>
                <a:ext cx="11325705" cy="1077218"/>
              </a:xfrm>
              <a:prstGeom prst="rect">
                <a:avLst/>
              </a:prstGeom>
              <a:blipFill>
                <a:blip r:embed="rId3"/>
                <a:stretch>
                  <a:fillRect l="-1346" t="-7345" r="-484" b="-17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0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T</a:t>
            </a:r>
            <a:r>
              <a:rPr lang="en-US" altLang="zh-CN" dirty="0" smtClean="0"/>
              <a:t>ake a Break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A Relaxing Task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Take a Break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22032" y="1536905"/>
                <a:ext cx="10589004" cy="5034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By accident, Tutor Wu got to know the working schedule next Monday. On the schedule, there are 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en-US" altLang="zh-CN" sz="3200" dirty="0" smtClean="0"/>
                  <a:t>tasks,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3200" dirty="0" smtClean="0"/>
                  <a:t> of which takes up a time interval 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 smtClean="0"/>
                  <a:t> (all integer values within the working hour). The working hour for Tutor Wu is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3200" dirty="0" smtClean="0"/>
                  <a:t>(integer). </a:t>
                </a:r>
                <a:r>
                  <a:rPr lang="en-US" altLang="zh-CN" sz="3200" dirty="0"/>
                  <a:t>H</a:t>
                </a:r>
                <a:r>
                  <a:rPr lang="en-US" altLang="zh-CN" sz="3200" dirty="0" smtClean="0"/>
                  <a:t>ere are some interesting working rules for him: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sz="3200" dirty="0" smtClean="0"/>
                  <a:t>If he is busy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, he doesn’t need to work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3200" dirty="0" smtClean="0"/>
                  <a:t> task. 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sz="3200" dirty="0" smtClean="0"/>
                  <a:t>If he is taking a break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/>
                  <a:t>, </a:t>
                </a:r>
                <a:r>
                  <a:rPr lang="en-US" altLang="zh-CN" sz="3200" dirty="0" smtClean="0"/>
                  <a:t>he must go for work.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sz="3200" dirty="0" smtClean="0"/>
                  <a:t>(2 continued)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3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3200" dirty="0"/>
                  <a:t>, </a:t>
                </a:r>
                <a:r>
                  <a:rPr lang="en-US" altLang="zh-CN" sz="3200" dirty="0" smtClean="0"/>
                  <a:t>he must choose one.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32" y="1536905"/>
                <a:ext cx="10589004" cy="5034455"/>
              </a:xfrm>
              <a:prstGeom prst="rect">
                <a:avLst/>
              </a:prstGeom>
              <a:blipFill>
                <a:blip r:embed="rId2"/>
                <a:stretch>
                  <a:fillRect l="-1439" t="-1574" r="-1957" b="-2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 rot="21054435">
            <a:off x="4926413" y="648771"/>
            <a:ext cx="67810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Please help Tutor Wu to work less!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2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Take a Break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57908" y="1916832"/>
                <a:ext cx="8784976" cy="4098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𝑤𝑜𝑟𝑘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𝑠𝑡𝑎𝑟𝑡𝑠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36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fName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func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3600" dirty="0" smtClean="0"/>
              </a:p>
              <a:p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6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zh-CN" sz="3600" dirty="0" smtClean="0"/>
                  <a:t>records the </a:t>
                </a:r>
                <a:r>
                  <a:rPr lang="en-US" altLang="zh-CN" sz="3600" dirty="0"/>
                  <a:t>minimum</a:t>
                </a:r>
                <a:r>
                  <a:rPr lang="en-US" altLang="zh-CN" sz="3600" dirty="0" smtClean="0"/>
                  <a:t> working hour for </a:t>
                </a:r>
                <a:r>
                  <a:rPr lang="en-US" altLang="zh-CN" sz="3600" dirty="0" smtClean="0">
                    <a:solidFill>
                      <a:schemeClr val="tx1"/>
                    </a:solidFill>
                  </a:rPr>
                  <a:t>Tutor Wu on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3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</a:rPr>
                  <a:t> </a:t>
                </a:r>
                <a:endParaRPr lang="en-US" altLang="zh-CN" sz="3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3600" dirty="0" smtClean="0">
                    <a:solidFill>
                      <a:schemeClr val="tx1"/>
                    </a:solidFill>
                  </a:rPr>
                  <a:t>Loop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600" dirty="0" smtClean="0"/>
                  <a:t> </a:t>
                </a:r>
                <a:r>
                  <a:rPr lang="en-US" altLang="zh-CN" sz="3600" dirty="0" smtClean="0"/>
                  <a:t>down to 1 and you could find the answer!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8" y="1916832"/>
                <a:ext cx="8784976" cy="4098110"/>
              </a:xfrm>
              <a:prstGeom prst="rect">
                <a:avLst/>
              </a:prstGeom>
              <a:blipFill>
                <a:blip r:embed="rId2"/>
                <a:stretch>
                  <a:fillRect l="-2151" r="-3123" b="-4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08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8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Seek Treasure in the “Maze”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A Warmup Task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Seek Treasure in </a:t>
            </a:r>
            <a:r>
              <a:rPr lang="en-US" altLang="zh-CN" dirty="0" smtClean="0"/>
              <a:t>the “Maze”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1972" y="1908696"/>
            <a:ext cx="821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Hugo is playing an interesting—actually boring—game called “Maze”. There is some treasure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2E2E2"/>
              </a:clrFrom>
              <a:clrTo>
                <a:srgbClr val="E2E2E2">
                  <a:alpha val="0"/>
                </a:srgbClr>
              </a:clrTo>
            </a:clrChange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5" t="26650" r="42238" b="38987"/>
          <a:stretch/>
        </p:blipFill>
        <p:spPr>
          <a:xfrm>
            <a:off x="8686700" y="718242"/>
            <a:ext cx="2709983" cy="292678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22804" y="5486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Hugo</a:t>
            </a:r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44992" y="3591014"/>
                <a:ext cx="10710060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/>
                  <a:t>buried in every room of this maze. But Hugo can only go downward to the rooms at the bottom. Luckily, he has got a treasure map. He is wondering how he can </a:t>
                </a:r>
                <a:r>
                  <a:rPr lang="en-US" altLang="zh-CN" sz="3600" dirty="0" smtClean="0"/>
                  <a:t>go </a:t>
                </a:r>
                <a:r>
                  <a:rPr lang="en-US" altLang="zh-CN" sz="3600" dirty="0"/>
                  <a:t>through </a:t>
                </a:r>
                <a:r>
                  <a:rPr lang="en-US" altLang="zh-CN" sz="3600" dirty="0" smtClean="0"/>
                  <a:t>a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3600" dirty="0" smtClean="0"/>
                  <a:t>-level maze </a:t>
                </a:r>
                <a:r>
                  <a:rPr lang="en-US" altLang="zh-CN" sz="3600" dirty="0"/>
                  <a:t>and get as much treasure as possible.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92" y="3591014"/>
                <a:ext cx="10710060" cy="2862322"/>
              </a:xfrm>
              <a:prstGeom prst="rect">
                <a:avLst/>
              </a:prstGeom>
              <a:blipFill>
                <a:blip r:embed="rId3"/>
                <a:stretch>
                  <a:fillRect l="-1764" t="-3191" r="-1423" b="-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0990956" y="184482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The Triangle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21972" y="1772816"/>
                <a:ext cx="936187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 smtClean="0"/>
                  <a:t>Here is a regular triangle. Its height is </a:t>
                </a:r>
                <a14:m>
                  <m:oMath xmlns:m="http://schemas.openxmlformats.org/officeDocument/2006/math">
                    <m:r>
                      <a:rPr lang="en-US" altLang="zh-CN" sz="4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4400" dirty="0" smtClean="0"/>
                  <a:t>. Please calculate </a:t>
                </a:r>
                <a:r>
                  <a:rPr lang="en-US" altLang="zh-CN" sz="4400" dirty="0"/>
                  <a:t>the highest sum of numbers passed on a route that starts at the top and ends somewhere on the base. Each step can go either diagonally down to the </a:t>
                </a:r>
                <a:r>
                  <a:rPr lang="en-US" altLang="zh-CN" sz="4400" dirty="0" smtClean="0"/>
                  <a:t>left/right</a:t>
                </a:r>
                <a:r>
                  <a:rPr lang="en-US" altLang="zh-CN" sz="4400" dirty="0"/>
                  <a:t>. </a:t>
                </a:r>
                <a:endParaRPr lang="zh-CN" altLang="en-US" sz="4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972" y="1772816"/>
                <a:ext cx="9361874" cy="4832092"/>
              </a:xfrm>
              <a:prstGeom prst="rect">
                <a:avLst/>
              </a:prstGeom>
              <a:blipFill>
                <a:blip r:embed="rId2"/>
                <a:stretch>
                  <a:fillRect l="-2604" t="-2652" r="-1367" b="-5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10836" y="3861048"/>
            <a:ext cx="165618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</a:rPr>
              <a:t>7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</a:rPr>
              <a:t>3 8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</a:rPr>
              <a:t>8 1 0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</a:rPr>
              <a:t>2 7 4 4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</a:rPr>
              <a:t>4 5 2 6 5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zh-CN" altLang="zh-CN" sz="40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072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Seek Treasure in the “Maze”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53853" y="2526977"/>
                <a:ext cx="9721079" cy="2126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4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4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4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4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altLang="zh-CN" sz="4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4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4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4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4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44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53" y="2526977"/>
                <a:ext cx="9721079" cy="2126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17308" y="4791687"/>
                <a:ext cx="9225576" cy="1838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U</a:t>
                </a:r>
                <a:r>
                  <a:rPr lang="en-US" altLang="zh-CN" sz="2800" dirty="0" smtClean="0"/>
                  <a:t>se </a:t>
                </a:r>
                <a:r>
                  <a:rPr lang="zh-CN" altLang="en-US" sz="2800" dirty="0" smtClean="0"/>
                  <a:t>𝑎</a:t>
                </a:r>
                <a:r>
                  <a:rPr lang="en-US" altLang="zh-CN" sz="2800" dirty="0"/>
                  <a:t>[</a:t>
                </a:r>
                <a:r>
                  <a:rPr lang="zh-CN" altLang="en-US" sz="2800" dirty="0"/>
                  <a:t>𝑖</a:t>
                </a:r>
                <a:r>
                  <a:rPr lang="en-US" altLang="zh-CN" sz="2800" dirty="0"/>
                  <a:t>][</a:t>
                </a:r>
                <a:r>
                  <a:rPr lang="zh-CN" altLang="en-US" sz="2800" dirty="0"/>
                  <a:t>𝑗</a:t>
                </a:r>
                <a:r>
                  <a:rPr lang="en-US" altLang="zh-CN" sz="2800" dirty="0" smtClean="0"/>
                  <a:t>] to represent the number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 row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 column.</a:t>
                </a:r>
              </a:p>
              <a:p>
                <a:r>
                  <a:rPr lang="en-US" altLang="zh-CN" sz="2800" dirty="0" smtClean="0"/>
                  <a:t>Use </a:t>
                </a:r>
                <a:r>
                  <a:rPr lang="zh-CN" altLang="en-US" sz="2800" dirty="0" smtClean="0"/>
                  <a:t>𝐹</a:t>
                </a:r>
                <a:r>
                  <a:rPr lang="en-US" altLang="zh-CN" sz="2800" dirty="0"/>
                  <a:t>[</a:t>
                </a:r>
                <a:r>
                  <a:rPr lang="zh-CN" altLang="en-US" sz="2800" dirty="0"/>
                  <a:t>𝑖</a:t>
                </a:r>
                <a:r>
                  <a:rPr lang="en-US" altLang="zh-CN" sz="2800" dirty="0"/>
                  <a:t>][</a:t>
                </a:r>
                <a:r>
                  <a:rPr lang="zh-CN" altLang="en-US" sz="2800" dirty="0"/>
                  <a:t>𝑗</a:t>
                </a:r>
                <a:r>
                  <a:rPr lang="en-US" altLang="zh-CN" sz="2800" dirty="0" smtClean="0"/>
                  <a:t>] to </a:t>
                </a:r>
                <a:r>
                  <a:rPr lang="en-US" altLang="zh-CN" sz="2800" dirty="0"/>
                  <a:t>represent </a:t>
                </a:r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highest </a:t>
                </a:r>
                <a:r>
                  <a:rPr lang="en-US" altLang="zh-CN" sz="2800" dirty="0" smtClean="0"/>
                  <a:t>sum at the arrival of the </a:t>
                </a:r>
                <a:r>
                  <a:rPr lang="en-US" altLang="zh-CN" sz="2800" dirty="0"/>
                  <a:t>number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2800" dirty="0"/>
                  <a:t> row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2800" dirty="0"/>
                  <a:t> column</a:t>
                </a:r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08" y="4791687"/>
                <a:ext cx="9225576" cy="1838965"/>
              </a:xfrm>
              <a:prstGeom prst="rect">
                <a:avLst/>
              </a:prstGeom>
              <a:blipFill>
                <a:blip r:embed="rId3"/>
                <a:stretch>
                  <a:fillRect l="-1321" t="-2980" r="-859" b="-8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10836" y="3861048"/>
            <a:ext cx="165618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</a:rPr>
              <a:t>7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</a:rPr>
              <a:t>3 8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</a:rPr>
              <a:t>8 1 0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</a:rPr>
              <a:t>2 7 4 4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</a:rPr>
              <a:t>4 5 2 6 5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zh-CN" altLang="zh-CN" sz="40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9080280" y="893038"/>
                <a:ext cx="263075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9144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=1, 7</m:t>
                      </m:r>
                    </m:oMath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=2, 3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8</m:t>
                      </m:r>
                    </m:oMath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=3, 8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1 0</m:t>
                      </m:r>
                    </m:oMath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=4, 2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7 4 4</m:t>
                      </m:r>
                    </m:oMath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=5, 4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5 2 6 5 </m:t>
                      </m:r>
                    </m:oMath>
                  </m:oMathPara>
                </a14:m>
                <a:endParaRPr lang="zh-CN" altLang="zh-CN" sz="40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280" y="893038"/>
                <a:ext cx="2630756" cy="1815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030138" y="48799"/>
                <a:ext cx="15841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1 2 3 4</m:t>
                      </m:r>
                      <m:r>
                        <a:rPr lang="zh-CN" alt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CN" sz="28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138" y="48799"/>
                <a:ext cx="1584176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3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Dynamic Programming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1556792"/>
            <a:ext cx="10157354" cy="467952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Dynamic programming—DP in brief—usually uses a recursive formula to obtain the solution for a certain state from its sub-solutions which have been found. It is widely used to optimize multi-stage decision-making problems.</a:t>
            </a:r>
          </a:p>
          <a:p>
            <a:pPr marL="0" indent="0">
              <a:buNone/>
            </a:pPr>
            <a:r>
              <a:rPr lang="en-US" altLang="zh-CN" sz="2800" dirty="0" smtClean="0"/>
              <a:t>When an optimal solution is found for a state. The result will be stored properly for states in the following stages, which means that repeated calculation is avoided.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27426" y="4725144"/>
            <a:ext cx="4339194" cy="1880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13892" y="4974938"/>
            <a:ext cx="2357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e.g. Find the shortest path from A to 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Longest Increasing Subsequence (LIS)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A Task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9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Longest Increasing Subsequence (LIS)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22032" y="1844824"/>
                <a:ext cx="10191076" cy="2812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 smtClean="0"/>
                  <a:t>Given that there are </a:t>
                </a:r>
                <a14:m>
                  <m:oMath xmlns:m="http://schemas.openxmlformats.org/officeDocument/2006/math">
                    <m:r>
                      <a:rPr lang="en-US" altLang="zh-CN" sz="4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4400" dirty="0" smtClean="0"/>
                  <a:t> numbers in a sequence. The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4400" dirty="0" smtClean="0"/>
                  <a:t> number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400" dirty="0" smtClean="0"/>
                  <a:t>. Please find out the longest increasing subsequence.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32" y="1844824"/>
                <a:ext cx="10191076" cy="2812886"/>
              </a:xfrm>
              <a:prstGeom prst="rect">
                <a:avLst/>
              </a:prstGeom>
              <a:blipFill>
                <a:blip r:embed="rId2"/>
                <a:stretch>
                  <a:fillRect l="-2392" t="-4555" r="-239" b="-9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117308" y="5029334"/>
            <a:ext cx="5985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e.g. a sequence: 4, </a:t>
            </a:r>
            <a:r>
              <a:rPr lang="en-US" altLang="zh-CN" sz="3200" dirty="0" smtClean="0">
                <a:solidFill>
                  <a:schemeClr val="accent6"/>
                </a:solidFill>
              </a:rPr>
              <a:t>2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chemeClr val="accent6"/>
                </a:solidFill>
              </a:rPr>
              <a:t>3</a:t>
            </a:r>
            <a:r>
              <a:rPr lang="en-US" altLang="zh-CN" sz="3200" dirty="0" smtClean="0"/>
              <a:t>, 1, </a:t>
            </a:r>
            <a:r>
              <a:rPr lang="en-US" altLang="zh-CN" sz="3200" dirty="0" smtClean="0">
                <a:solidFill>
                  <a:schemeClr val="accent6"/>
                </a:solidFill>
              </a:rPr>
              <a:t>5</a:t>
            </a:r>
          </a:p>
          <a:p>
            <a:r>
              <a:rPr lang="en-US" altLang="zh-CN" sz="3200" dirty="0" smtClean="0"/>
              <a:t>        Its LIS is </a:t>
            </a:r>
            <a:r>
              <a:rPr lang="en-US" altLang="zh-CN" sz="3200" dirty="0" smtClean="0">
                <a:solidFill>
                  <a:schemeClr val="accent6"/>
                </a:solidFill>
              </a:rPr>
              <a:t>2, 3, 5</a:t>
            </a:r>
            <a:endParaRPr lang="zh-CN" alt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8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North Korea is Launching Missiles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A Dangerous Task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480</Words>
  <Application>Microsoft Office PowerPoint</Application>
  <PresentationFormat>自定义</PresentationFormat>
  <Paragraphs>69</Paragraphs>
  <Slides>17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微软雅黑</vt:lpstr>
      <vt:lpstr>幼圆</vt:lpstr>
      <vt:lpstr>Arial</vt:lpstr>
      <vt:lpstr>Cambria Math</vt:lpstr>
      <vt:lpstr>Century Gothic</vt:lpstr>
      <vt:lpstr>书籍 16x9</vt:lpstr>
      <vt:lpstr>Stand on the Shoulder</vt:lpstr>
      <vt:lpstr>Seek Treasure in the “Maze”</vt:lpstr>
      <vt:lpstr>Seek Treasure in the “Maze”</vt:lpstr>
      <vt:lpstr>The Triangle</vt:lpstr>
      <vt:lpstr>Seek Treasure in the “Maze”</vt:lpstr>
      <vt:lpstr>Dynamic Programming</vt:lpstr>
      <vt:lpstr>Longest Increasing Subsequence (LIS)</vt:lpstr>
      <vt:lpstr>Longest Increasing Subsequence (LIS)</vt:lpstr>
      <vt:lpstr>North Korea is Launching Missiles</vt:lpstr>
      <vt:lpstr>North Korea is Launching Missiles</vt:lpstr>
      <vt:lpstr>North Korea is Launching Missiles</vt:lpstr>
      <vt:lpstr>Let’s Take a Group Photo</vt:lpstr>
      <vt:lpstr>Let’s Take a Group Photo</vt:lpstr>
      <vt:lpstr>Take a Break</vt:lpstr>
      <vt:lpstr>Take a Break</vt:lpstr>
      <vt:lpstr>Take a Break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2017-02-01T05:38:33Z</dcterms:created>
  <dcterms:modified xsi:type="dcterms:W3CDTF">2017-04-22T10:17:15Z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