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6"/>
  </p:notesMasterIdLst>
  <p:handoutMasterIdLst>
    <p:handoutMasterId r:id="rId17"/>
  </p:handoutMasterIdLst>
  <p:sldIdLst>
    <p:sldId id="264" r:id="rId5"/>
    <p:sldId id="266" r:id="rId6"/>
    <p:sldId id="269" r:id="rId7"/>
    <p:sldId id="306" r:id="rId8"/>
    <p:sldId id="307" r:id="rId9"/>
    <p:sldId id="308" r:id="rId10"/>
    <p:sldId id="276" r:id="rId11"/>
    <p:sldId id="309" r:id="rId12"/>
    <p:sldId id="281" r:id="rId13"/>
    <p:sldId id="299" r:id="rId14"/>
    <p:sldId id="294" r:id="rId15"/>
  </p:sldIdLst>
  <p:sldSz cx="12188825" cy="6858000"/>
  <p:notesSz cx="6858000" cy="9144000"/>
  <p:defaultTextStyle>
    <a:defPPr rtl="0">
      <a:defRPr lang="zh-c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howGuides="1">
      <p:cViewPr varScale="1">
        <p:scale>
          <a:sx n="78" d="100"/>
          <a:sy n="78" d="100"/>
        </p:scale>
        <p:origin x="378" y="90"/>
      </p:cViewPr>
      <p:guideLst>
        <p:guide pos="3839"/>
        <p:guide orient="horz" pos="2160"/>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78B13D-69C5-48FF-B4BC-F91E5DF1D623}" type="datetime1">
              <a:rPr lang="zh-CN" altLang="en-US" smtClean="0">
                <a:solidFill>
                  <a:schemeClr val="tx2"/>
                </a:solidFill>
                <a:latin typeface="微软雅黑" panose="020B0503020204020204" pitchFamily="34" charset="-122"/>
                <a:ea typeface="微软雅黑" panose="020B0503020204020204" pitchFamily="34" charset="-122"/>
              </a:rPr>
              <a:pPr algn="r" rtl="0"/>
              <a:t>2017/5/13</a:t>
            </a:fld>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en-US" altLang="zh-CN" smtClean="0">
                <a:solidFill>
                  <a:schemeClr val="tx2"/>
                </a:solidFill>
                <a:latin typeface="微软雅黑" panose="020B0503020204020204" pitchFamily="34" charset="-122"/>
                <a:ea typeface="微软雅黑" panose="020B0503020204020204" pitchFamily="34" charset="-122"/>
              </a:rPr>
              <a:pPr algn="r" rtl="0"/>
              <a:t>‹#›</a:t>
            </a:fld>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06B449BB-9F99-43EE-A1AA-ED1E313F74C2}" type="datetime1">
              <a:rPr lang="zh-CN" altLang="en-US" smtClean="0"/>
              <a:pPr/>
              <a:t>2017/5/13</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latin typeface="微软雅黑" panose="020B0503020204020204" pitchFamily="34" charset="-122"/>
                <a:ea typeface="微软雅黑" panose="020B0503020204020204" pitchFamily="34" charset="-122"/>
              </a:defRPr>
            </a:lvl1pPr>
          </a:lstStyle>
          <a:p>
            <a:fld id="{B8796F01-7154-41E0-B48B-A6921757531A}" type="slidenum">
              <a:rPr lang="en-US" altLang="zh-CN" smtClean="0"/>
              <a:pPr/>
              <a:t>‹#›</a:t>
            </a:fld>
            <a:endParaRPr lang="zh-CN" altLang="en-US"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1pPr>
    <a:lvl2pPr marL="60949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2pPr>
    <a:lvl3pPr marL="1218987"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3pPr>
    <a:lvl4pPr marL="1828480"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4pPr>
    <a:lvl5pPr marL="2437973" algn="l" defTabSz="1218987" rtl="0" eaLnBrk="1" latinLnBrk="0" hangingPunct="1">
      <a:defRPr sz="1600" kern="1200">
        <a:solidFill>
          <a:schemeClr val="tx2"/>
        </a:solidFill>
        <a:latin typeface="微软雅黑" panose="020B0503020204020204" pitchFamily="34" charset="-122"/>
        <a:ea typeface="微软雅黑" panose="020B0503020204020204" pitchFamily="34" charset="-122"/>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zh-CN" altLang="en-US" noProof="0" smtClean="0"/>
              <a:t>单击此处编辑母版标题样式</a:t>
            </a:r>
            <a:endParaRPr lang="zh-CN" altLang="en-US" noProof="0" dirty="0"/>
          </a:p>
        </p:txBody>
      </p:sp>
      <p:sp>
        <p:nvSpPr>
          <p:cNvPr id="3" name="副标题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zh-CN" altLang="en-US" noProof="0" smtClean="0"/>
              <a:t>单击以编辑母版副标题样式</a:t>
            </a:r>
            <a:endParaRPr lang="zh-CN" altLang="en-US"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5677D0B-F53C-4787-A85A-18D33BC3BEA1}" type="datetime1">
              <a:rPr lang="zh-CN" altLang="en-US" smtClean="0"/>
              <a:pPr/>
              <a:t>2017/5/13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852633" y="274638"/>
            <a:ext cx="1422030" cy="5897561"/>
          </a:xfr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117309" y="274638"/>
            <a:ext cx="8532178" cy="5897561"/>
          </a:xfrm>
        </p:spPr>
        <p:txBody>
          <a:bodyPr vert="eaVert" rtlCol="0"/>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54B89B6B-C640-4814-94E3-C138F9C73EE7}" type="datetime1">
              <a:rPr lang="zh-CN" altLang="en-US" smtClean="0"/>
              <a:pPr/>
              <a:t>2017/5/13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591C5AD9-787D-40FA-8A4D-16A055B9AF81}" type="slidenum">
              <a:rPr lang="en-US" altLang="zh-CN" noProof="0" smtClean="0"/>
              <a:t>‹#›</a:t>
            </a:fld>
            <a:endParaRPr lang="zh-CN" altLang="en-US"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3D2BB3D5-B3F4-4256-B6ED-4B874E5DE258}" type="datetime1">
              <a:rPr lang="zh-CN" altLang="en-US" smtClean="0"/>
              <a:pPr/>
              <a:t>2017/5/13</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DA60BA0E-20D0-4E7C-B286-26C960A6788F}" type="slidenum">
              <a:rPr lang="en-US" altLang="zh-CN" noProof="0" smtClean="0"/>
              <a:t>‹#›</a:t>
            </a:fld>
            <a:endParaRPr lang="en-US" altLang="zh-CN"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zh-CN" altLang="en-US" noProof="0" smtClean="0"/>
              <a:t>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内容占位符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fld id="{109DE028-75A5-419A-B395-C2EDFBD58642}" type="datetime1">
              <a:rPr lang="zh-CN" altLang="en-US" smtClean="0"/>
              <a:pPr/>
              <a:t>2017/5/13</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4" name="内容占位符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5" name="文本占位符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zh-CN" altLang="en-US" noProof="0" smtClean="0"/>
              <a:t>编辑母版文本样式</a:t>
            </a:r>
          </a:p>
        </p:txBody>
      </p:sp>
      <p:sp>
        <p:nvSpPr>
          <p:cNvPr id="6" name="内容占位符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fld id="{6DB54F77-3742-4919-9EAD-96757A014E94}" type="datetime1">
              <a:rPr lang="zh-CN" altLang="en-US" smtClean="0"/>
              <a:pPr/>
              <a:t>2017/5/13</a:t>
            </a:fld>
            <a:endParaRPr lang="zh-CN" altLang="en-US" dirty="0"/>
          </a:p>
        </p:txBody>
      </p:sp>
      <p:sp>
        <p:nvSpPr>
          <p:cNvPr id="8" name="页脚占位符 7"/>
          <p:cNvSpPr>
            <a:spLocks noGrp="1"/>
          </p:cNvSpPr>
          <p:nvPr>
            <p:ph type="ftr" sz="quarter" idx="11"/>
          </p:nvPr>
        </p:nvSpPr>
        <p:spPr/>
        <p:txBody>
          <a:bodyPr rtlCol="0"/>
          <a:lstStyle/>
          <a:p>
            <a:pPr rtl="0"/>
            <a:endParaRPr lang="zh-CN" altLang="en-US" noProof="0" dirty="0"/>
          </a:p>
        </p:txBody>
      </p:sp>
      <p:sp>
        <p:nvSpPr>
          <p:cNvPr id="9" name="灯片编号占位符 8"/>
          <p:cNvSpPr>
            <a:spLocks noGrp="1"/>
          </p:cNvSpPr>
          <p:nvPr>
            <p:ph type="sldNum" sz="quarter" idx="12"/>
          </p:nvPr>
        </p:nvSpPr>
        <p:spPr/>
        <p:txBody>
          <a:bodyPr rtlCol="0"/>
          <a:lstStyle/>
          <a:p>
            <a:pPr rtl="0"/>
            <a:fld id="{EB37DED6-D4C7-42EE-AB49-D2E39E64FDE4}" type="slidenum">
              <a:rPr lang="en-US" altLang="zh-CN" noProof="0" smtClean="0"/>
              <a:t>‹#›</a:t>
            </a:fld>
            <a:endParaRPr lang="en-US" altLang="zh-CN"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9C6EB163-526A-4855-8844-4C6501B96975}" type="datetime1">
              <a:rPr lang="zh-CN" altLang="en-US" smtClean="0"/>
              <a:pPr/>
              <a:t>2017/5/13</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E9B638C-251D-44EC-B8B2-08EC45208A21}" type="datetime1">
              <a:rPr lang="zh-CN" altLang="en-US" smtClean="0"/>
              <a:pPr/>
              <a:t>2017/5/13</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EB37DED6-D4C7-42EE-AB49-D2E39E64FDE4}" type="slidenum">
              <a:rPr lang="en-US" altLang="zh-CN" noProof="0" smtClean="0"/>
              <a:t>‹#›</a:t>
            </a:fld>
            <a:endParaRPr lang="zh-CN" altLang="en-US"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04721" y="1701800"/>
            <a:ext cx="3351927" cy="28448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4469236" y="482600"/>
            <a:ext cx="6805427" cy="5892800"/>
          </a:xfrm>
        </p:spPr>
        <p:txBody>
          <a:bodyPr rtlCol="0">
            <a:normAutofit/>
          </a:bodyPr>
          <a:lstStyle>
            <a:lvl1pPr algn="l" rtl="0">
              <a:defRPr sz="2400">
                <a:latin typeface="微软雅黑" panose="020B0503020204020204" pitchFamily="34" charset="-122"/>
                <a:ea typeface="微软雅黑" panose="020B0503020204020204" pitchFamily="34" charset="-122"/>
              </a:defRPr>
            </a:lvl1pPr>
            <a:lvl2pPr algn="l" rtl="0">
              <a:defRPr sz="2000">
                <a:latin typeface="微软雅黑" panose="020B0503020204020204" pitchFamily="34" charset="-122"/>
                <a:ea typeface="微软雅黑" panose="020B0503020204020204" pitchFamily="34" charset="-122"/>
              </a:defRPr>
            </a:lvl2pPr>
            <a:lvl3pPr algn="l" rtl="0">
              <a:defRPr sz="1800">
                <a:latin typeface="微软雅黑" panose="020B0503020204020204" pitchFamily="34" charset="-122"/>
                <a:ea typeface="微软雅黑" panose="020B0503020204020204" pitchFamily="34" charset="-122"/>
              </a:defRPr>
            </a:lvl3pPr>
            <a:lvl4pPr algn="l" rtl="0">
              <a:defRPr sz="1800">
                <a:latin typeface="微软雅黑" panose="020B0503020204020204" pitchFamily="34" charset="-122"/>
                <a:ea typeface="微软雅黑" panose="020B0503020204020204" pitchFamily="34" charset="-122"/>
              </a:defRPr>
            </a:lvl4pPr>
            <a:lvl5pPr algn="l" rtl="0">
              <a:defRPr sz="1800">
                <a:latin typeface="微软雅黑" panose="020B0503020204020204" pitchFamily="34" charset="-122"/>
                <a:ea typeface="微软雅黑" panose="020B0503020204020204" pitchFamily="34" charset="-122"/>
              </a:defRPr>
            </a:lvl5pPr>
            <a:lvl6pPr algn="l" rtl="0">
              <a:defRPr sz="1800"/>
            </a:lvl6pPr>
            <a:lvl7pPr algn="l" rtl="0">
              <a:defRPr sz="1800"/>
            </a:lvl7pPr>
            <a:lvl8pPr algn="l" rtl="0">
              <a:defRPr sz="1800"/>
            </a:lvl8pPr>
            <a:lvl9pPr algn="l" rtl="0">
              <a:defRPr sz="1800"/>
            </a:lvl9pPr>
          </a:lstStyle>
          <a:p>
            <a:pPr lvl="0" rtl="0"/>
            <a:r>
              <a:rPr lang="zh-CN" altLang="en-US" noProof="0" smtClean="0"/>
              <a:t>编辑母版文本样式</a:t>
            </a:r>
          </a:p>
          <a:p>
            <a:pPr lvl="1" rtl="0"/>
            <a:r>
              <a:rPr lang="zh-CN" altLang="en-US" noProof="0" smtClean="0"/>
              <a:t>第二级</a:t>
            </a:r>
          </a:p>
          <a:p>
            <a:pPr lvl="2" rtl="0"/>
            <a:r>
              <a:rPr lang="zh-CN" altLang="en-US" noProof="0" smtClean="0"/>
              <a:t>第三级</a:t>
            </a:r>
          </a:p>
          <a:p>
            <a:pPr lvl="3" rtl="0"/>
            <a:r>
              <a:rPr lang="zh-CN" altLang="en-US" noProof="0" smtClean="0"/>
              <a:t>第四级</a:t>
            </a:r>
          </a:p>
          <a:p>
            <a:pPr lvl="4" rtl="0"/>
            <a:r>
              <a:rPr lang="zh-CN" altLang="en-US" noProof="0" smtClean="0"/>
              <a:t>第五级</a:t>
            </a:r>
            <a:endParaRPr lang="zh-CN" altLang="en-US" noProof="0" dirty="0"/>
          </a:p>
        </p:txBody>
      </p:sp>
      <p:sp>
        <p:nvSpPr>
          <p:cNvPr id="4" name="文本占位符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D005F57-EA56-4A95-B718-20B6AA09091F}" type="datetime1">
              <a:rPr lang="zh-CN" altLang="en-US" smtClean="0"/>
              <a:pPr/>
              <a:t>2017/5/13</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smtClean="0"/>
              <a:pPr/>
              <a:t>‹#›</a:t>
            </a:fld>
            <a:endParaRPr lang="zh-CN" altLang="en-US"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437765" y="4800600"/>
            <a:ext cx="7313295" cy="762000"/>
          </a:xfrm>
        </p:spPr>
        <p:txBody>
          <a:bodyPr rtlCol="0" anchor="b">
            <a:normAutofit/>
          </a:bodyPr>
          <a:lstStyle>
            <a:lvl1pPr algn="l" rtl="0">
              <a:defRPr sz="2000" b="1">
                <a:latin typeface="微软雅黑" panose="020B0503020204020204" pitchFamily="34" charset="-122"/>
                <a:ea typeface="微软雅黑" panose="020B0503020204020204" pitchFamily="34" charset="-122"/>
              </a:defRPr>
            </a:lvl1pPr>
          </a:lstStyle>
          <a:p>
            <a:pPr rtl="0"/>
            <a:r>
              <a:rPr lang="zh-CN" altLang="en-US" noProof="0" smtClean="0"/>
              <a:t>单击此处编辑母版标题样式</a:t>
            </a:r>
            <a:endParaRPr lang="zh-CN" altLang="en-US" noProof="0" dirty="0"/>
          </a:p>
        </p:txBody>
      </p:sp>
      <p:sp>
        <p:nvSpPr>
          <p:cNvPr id="3" name="图片占位符 2"/>
          <p:cNvSpPr>
            <a:spLocks noGrp="1"/>
          </p:cNvSpPr>
          <p:nvPr>
            <p:ph type="pic" idx="1"/>
          </p:nvPr>
        </p:nvSpPr>
        <p:spPr>
          <a:xfrm>
            <a:off x="2437765" y="279401"/>
            <a:ext cx="7313295" cy="4448175"/>
          </a:xfrm>
        </p:spPr>
        <p:txBody>
          <a:bodyPr rtlCol="0">
            <a:normAutofit/>
          </a:bodyPr>
          <a:lstStyle>
            <a:lvl1pPr marL="0" indent="0" algn="l" rtl="0">
              <a:buNone/>
              <a:defRPr sz="2800">
                <a:latin typeface="微软雅黑" panose="020B0503020204020204" pitchFamily="34" charset="-122"/>
                <a:ea typeface="微软雅黑" panose="020B0503020204020204" pitchFamily="34" charset="-122"/>
              </a:defRPr>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zh-CN" altLang="en-US" noProof="0" smtClean="0"/>
              <a:t>单击图标添加图片</a:t>
            </a:r>
            <a:endParaRPr lang="zh-CN" altLang="en-US" noProof="0" dirty="0"/>
          </a:p>
        </p:txBody>
      </p:sp>
      <p:sp>
        <p:nvSpPr>
          <p:cNvPr id="4" name="文本占位符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atin typeface="微软雅黑" panose="020B0503020204020204" pitchFamily="34" charset="-122"/>
                <a:ea typeface="微软雅黑" panose="020B0503020204020204" pitchFamily="34" charset="-122"/>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zh-CN" altLang="en-US" noProof="0"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6F99FFF-1AD8-41BA-A4C2-05782CB95A16}" type="datetime1">
              <a:rPr lang="zh-CN" altLang="en-US" smtClean="0"/>
              <a:pPr/>
              <a:t>2017/5/13</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2DFBB78A-01B4-41F2-96B0-677A4A282832}" type="slidenum">
              <a:rPr lang="en-US" altLang="zh-CN" noProof="0" smtClean="0"/>
              <a:pPr/>
              <a:t>‹#›</a:t>
            </a:fld>
            <a:endParaRPr lang="zh-CN" altLang="en-US"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pPr/>
              <a:t>2017/5/13</a:t>
            </a:fld>
            <a:endParaRPr lang="zh-CN" altLang="en-US" dirty="0"/>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zh-CN" altLang="en-US"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smtClean="0"/>
              <a:t>Amazing Black box</a:t>
            </a:r>
            <a:endParaRPr lang="zh-CN" altLang="en-US"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4672383" y="4927600"/>
            <a:ext cx="7008574" cy="1244600"/>
          </a:xfrm>
        </p:spPr>
        <p:txBody>
          <a:bodyPr rtlCol="0">
            <a:normAutofit lnSpcReduction="10000"/>
          </a:bodyPr>
          <a:lstStyle/>
          <a:p>
            <a:pPr rtl="0"/>
            <a:r>
              <a:rPr lang="en-US" altLang="zh-CN" dirty="0" smtClean="0">
                <a:latin typeface="微软雅黑" panose="020B0503020204020204" pitchFamily="34" charset="-122"/>
                <a:ea typeface="微软雅黑" panose="020B0503020204020204" pitchFamily="34" charset="-122"/>
              </a:rPr>
              <a:t>Introduction to Heap </a:t>
            </a:r>
            <a:r>
              <a:rPr lang="en-US" altLang="zh-CN" dirty="0" smtClean="0"/>
              <a:t>(a basic data structure)</a:t>
            </a:r>
            <a:endParaRPr lang="en-US" altLang="zh-CN" dirty="0" smtClean="0">
              <a:latin typeface="微软雅黑" panose="020B0503020204020204" pitchFamily="34" charset="-122"/>
              <a:ea typeface="微软雅黑" panose="020B0503020204020204" pitchFamily="34" charset="-122"/>
            </a:endParaRPr>
          </a:p>
          <a:p>
            <a:pPr rtl="0"/>
            <a:r>
              <a:rPr lang="en-US" altLang="zh-CN" dirty="0" smtClean="0"/>
              <a:t>Dustin Xu</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812" y="76200"/>
            <a:ext cx="10953767" cy="1397000"/>
          </a:xfrm>
        </p:spPr>
        <p:txBody>
          <a:bodyPr rtlCol="0"/>
          <a:lstStyle/>
          <a:p>
            <a:r>
              <a:rPr lang="en-US" altLang="zh-CN" dirty="0" err="1"/>
              <a:t>Meitan</a:t>
            </a:r>
            <a:r>
              <a:rPr lang="en-US" altLang="zh-CN" dirty="0"/>
              <a:t>—the Second Hometown of ZJU</a:t>
            </a:r>
            <a:endParaRPr lang="en-US" dirty="0"/>
          </a:p>
        </p:txBody>
      </p:sp>
      <mc:AlternateContent xmlns:mc="http://schemas.openxmlformats.org/markup-compatibility/2006">
        <mc:Choice xmlns:a14="http://schemas.microsoft.com/office/drawing/2010/main" Requires="a14">
          <p:sp>
            <p:nvSpPr>
              <p:cNvPr id="3" name="文本框 2"/>
              <p:cNvSpPr txBox="1"/>
              <p:nvPr/>
            </p:nvSpPr>
            <p:spPr>
              <a:xfrm>
                <a:off x="765821" y="1561353"/>
                <a:ext cx="11305254" cy="5088252"/>
              </a:xfrm>
              <a:prstGeom prst="rect">
                <a:avLst/>
              </a:prstGeom>
              <a:noFill/>
            </p:spPr>
            <p:txBody>
              <a:bodyPr wrap="square" rtlCol="0">
                <a:spAutoFit/>
              </a:bodyPr>
              <a:lstStyle/>
              <a:p>
                <a:r>
                  <a:rPr lang="en-US" altLang="zh-CN" sz="3600" dirty="0" smtClean="0"/>
                  <a:t>It is the summer of 2017. Assume you are in </a:t>
                </a:r>
                <a:r>
                  <a:rPr lang="en-US" altLang="zh-CN" sz="3600" dirty="0" err="1" smtClean="0"/>
                  <a:t>Meitan</a:t>
                </a:r>
                <a:r>
                  <a:rPr lang="en-US" altLang="zh-CN" sz="3600" dirty="0" smtClean="0"/>
                  <a:t>, </a:t>
                </a:r>
                <a:r>
                  <a:rPr lang="en-US" altLang="zh-CN" sz="3600" dirty="0" err="1" smtClean="0"/>
                  <a:t>Zunyi</a:t>
                </a:r>
                <a:r>
                  <a:rPr lang="en-US" altLang="zh-CN" sz="3600" dirty="0" smtClean="0"/>
                  <a:t>, teaching those poor students. Your boss, tutor Wu </a:t>
                </a:r>
                <a:r>
                  <a:rPr lang="en-US" altLang="zh-CN" sz="3600" dirty="0" smtClean="0"/>
                  <a:t>gives </a:t>
                </a:r>
                <a:r>
                  <a:rPr lang="en-US" altLang="zh-CN" sz="3600" dirty="0" smtClean="0"/>
                  <a:t>you </a:t>
                </a:r>
                <a14:m>
                  <m:oMath xmlns:m="http://schemas.openxmlformats.org/officeDocument/2006/math">
                    <m:r>
                      <a:rPr lang="en-US" altLang="zh-CN" sz="3600" i="1" dirty="0" smtClean="0">
                        <a:solidFill>
                          <a:srgbClr val="C00000"/>
                        </a:solidFill>
                        <a:latin typeface="Cambria Math" panose="02040503050406030204" pitchFamily="18" charset="0"/>
                      </a:rPr>
                      <m:t>𝑛</m:t>
                    </m:r>
                  </m:oMath>
                </a14:m>
                <a:r>
                  <a:rPr lang="en-US" altLang="zh-CN" sz="3600" dirty="0" smtClean="0"/>
                  <a:t> teaching tasks to do. He will give you </a:t>
                </a:r>
                <a14:m>
                  <m:oMath xmlns:m="http://schemas.openxmlformats.org/officeDocument/2006/math">
                    <m:sSub>
                      <m:sSubPr>
                        <m:ctrlPr>
                          <a:rPr lang="en-US" altLang="zh-CN" sz="3600" b="0" i="1" dirty="0" smtClean="0">
                            <a:solidFill>
                              <a:srgbClr val="C00000"/>
                            </a:solidFill>
                            <a:latin typeface="Cambria Math" panose="02040503050406030204" pitchFamily="18" charset="0"/>
                          </a:rPr>
                        </m:ctrlPr>
                      </m:sSubPr>
                      <m:e>
                        <m:r>
                          <a:rPr lang="en-US" altLang="zh-CN" sz="3600" i="1" dirty="0" smtClean="0">
                            <a:solidFill>
                              <a:srgbClr val="C00000"/>
                            </a:solidFill>
                            <a:latin typeface="Cambria Math" panose="02040503050406030204" pitchFamily="18" charset="0"/>
                          </a:rPr>
                          <m:t>𝑣</m:t>
                        </m:r>
                      </m:e>
                      <m:sub>
                        <m:r>
                          <a:rPr lang="en-US" altLang="zh-CN" sz="3600" b="0" i="1" dirty="0" smtClean="0">
                            <a:solidFill>
                              <a:srgbClr val="C00000"/>
                            </a:solidFill>
                            <a:latin typeface="Cambria Math" panose="02040503050406030204" pitchFamily="18" charset="0"/>
                          </a:rPr>
                          <m:t>𝑖</m:t>
                        </m:r>
                      </m:sub>
                    </m:sSub>
                  </m:oMath>
                </a14:m>
                <a:r>
                  <a:rPr lang="en-US" altLang="zh-CN" sz="3600" dirty="0" smtClean="0"/>
                  <a:t> dollars if you finish the </a:t>
                </a:r>
                <a14:m>
                  <m:oMath xmlns:m="http://schemas.openxmlformats.org/officeDocument/2006/math">
                    <m:sSup>
                      <m:sSupPr>
                        <m:ctrlPr>
                          <a:rPr lang="en-US" altLang="zh-CN" sz="3600" i="1" dirty="0" smtClean="0">
                            <a:latin typeface="Cambria Math" panose="02040503050406030204" pitchFamily="18" charset="0"/>
                          </a:rPr>
                        </m:ctrlPr>
                      </m:sSupPr>
                      <m:e>
                        <m:r>
                          <a:rPr lang="en-US" altLang="zh-CN" sz="3600" i="1" dirty="0" smtClean="0">
                            <a:latin typeface="Cambria Math" panose="02040503050406030204" pitchFamily="18" charset="0"/>
                          </a:rPr>
                          <m:t>𝑖</m:t>
                        </m:r>
                      </m:e>
                      <m:sup>
                        <m:r>
                          <a:rPr lang="en-US" altLang="zh-CN" sz="3600" i="1" dirty="0" smtClean="0">
                            <a:latin typeface="Cambria Math" panose="02040503050406030204" pitchFamily="18" charset="0"/>
                          </a:rPr>
                          <m:t>𝑡h</m:t>
                        </m:r>
                      </m:sup>
                    </m:sSup>
                  </m:oMath>
                </a14:m>
                <a:r>
                  <a:rPr lang="en-US" altLang="zh-CN" sz="3600" dirty="0" smtClean="0"/>
                  <a:t> task before its DDL </a:t>
                </a:r>
                <a14:m>
                  <m:oMath xmlns:m="http://schemas.openxmlformats.org/officeDocument/2006/math">
                    <m:sSub>
                      <m:sSubPr>
                        <m:ctrlPr>
                          <a:rPr lang="en-US" altLang="zh-CN" sz="3600" i="1" dirty="0" smtClean="0">
                            <a:solidFill>
                              <a:srgbClr val="C00000"/>
                            </a:solidFill>
                            <a:latin typeface="Cambria Math" panose="02040503050406030204" pitchFamily="18" charset="0"/>
                          </a:rPr>
                        </m:ctrlPr>
                      </m:sSubPr>
                      <m:e>
                        <m:r>
                          <a:rPr lang="en-US" altLang="zh-CN" sz="3600" i="1" dirty="0" smtClean="0">
                            <a:solidFill>
                              <a:srgbClr val="C00000"/>
                            </a:solidFill>
                            <a:latin typeface="Cambria Math" panose="02040503050406030204" pitchFamily="18" charset="0"/>
                          </a:rPr>
                          <m:t>𝑡</m:t>
                        </m:r>
                      </m:e>
                      <m:sub>
                        <m:r>
                          <a:rPr lang="en-US" altLang="zh-CN" sz="3600" i="1" dirty="0" smtClean="0">
                            <a:solidFill>
                              <a:srgbClr val="C00000"/>
                            </a:solidFill>
                            <a:latin typeface="Cambria Math" panose="02040503050406030204" pitchFamily="18" charset="0"/>
                          </a:rPr>
                          <m:t>𝑖</m:t>
                        </m:r>
                      </m:sub>
                    </m:sSub>
                  </m:oMath>
                </a14:m>
                <a:r>
                  <a:rPr lang="en-US" altLang="zh-CN" sz="3600" dirty="0" smtClean="0"/>
                  <a:t> (integral time). Every teaching task only takes up </a:t>
                </a:r>
                <a:r>
                  <a:rPr lang="en-US" altLang="zh-CN" sz="3600" dirty="0" smtClean="0">
                    <a:solidFill>
                      <a:srgbClr val="C00000"/>
                    </a:solidFill>
                  </a:rPr>
                  <a:t>1 hour</a:t>
                </a:r>
                <a:r>
                  <a:rPr lang="en-US" altLang="zh-CN" sz="3600" dirty="0" smtClean="0"/>
                  <a:t>. Since you are a kind-hearted volunteer, you wants to teach (earn) as much as possible (handle time conflicts).</a:t>
                </a:r>
              </a:p>
              <a:p>
                <a:r>
                  <a:rPr lang="en-US" altLang="zh-CN" sz="3600" dirty="0" smtClean="0"/>
                  <a:t>Hint: You may want to sort these tasks first.</a:t>
                </a:r>
              </a:p>
            </p:txBody>
          </p:sp>
        </mc:Choice>
        <mc:Fallback>
          <p:sp>
            <p:nvSpPr>
              <p:cNvPr id="3" name="文本框 2"/>
              <p:cNvSpPr txBox="1">
                <a:spLocks noRot="1" noChangeAspect="1" noMove="1" noResize="1" noEditPoints="1" noAdjustHandles="1" noChangeArrowheads="1" noChangeShapeType="1" noTextEdit="1"/>
              </p:cNvSpPr>
              <p:nvPr/>
            </p:nvSpPr>
            <p:spPr>
              <a:xfrm>
                <a:off x="765821" y="1561353"/>
                <a:ext cx="11305254" cy="5088252"/>
              </a:xfrm>
              <a:prstGeom prst="rect">
                <a:avLst/>
              </a:prstGeom>
              <a:blipFill>
                <a:blip r:embed="rId2"/>
                <a:stretch>
                  <a:fillRect l="-1672" t="-1796" r="-3344"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73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Thank you!</a:t>
            </a:r>
            <a:endParaRPr lang="en-US" dirty="0"/>
          </a:p>
        </p:txBody>
      </p:sp>
    </p:spTree>
    <p:extLst>
      <p:ext uri="{BB962C8B-B14F-4D97-AF65-F5344CB8AC3E}">
        <p14:creationId xmlns:p14="http://schemas.microsoft.com/office/powerpoint/2010/main" val="141358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dirty="0" smtClean="0"/>
              <a:t>Cruel Trump</a:t>
            </a:r>
            <a:endParaRPr lang="en-US" dirty="0"/>
          </a:p>
        </p:txBody>
      </p:sp>
      <p:sp>
        <p:nvSpPr>
          <p:cNvPr id="3" name="文本占位符 2"/>
          <p:cNvSpPr>
            <a:spLocks noGrp="1"/>
          </p:cNvSpPr>
          <p:nvPr>
            <p:ph type="body" idx="1"/>
          </p:nvPr>
        </p:nvSpPr>
        <p:spPr/>
        <p:txBody>
          <a:bodyPr rtlCol="0"/>
          <a:lstStyle/>
          <a:p>
            <a:pPr rtl="0"/>
            <a:r>
              <a:rPr lang="en-US" dirty="0" smtClean="0"/>
              <a:t>A Warmup Task for You</a:t>
            </a:r>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Cruel Trump</a:t>
            </a:r>
            <a:endParaRPr lang="en-US" dirty="0"/>
          </a:p>
        </p:txBody>
      </p:sp>
      <p:sp>
        <p:nvSpPr>
          <p:cNvPr id="3" name="文本框 2"/>
          <p:cNvSpPr txBox="1"/>
          <p:nvPr/>
        </p:nvSpPr>
        <p:spPr>
          <a:xfrm>
            <a:off x="1121972" y="1628800"/>
            <a:ext cx="10373040" cy="5016758"/>
          </a:xfrm>
          <a:prstGeom prst="rect">
            <a:avLst/>
          </a:prstGeom>
          <a:noFill/>
        </p:spPr>
        <p:txBody>
          <a:bodyPr wrap="square" rtlCol="0">
            <a:spAutoFit/>
          </a:bodyPr>
          <a:lstStyle/>
          <a:p>
            <a:r>
              <a:rPr lang="en-US" altLang="zh-CN" sz="3200" dirty="0" smtClean="0"/>
              <a:t>It is 2021, the year when Trump ends his presidency. Assume you are a HR in his company. Trump has an interesting habit: When he is unhappy, he will ask you to fire the employee with the highest salary as soon as possible. Also, there will be new employees. So you’d better to design an employee list to keep track of everyone’s salary.</a:t>
            </a:r>
          </a:p>
          <a:p>
            <a:r>
              <a:rPr lang="en-US" altLang="zh-CN" sz="3200" dirty="0" smtClean="0"/>
              <a:t>To sum up, this list should be able to:</a:t>
            </a:r>
          </a:p>
          <a:p>
            <a:r>
              <a:rPr lang="en-US" altLang="zh-CN" sz="3200" dirty="0" smtClean="0"/>
              <a:t>1. Add a new employee with his/her salary</a:t>
            </a:r>
          </a:p>
          <a:p>
            <a:r>
              <a:rPr lang="en-US" altLang="zh-CN" sz="3200" dirty="0" smtClean="0"/>
              <a:t>2. Delete </a:t>
            </a:r>
            <a:r>
              <a:rPr lang="en-US" altLang="zh-CN" sz="3200" dirty="0"/>
              <a:t>the employee with the </a:t>
            </a:r>
            <a:r>
              <a:rPr lang="en-US" altLang="zh-CN" sz="3200" dirty="0" smtClean="0"/>
              <a:t>highest </a:t>
            </a:r>
            <a:r>
              <a:rPr lang="en-US" altLang="zh-CN" sz="3200" dirty="0"/>
              <a:t>salary</a:t>
            </a:r>
            <a:endParaRPr lang="zh-CN" altLang="en-US" sz="3200" dirty="0"/>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smtClean="0"/>
              <a:t>Cruel Trump</a:t>
            </a:r>
            <a:endParaRPr lang="en-US" dirty="0"/>
          </a:p>
        </p:txBody>
      </p:sp>
      <p:sp>
        <p:nvSpPr>
          <p:cNvPr id="4" name="文本框 3"/>
          <p:cNvSpPr txBox="1"/>
          <p:nvPr/>
        </p:nvSpPr>
        <p:spPr>
          <a:xfrm>
            <a:off x="4402224" y="1844824"/>
            <a:ext cx="3384376" cy="769441"/>
          </a:xfrm>
          <a:prstGeom prst="rect">
            <a:avLst/>
          </a:prstGeom>
          <a:noFill/>
        </p:spPr>
        <p:txBody>
          <a:bodyPr wrap="square" rtlCol="0">
            <a:spAutoFit/>
          </a:bodyPr>
          <a:lstStyle/>
          <a:p>
            <a:r>
              <a:rPr lang="en-US" altLang="zh-CN" sz="4400" dirty="0" smtClean="0"/>
              <a:t>Yes! Excel!</a:t>
            </a:r>
            <a:endParaRPr lang="zh-CN" altLang="en-US" sz="4400" dirty="0"/>
          </a:p>
        </p:txBody>
      </p:sp>
      <p:sp>
        <p:nvSpPr>
          <p:cNvPr id="6" name="文本框 5"/>
          <p:cNvSpPr txBox="1"/>
          <p:nvPr/>
        </p:nvSpPr>
        <p:spPr>
          <a:xfrm>
            <a:off x="3826160" y="2780928"/>
            <a:ext cx="4536504" cy="769441"/>
          </a:xfrm>
          <a:prstGeom prst="rect">
            <a:avLst/>
          </a:prstGeom>
          <a:noFill/>
        </p:spPr>
        <p:txBody>
          <a:bodyPr wrap="square" rtlCol="0">
            <a:spAutoFit/>
          </a:bodyPr>
          <a:lstStyle/>
          <a:p>
            <a:r>
              <a:rPr lang="en-US" altLang="zh-CN" sz="4400" dirty="0" smtClean="0"/>
              <a:t>Sounds Exciting!</a:t>
            </a:r>
            <a:endParaRPr lang="zh-CN" altLang="en-US" sz="4400" dirty="0"/>
          </a:p>
        </p:txBody>
      </p:sp>
      <p:sp>
        <p:nvSpPr>
          <p:cNvPr id="7" name="文本框 6"/>
          <p:cNvSpPr txBox="1"/>
          <p:nvPr/>
        </p:nvSpPr>
        <p:spPr>
          <a:xfrm>
            <a:off x="2386000" y="3645024"/>
            <a:ext cx="7416824" cy="2062103"/>
          </a:xfrm>
          <a:prstGeom prst="rect">
            <a:avLst/>
          </a:prstGeom>
          <a:noFill/>
        </p:spPr>
        <p:txBody>
          <a:bodyPr wrap="square" rtlCol="0">
            <a:spAutoFit/>
          </a:bodyPr>
          <a:lstStyle/>
          <a:p>
            <a:pPr algn="ctr"/>
            <a:r>
              <a:rPr lang="en-US" altLang="zh-CN" sz="3200" dirty="0" smtClean="0"/>
              <a:t>We are going to learn about how to insert a new value and delete the maximum value in Microsoft Excel today~~</a:t>
            </a:r>
            <a:endParaRPr lang="zh-CN" altLang="en-US" sz="3200" dirty="0"/>
          </a:p>
        </p:txBody>
      </p:sp>
      <p:sp>
        <p:nvSpPr>
          <p:cNvPr id="8" name="文本框 7"/>
          <p:cNvSpPr txBox="1"/>
          <p:nvPr/>
        </p:nvSpPr>
        <p:spPr>
          <a:xfrm>
            <a:off x="1305880" y="5733256"/>
            <a:ext cx="9577064" cy="830997"/>
          </a:xfrm>
          <a:prstGeom prst="rect">
            <a:avLst/>
          </a:prstGeom>
          <a:noFill/>
        </p:spPr>
        <p:txBody>
          <a:bodyPr wrap="square" rtlCol="0">
            <a:spAutoFit/>
          </a:bodyPr>
          <a:lstStyle/>
          <a:p>
            <a:pPr algn="ctr"/>
            <a:r>
              <a:rPr lang="en-US" altLang="zh-CN" dirty="0" smtClean="0"/>
              <a:t>But I have an amazing </a:t>
            </a:r>
            <a:r>
              <a:rPr lang="en-US" altLang="zh-CN" dirty="0" smtClean="0">
                <a:solidFill>
                  <a:srgbClr val="C00000"/>
                </a:solidFill>
              </a:rPr>
              <a:t>black box </a:t>
            </a:r>
            <a:r>
              <a:rPr lang="en-US" altLang="zh-CN" dirty="0" smtClean="0"/>
              <a:t>to achieve this requirement, which is much more exciting than Excel!</a:t>
            </a:r>
            <a:endParaRPr lang="zh-CN" altLang="en-US" dirty="0"/>
          </a:p>
        </p:txBody>
      </p:sp>
      <p:sp>
        <p:nvSpPr>
          <p:cNvPr id="9" name="矩形 8"/>
          <p:cNvSpPr/>
          <p:nvPr/>
        </p:nvSpPr>
        <p:spPr>
          <a:xfrm>
            <a:off x="2825729" y="2967335"/>
            <a:ext cx="6537367" cy="1323439"/>
          </a:xfrm>
          <a:prstGeom prst="rect">
            <a:avLst/>
          </a:prstGeom>
          <a:noFill/>
        </p:spPr>
        <p:txBody>
          <a:bodyPr wrap="none" lIns="91440" tIns="45720" rIns="91440" bIns="45720">
            <a:spAutoFit/>
          </a:bodyPr>
          <a:lstStyle/>
          <a:p>
            <a:pPr algn="ctr"/>
            <a:r>
              <a:rPr lang="en-US" altLang="zh-CN" sz="8000" b="0" cap="none" spc="0" dirty="0" smtClean="0">
                <a:ln w="0"/>
                <a:solidFill>
                  <a:srgbClr val="C00000"/>
                </a:solidFill>
                <a:effectLst>
                  <a:outerShdw blurRad="38100" dist="19050" dir="2700000" algn="tl" rotWithShape="0">
                    <a:schemeClr val="dk1">
                      <a:alpha val="40000"/>
                    </a:schemeClr>
                  </a:outerShdw>
                </a:effectLst>
              </a:rPr>
              <a:t>That is Heap!</a:t>
            </a:r>
            <a:endParaRPr lang="zh-CN" altLang="en-US" sz="8000" b="0" cap="none" spc="0" dirty="0">
              <a:ln w="0"/>
              <a:solidFill>
                <a:srgbClr val="C0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2607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fade">
                                      <p:cBhvr>
                                        <p:cTn id="3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Heap vs Excel in time complexity</a:t>
            </a:r>
            <a:endParaRPr lang="zh-CN" altLang="en-US" dirty="0"/>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2325042741"/>
                  </p:ext>
                </p:extLst>
              </p:nvPr>
            </p:nvGraphicFramePr>
            <p:xfrm>
              <a:off x="1117309" y="1988840"/>
              <a:ext cx="9433047" cy="3931920"/>
            </p:xfrm>
            <a:graphic>
              <a:graphicData uri="http://schemas.openxmlformats.org/drawingml/2006/table">
                <a:tbl>
                  <a:tblPr firstRow="1" bandRow="1">
                    <a:tableStyleId>{69012ECD-51FC-41F1-AA8D-1B2483CD663E}</a:tableStyleId>
                  </a:tblPr>
                  <a:tblGrid>
                    <a:gridCol w="3144349">
                      <a:extLst>
                        <a:ext uri="{9D8B030D-6E8A-4147-A177-3AD203B41FA5}">
                          <a16:colId xmlns:a16="http://schemas.microsoft.com/office/drawing/2014/main" val="140727112"/>
                        </a:ext>
                      </a:extLst>
                    </a:gridCol>
                    <a:gridCol w="3144349">
                      <a:extLst>
                        <a:ext uri="{9D8B030D-6E8A-4147-A177-3AD203B41FA5}">
                          <a16:colId xmlns:a16="http://schemas.microsoft.com/office/drawing/2014/main" val="514257634"/>
                        </a:ext>
                      </a:extLst>
                    </a:gridCol>
                    <a:gridCol w="3144349">
                      <a:extLst>
                        <a:ext uri="{9D8B030D-6E8A-4147-A177-3AD203B41FA5}">
                          <a16:colId xmlns:a16="http://schemas.microsoft.com/office/drawing/2014/main" val="3595239420"/>
                        </a:ext>
                      </a:extLst>
                    </a:gridCol>
                  </a:tblGrid>
                  <a:tr h="370840">
                    <a:tc>
                      <a:txBody>
                        <a:bodyPr/>
                        <a:lstStyle/>
                        <a:p>
                          <a:pPr algn="ctr"/>
                          <a:r>
                            <a:rPr lang="en-US" altLang="zh-CN" dirty="0" smtClean="0"/>
                            <a:t>Operation</a:t>
                          </a:r>
                          <a:endParaRPr lang="zh-CN" altLang="en-US" dirty="0"/>
                        </a:p>
                      </a:txBody>
                      <a:tcPr anchor="ctr"/>
                    </a:tc>
                    <a:tc>
                      <a:txBody>
                        <a:bodyPr/>
                        <a:lstStyle/>
                        <a:p>
                          <a:pPr algn="ctr"/>
                          <a:r>
                            <a:rPr lang="en-US" altLang="zh-CN" dirty="0" smtClean="0"/>
                            <a:t>Heap</a:t>
                          </a:r>
                          <a:endParaRPr lang="zh-CN" altLang="en-US" dirty="0"/>
                        </a:p>
                      </a:txBody>
                      <a:tcPr anchor="ctr"/>
                    </a:tc>
                    <a:tc>
                      <a:txBody>
                        <a:bodyPr/>
                        <a:lstStyle/>
                        <a:p>
                          <a:pPr algn="ctr"/>
                          <a:r>
                            <a:rPr lang="en-US" altLang="zh-CN" dirty="0" smtClean="0"/>
                            <a:t>Excel</a:t>
                          </a:r>
                          <a:endParaRPr lang="zh-CN" altLang="en-US" dirty="0"/>
                        </a:p>
                      </a:txBody>
                      <a:tcPr anchor="ctr"/>
                    </a:tc>
                    <a:extLst>
                      <a:ext uri="{0D108BD9-81ED-4DB2-BD59-A6C34878D82A}">
                        <a16:rowId xmlns:a16="http://schemas.microsoft.com/office/drawing/2014/main" val="1938185527"/>
                      </a:ext>
                    </a:extLst>
                  </a:tr>
                  <a:tr h="370840">
                    <a:tc>
                      <a:txBody>
                        <a:bodyPr/>
                        <a:lstStyle/>
                        <a:p>
                          <a:pPr algn="ctr"/>
                          <a:r>
                            <a:rPr lang="en-US" altLang="zh-CN" b="1" dirty="0" smtClean="0"/>
                            <a:t>Add</a:t>
                          </a:r>
                          <a:r>
                            <a:rPr lang="en-US" altLang="zh-CN" dirty="0" smtClean="0"/>
                            <a:t> a new</a:t>
                          </a:r>
                          <a:r>
                            <a:rPr lang="en-US" altLang="zh-CN" baseline="0" dirty="0" smtClean="0"/>
                            <a:t> element</a:t>
                          </a:r>
                        </a:p>
                        <a:p>
                          <a:pPr algn="ctr"/>
                          <a:r>
                            <a:rPr lang="en-US" altLang="zh-CN" baseline="0" dirty="0" smtClean="0"/>
                            <a:t>(Hire a new employee and its salary)</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3600" i="1" dirty="0" smtClean="0">
                                    <a:latin typeface="Cambria Math" panose="02040503050406030204" pitchFamily="18" charset="0"/>
                                  </a:rPr>
                                  <m:t>𝑂</m:t>
                                </m:r>
                                <m:r>
                                  <a:rPr lang="en-US" altLang="zh-CN" sz="3600" i="1" dirty="0" smtClean="0">
                                    <a:latin typeface="Cambria Math" panose="02040503050406030204" pitchFamily="18" charset="0"/>
                                  </a:rPr>
                                  <m:t>(</m:t>
                                </m:r>
                                <m:r>
                                  <m:rPr>
                                    <m:sty m:val="p"/>
                                  </m:rPr>
                                  <a:rPr lang="en-US" altLang="zh-CN" sz="3600" i="1" dirty="0" smtClean="0">
                                    <a:latin typeface="Cambria Math" panose="02040503050406030204" pitchFamily="18" charset="0"/>
                                  </a:rPr>
                                  <m:t>log</m:t>
                                </m:r>
                                <m:r>
                                  <a:rPr lang="en-US" altLang="zh-CN" sz="3600" i="1" baseline="0" dirty="0" smtClean="0">
                                    <a:latin typeface="Cambria Math" panose="02040503050406030204" pitchFamily="18" charset="0"/>
                                  </a:rPr>
                                  <m:t>⁡</m:t>
                                </m:r>
                                <m:r>
                                  <a:rPr lang="en-US" altLang="zh-CN" sz="3600" i="1" baseline="0" dirty="0" smtClean="0">
                                    <a:latin typeface="Cambria Math" panose="02040503050406030204" pitchFamily="18" charset="0"/>
                                  </a:rPr>
                                  <m:t>𝑛</m:t>
                                </m:r>
                                <m:r>
                                  <a:rPr lang="en-US" altLang="zh-CN" sz="3600" i="1" dirty="0" smtClean="0">
                                    <a:latin typeface="Cambria Math" panose="02040503050406030204" pitchFamily="18" charset="0"/>
                                  </a:rPr>
                                  <m:t>)</m:t>
                                </m:r>
                              </m:oMath>
                            </m:oMathPara>
                          </a14:m>
                          <a:endParaRPr lang="zh-CN" altLang="en-US" sz="3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3600" i="1" dirty="0" smtClean="0">
                                    <a:latin typeface="Cambria Math" panose="02040503050406030204" pitchFamily="18" charset="0"/>
                                  </a:rPr>
                                  <m:t>𝑂</m:t>
                                </m:r>
                                <m:r>
                                  <a:rPr lang="en-US" altLang="zh-CN" sz="3600" i="1" dirty="0" smtClean="0">
                                    <a:latin typeface="Cambria Math" panose="02040503050406030204" pitchFamily="18" charset="0"/>
                                  </a:rPr>
                                  <m:t>(1)</m:t>
                                </m:r>
                              </m:oMath>
                            </m:oMathPara>
                          </a14:m>
                          <a:endParaRPr lang="zh-CN" altLang="en-US" sz="3600" dirty="0"/>
                        </a:p>
                      </a:txBody>
                      <a:tcPr anchor="ctr"/>
                    </a:tc>
                    <a:extLst>
                      <a:ext uri="{0D108BD9-81ED-4DB2-BD59-A6C34878D82A}">
                        <a16:rowId xmlns:a16="http://schemas.microsoft.com/office/drawing/2014/main" val="841752388"/>
                      </a:ext>
                    </a:extLst>
                  </a:tr>
                  <a:tr h="370840">
                    <a:tc>
                      <a:txBody>
                        <a:bodyPr/>
                        <a:lstStyle/>
                        <a:p>
                          <a:pPr algn="ctr"/>
                          <a:r>
                            <a:rPr lang="en-US" altLang="zh-CN" b="1" dirty="0" smtClean="0"/>
                            <a:t>Delete</a:t>
                          </a:r>
                          <a:r>
                            <a:rPr lang="en-US" altLang="zh-CN" dirty="0" smtClean="0"/>
                            <a:t> the</a:t>
                          </a:r>
                          <a:r>
                            <a:rPr lang="en-US" altLang="zh-CN" baseline="0" dirty="0" smtClean="0"/>
                            <a:t> </a:t>
                          </a:r>
                          <a:r>
                            <a:rPr lang="en-US" altLang="zh-CN" dirty="0" smtClean="0"/>
                            <a:t>element which has the </a:t>
                          </a:r>
                          <a:r>
                            <a:rPr lang="en-US" altLang="zh-CN" b="1" dirty="0" smtClean="0"/>
                            <a:t>maximum</a:t>
                          </a:r>
                          <a:r>
                            <a:rPr lang="en-US" altLang="zh-CN" baseline="0" dirty="0" smtClean="0"/>
                            <a:t> value</a:t>
                          </a:r>
                        </a:p>
                        <a:p>
                          <a:pPr algn="ctr"/>
                          <a:r>
                            <a:rPr lang="en-US" altLang="zh-CN" dirty="0" smtClean="0"/>
                            <a:t>(Fire the highest paid employee)</a:t>
                          </a:r>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3600" i="1" dirty="0" smtClean="0">
                                    <a:latin typeface="Cambria Math" panose="02040503050406030204" pitchFamily="18" charset="0"/>
                                  </a:rPr>
                                  <m:t>𝑂</m:t>
                                </m:r>
                                <m:r>
                                  <a:rPr lang="en-US" altLang="zh-CN" sz="3600" i="1" dirty="0" smtClean="0">
                                    <a:latin typeface="Cambria Math" panose="02040503050406030204" pitchFamily="18" charset="0"/>
                                  </a:rPr>
                                  <m:t>(</m:t>
                                </m:r>
                                <m:r>
                                  <m:rPr>
                                    <m:sty m:val="p"/>
                                  </m:rPr>
                                  <a:rPr lang="en-US" altLang="zh-CN" sz="3600" i="1" baseline="0" dirty="0" smtClean="0">
                                    <a:latin typeface="Cambria Math" panose="02040503050406030204" pitchFamily="18" charset="0"/>
                                  </a:rPr>
                                  <m:t>log</m:t>
                                </m:r>
                                <m:r>
                                  <a:rPr lang="en-US" altLang="zh-CN" sz="3600" i="1" baseline="0" dirty="0" smtClean="0">
                                    <a:latin typeface="Cambria Math" panose="02040503050406030204" pitchFamily="18" charset="0"/>
                                  </a:rPr>
                                  <m:t>⁡</m:t>
                                </m:r>
                                <m:r>
                                  <a:rPr lang="en-US" altLang="zh-CN" sz="3600" i="1" baseline="0" dirty="0" smtClean="0">
                                    <a:latin typeface="Cambria Math" panose="02040503050406030204" pitchFamily="18" charset="0"/>
                                  </a:rPr>
                                  <m:t>𝑛</m:t>
                                </m:r>
                                <m:r>
                                  <a:rPr lang="en-US" altLang="zh-CN" sz="3600" i="1" dirty="0" smtClean="0">
                                    <a:latin typeface="Cambria Math" panose="02040503050406030204" pitchFamily="18" charset="0"/>
                                  </a:rPr>
                                  <m:t>)</m:t>
                                </m:r>
                              </m:oMath>
                            </m:oMathPara>
                          </a14:m>
                          <a:endParaRPr lang="zh-CN" altLang="en-US" sz="3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3600" i="1" dirty="0" smtClean="0">
                                    <a:latin typeface="Cambria Math" panose="02040503050406030204" pitchFamily="18" charset="0"/>
                                  </a:rPr>
                                  <m:t>𝑂</m:t>
                                </m:r>
                                <m:r>
                                  <a:rPr lang="en-US" altLang="zh-CN" sz="3600" i="1" dirty="0" smtClean="0">
                                    <a:latin typeface="Cambria Math" panose="02040503050406030204" pitchFamily="18" charset="0"/>
                                  </a:rPr>
                                  <m:t>(</m:t>
                                </m:r>
                                <m:r>
                                  <a:rPr lang="en-US" altLang="zh-CN" sz="3600" i="1" dirty="0" smtClean="0">
                                    <a:latin typeface="Cambria Math" panose="02040503050406030204" pitchFamily="18" charset="0"/>
                                  </a:rPr>
                                  <m:t>𝑛</m:t>
                                </m:r>
                                <m:r>
                                  <a:rPr lang="en-US" altLang="zh-CN" sz="3600" i="1" dirty="0" smtClean="0">
                                    <a:latin typeface="Cambria Math" panose="02040503050406030204" pitchFamily="18" charset="0"/>
                                  </a:rPr>
                                  <m:t> </m:t>
                                </m:r>
                                <m:r>
                                  <m:rPr>
                                    <m:sty m:val="p"/>
                                  </m:rPr>
                                  <a:rPr lang="en-US" altLang="zh-CN" sz="3600" i="1" dirty="0" smtClean="0">
                                    <a:latin typeface="Cambria Math" panose="02040503050406030204" pitchFamily="18" charset="0"/>
                                  </a:rPr>
                                  <m:t>log</m:t>
                                </m:r>
                                <m:r>
                                  <a:rPr lang="en-US" altLang="zh-CN" sz="3600" i="1" dirty="0" smtClean="0">
                                    <a:latin typeface="Cambria Math" panose="02040503050406030204" pitchFamily="18" charset="0"/>
                                  </a:rPr>
                                  <m:t>⁡</m:t>
                                </m:r>
                                <m:r>
                                  <a:rPr lang="en-US" altLang="zh-CN" sz="3600" i="1" dirty="0" smtClean="0">
                                    <a:latin typeface="Cambria Math" panose="02040503050406030204" pitchFamily="18" charset="0"/>
                                  </a:rPr>
                                  <m:t>𝑛</m:t>
                                </m:r>
                                <m:r>
                                  <a:rPr lang="en-US" altLang="zh-CN" sz="3600" i="1" dirty="0" smtClean="0">
                                    <a:latin typeface="Cambria Math" panose="02040503050406030204" pitchFamily="18" charset="0"/>
                                  </a:rPr>
                                  <m:t>)</m:t>
                                </m:r>
                              </m:oMath>
                            </m:oMathPara>
                          </a14:m>
                          <a:endParaRPr lang="zh-CN" altLang="en-US" sz="3600" dirty="0"/>
                        </a:p>
                      </a:txBody>
                      <a:tcPr anchor="ctr"/>
                    </a:tc>
                    <a:extLst>
                      <a:ext uri="{0D108BD9-81ED-4DB2-BD59-A6C34878D82A}">
                        <a16:rowId xmlns:a16="http://schemas.microsoft.com/office/drawing/2014/main" val="3693119830"/>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2325042741"/>
                  </p:ext>
                </p:extLst>
              </p:nvPr>
            </p:nvGraphicFramePr>
            <p:xfrm>
              <a:off x="1117309" y="1988840"/>
              <a:ext cx="9433047" cy="3931920"/>
            </p:xfrm>
            <a:graphic>
              <a:graphicData uri="http://schemas.openxmlformats.org/drawingml/2006/table">
                <a:tbl>
                  <a:tblPr firstRow="1" bandRow="1">
                    <a:tableStyleId>{69012ECD-51FC-41F1-AA8D-1B2483CD663E}</a:tableStyleId>
                  </a:tblPr>
                  <a:tblGrid>
                    <a:gridCol w="3144349">
                      <a:extLst>
                        <a:ext uri="{9D8B030D-6E8A-4147-A177-3AD203B41FA5}">
                          <a16:colId xmlns:a16="http://schemas.microsoft.com/office/drawing/2014/main" val="140727112"/>
                        </a:ext>
                      </a:extLst>
                    </a:gridCol>
                    <a:gridCol w="3144349">
                      <a:extLst>
                        <a:ext uri="{9D8B030D-6E8A-4147-A177-3AD203B41FA5}">
                          <a16:colId xmlns:a16="http://schemas.microsoft.com/office/drawing/2014/main" val="514257634"/>
                        </a:ext>
                      </a:extLst>
                    </a:gridCol>
                    <a:gridCol w="3144349">
                      <a:extLst>
                        <a:ext uri="{9D8B030D-6E8A-4147-A177-3AD203B41FA5}">
                          <a16:colId xmlns:a16="http://schemas.microsoft.com/office/drawing/2014/main" val="3595239420"/>
                        </a:ext>
                      </a:extLst>
                    </a:gridCol>
                  </a:tblGrid>
                  <a:tr h="457200">
                    <a:tc>
                      <a:txBody>
                        <a:bodyPr/>
                        <a:lstStyle/>
                        <a:p>
                          <a:pPr algn="ctr"/>
                          <a:r>
                            <a:rPr lang="en-US" altLang="zh-CN" dirty="0" smtClean="0"/>
                            <a:t>Operation</a:t>
                          </a:r>
                          <a:endParaRPr lang="zh-CN" altLang="en-US" dirty="0"/>
                        </a:p>
                      </a:txBody>
                      <a:tcPr anchor="ctr"/>
                    </a:tc>
                    <a:tc>
                      <a:txBody>
                        <a:bodyPr/>
                        <a:lstStyle/>
                        <a:p>
                          <a:pPr algn="ctr"/>
                          <a:r>
                            <a:rPr lang="en-US" altLang="zh-CN" dirty="0" smtClean="0"/>
                            <a:t>Heap</a:t>
                          </a:r>
                          <a:endParaRPr lang="zh-CN" altLang="en-US" dirty="0"/>
                        </a:p>
                      </a:txBody>
                      <a:tcPr anchor="ctr"/>
                    </a:tc>
                    <a:tc>
                      <a:txBody>
                        <a:bodyPr/>
                        <a:lstStyle/>
                        <a:p>
                          <a:pPr algn="ctr"/>
                          <a:r>
                            <a:rPr lang="en-US" altLang="zh-CN" dirty="0" smtClean="0"/>
                            <a:t>Excel</a:t>
                          </a:r>
                          <a:endParaRPr lang="zh-CN" altLang="en-US" dirty="0"/>
                        </a:p>
                      </a:txBody>
                      <a:tcPr anchor="ctr"/>
                    </a:tc>
                    <a:extLst>
                      <a:ext uri="{0D108BD9-81ED-4DB2-BD59-A6C34878D82A}">
                        <a16:rowId xmlns:a16="http://schemas.microsoft.com/office/drawing/2014/main" val="1938185527"/>
                      </a:ext>
                    </a:extLst>
                  </a:tr>
                  <a:tr h="1554480">
                    <a:tc>
                      <a:txBody>
                        <a:bodyPr/>
                        <a:lstStyle/>
                        <a:p>
                          <a:pPr algn="ctr"/>
                          <a:r>
                            <a:rPr lang="en-US" altLang="zh-CN" b="1" dirty="0" smtClean="0"/>
                            <a:t>Add</a:t>
                          </a:r>
                          <a:r>
                            <a:rPr lang="en-US" altLang="zh-CN" dirty="0" smtClean="0"/>
                            <a:t> a new</a:t>
                          </a:r>
                          <a:r>
                            <a:rPr lang="en-US" altLang="zh-CN" baseline="0" dirty="0" smtClean="0"/>
                            <a:t> element</a:t>
                          </a:r>
                        </a:p>
                        <a:p>
                          <a:pPr algn="ctr"/>
                          <a:r>
                            <a:rPr lang="en-US" altLang="zh-CN" baseline="0" dirty="0" smtClean="0"/>
                            <a:t>(Hire a new employee and its salary)</a:t>
                          </a:r>
                          <a:endParaRPr lang="zh-CN" altLang="en-US" dirty="0"/>
                        </a:p>
                      </a:txBody>
                      <a:tcPr anchor="ctr"/>
                    </a:tc>
                    <a:tc>
                      <a:txBody>
                        <a:bodyPr/>
                        <a:lstStyle/>
                        <a:p>
                          <a:endParaRPr lang="zh-CN"/>
                        </a:p>
                      </a:txBody>
                      <a:tcPr anchor="ctr">
                        <a:blipFill>
                          <a:blip r:embed="rId2"/>
                          <a:stretch>
                            <a:fillRect l="-100194" t="-32422" r="-100194" b="-131641"/>
                          </a:stretch>
                        </a:blipFill>
                      </a:tcPr>
                    </a:tc>
                    <a:tc>
                      <a:txBody>
                        <a:bodyPr/>
                        <a:lstStyle/>
                        <a:p>
                          <a:endParaRPr lang="zh-CN"/>
                        </a:p>
                      </a:txBody>
                      <a:tcPr anchor="ctr">
                        <a:blipFill>
                          <a:blip r:embed="rId2"/>
                          <a:stretch>
                            <a:fillRect l="-200194" t="-32422" r="-194" b="-131641"/>
                          </a:stretch>
                        </a:blipFill>
                      </a:tcPr>
                    </a:tc>
                    <a:extLst>
                      <a:ext uri="{0D108BD9-81ED-4DB2-BD59-A6C34878D82A}">
                        <a16:rowId xmlns:a16="http://schemas.microsoft.com/office/drawing/2014/main" val="841752388"/>
                      </a:ext>
                    </a:extLst>
                  </a:tr>
                  <a:tr h="1920240">
                    <a:tc>
                      <a:txBody>
                        <a:bodyPr/>
                        <a:lstStyle/>
                        <a:p>
                          <a:pPr algn="ctr"/>
                          <a:r>
                            <a:rPr lang="en-US" altLang="zh-CN" b="1" dirty="0" smtClean="0"/>
                            <a:t>Delete</a:t>
                          </a:r>
                          <a:r>
                            <a:rPr lang="en-US" altLang="zh-CN" dirty="0" smtClean="0"/>
                            <a:t> the</a:t>
                          </a:r>
                          <a:r>
                            <a:rPr lang="en-US" altLang="zh-CN" baseline="0" dirty="0" smtClean="0"/>
                            <a:t> </a:t>
                          </a:r>
                          <a:r>
                            <a:rPr lang="en-US" altLang="zh-CN" dirty="0" smtClean="0"/>
                            <a:t>element which has the </a:t>
                          </a:r>
                          <a:r>
                            <a:rPr lang="en-US" altLang="zh-CN" b="1" dirty="0" smtClean="0"/>
                            <a:t>maximum</a:t>
                          </a:r>
                          <a:r>
                            <a:rPr lang="en-US" altLang="zh-CN" baseline="0" dirty="0" smtClean="0"/>
                            <a:t> value</a:t>
                          </a:r>
                        </a:p>
                        <a:p>
                          <a:pPr algn="ctr"/>
                          <a:r>
                            <a:rPr lang="en-US" altLang="zh-CN" dirty="0" smtClean="0"/>
                            <a:t>(Fire the highest paid employee)</a:t>
                          </a:r>
                          <a:endParaRPr lang="zh-CN" altLang="en-US" dirty="0"/>
                        </a:p>
                      </a:txBody>
                      <a:tcPr anchor="ctr"/>
                    </a:tc>
                    <a:tc>
                      <a:txBody>
                        <a:bodyPr/>
                        <a:lstStyle/>
                        <a:p>
                          <a:endParaRPr lang="zh-CN"/>
                        </a:p>
                      </a:txBody>
                      <a:tcPr anchor="ctr">
                        <a:blipFill>
                          <a:blip r:embed="rId2"/>
                          <a:stretch>
                            <a:fillRect l="-100194" t="-107619" r="-100194" b="-6984"/>
                          </a:stretch>
                        </a:blipFill>
                      </a:tcPr>
                    </a:tc>
                    <a:tc>
                      <a:txBody>
                        <a:bodyPr/>
                        <a:lstStyle/>
                        <a:p>
                          <a:endParaRPr lang="zh-CN"/>
                        </a:p>
                      </a:txBody>
                      <a:tcPr anchor="ctr">
                        <a:blipFill>
                          <a:blip r:embed="rId2"/>
                          <a:stretch>
                            <a:fillRect l="-200194" t="-107619" r="-194" b="-6984"/>
                          </a:stretch>
                        </a:blipFill>
                      </a:tcPr>
                    </a:tc>
                    <a:extLst>
                      <a:ext uri="{0D108BD9-81ED-4DB2-BD59-A6C34878D82A}">
                        <a16:rowId xmlns:a16="http://schemas.microsoft.com/office/drawing/2014/main" val="3693119830"/>
                      </a:ext>
                    </a:extLst>
                  </a:tr>
                </a:tbl>
              </a:graphicData>
            </a:graphic>
          </p:graphicFrame>
        </mc:Fallback>
      </mc:AlternateContent>
    </p:spTree>
    <p:extLst>
      <p:ext uri="{BB962C8B-B14F-4D97-AF65-F5344CB8AC3E}">
        <p14:creationId xmlns:p14="http://schemas.microsoft.com/office/powerpoint/2010/main" val="108061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smtClean="0">
                <a:latin typeface="微软雅黑" panose="020B0503020204020204" pitchFamily="34" charset="-122"/>
                <a:ea typeface="微软雅黑" panose="020B0503020204020204" pitchFamily="34" charset="-122"/>
              </a:rPr>
              <a:t>Heap</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1117309" y="1699571"/>
            <a:ext cx="10157354" cy="792088"/>
          </a:xfrm>
        </p:spPr>
        <p:txBody>
          <a:bodyPr rtlCol="0">
            <a:normAutofit/>
          </a:bodyPr>
          <a:lstStyle/>
          <a:p>
            <a:pPr marL="0" indent="0">
              <a:buNone/>
            </a:pPr>
            <a:r>
              <a:rPr lang="en-US" altLang="zh-CN" sz="2800" dirty="0" smtClean="0"/>
              <a:t>Heap is a binary tree.</a:t>
            </a:r>
          </a:p>
        </p:txBody>
      </p:sp>
      <p:sp>
        <p:nvSpPr>
          <p:cNvPr id="4" name="矩形 3"/>
          <p:cNvSpPr/>
          <p:nvPr/>
        </p:nvSpPr>
        <p:spPr>
          <a:xfrm>
            <a:off x="1117309" y="3429000"/>
            <a:ext cx="5192768" cy="523220"/>
          </a:xfrm>
          <a:prstGeom prst="rect">
            <a:avLst/>
          </a:prstGeom>
        </p:spPr>
        <p:txBody>
          <a:bodyPr wrap="none">
            <a:spAutoFit/>
          </a:bodyPr>
          <a:lstStyle/>
          <a:p>
            <a:r>
              <a:rPr lang="en-US" altLang="zh-CN" sz="2800" dirty="0" smtClean="0">
                <a:latin typeface="微软雅黑" panose="020B0503020204020204" pitchFamily="34" charset="-122"/>
                <a:ea typeface="微软雅黑" panose="020B0503020204020204" pitchFamily="34" charset="-122"/>
              </a:rPr>
              <a:t>A heap may look </a:t>
            </a:r>
            <a:r>
              <a:rPr lang="en-US" altLang="zh-CN" sz="2800" dirty="0">
                <a:latin typeface="微软雅黑" panose="020B0503020204020204" pitchFamily="34" charset="-122"/>
                <a:ea typeface="微软雅黑" panose="020B0503020204020204" pitchFamily="34" charset="-122"/>
              </a:rPr>
              <a:t>like this~~</a:t>
            </a:r>
          </a:p>
        </p:txBody>
      </p:sp>
      <p:sp>
        <p:nvSpPr>
          <p:cNvPr id="5" name="矩形 4"/>
          <p:cNvSpPr/>
          <p:nvPr/>
        </p:nvSpPr>
        <p:spPr>
          <a:xfrm>
            <a:off x="1117309" y="2348880"/>
            <a:ext cx="6092825" cy="954107"/>
          </a:xfrm>
          <a:prstGeom prst="rect">
            <a:avLst/>
          </a:prstGeom>
        </p:spPr>
        <p:txBody>
          <a:bodyPr>
            <a:spAutoFit/>
          </a:bodyPr>
          <a:lstStyle/>
          <a:p>
            <a:r>
              <a:rPr lang="en-US" altLang="zh-CN" sz="2800" dirty="0">
                <a:latin typeface="微软雅黑" panose="020B0503020204020204" pitchFamily="34" charset="-122"/>
                <a:ea typeface="微软雅黑" panose="020B0503020204020204" pitchFamily="34" charset="-122"/>
              </a:rPr>
              <a:t>Heap is not a good-looking tree (Maybe).</a:t>
            </a:r>
          </a:p>
        </p:txBody>
      </p:sp>
      <p:pic>
        <p:nvPicPr>
          <p:cNvPr id="8" name="图片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16758" y="1979730"/>
            <a:ext cx="8186366" cy="4780359"/>
          </a:xfrm>
          <a:prstGeom prst="rect">
            <a:avLst/>
          </a:prstGeom>
        </p:spPr>
      </p:pic>
      <p:sp>
        <p:nvSpPr>
          <p:cNvPr id="9" name="文本框 8"/>
          <p:cNvSpPr txBox="1"/>
          <p:nvPr/>
        </p:nvSpPr>
        <p:spPr>
          <a:xfrm>
            <a:off x="6886500" y="1131856"/>
            <a:ext cx="3824975" cy="523220"/>
          </a:xfrm>
          <a:prstGeom prst="rect">
            <a:avLst/>
          </a:prstGeom>
          <a:noFill/>
        </p:spPr>
        <p:txBody>
          <a:bodyPr wrap="square" rtlCol="0">
            <a:spAutoFit/>
          </a:bodyPr>
          <a:lstStyle/>
          <a:p>
            <a:r>
              <a:rPr lang="en-US" altLang="zh-CN" sz="2800" dirty="0" smtClean="0"/>
              <a:t>Any special feature?</a:t>
            </a:r>
            <a:endParaRPr lang="zh-CN" altLang="en-US" sz="2800" dirty="0"/>
          </a:p>
        </p:txBody>
      </p:sp>
    </p:spTree>
    <p:extLst>
      <p:ext uri="{BB962C8B-B14F-4D97-AF65-F5344CB8AC3E}">
        <p14:creationId xmlns:p14="http://schemas.microsoft.com/office/powerpoint/2010/main" val="18087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smtClean="0"/>
              <a:t>Heap—Add </a:t>
            </a:r>
            <a:r>
              <a:rPr lang="en-US" altLang="zh-CN" dirty="0"/>
              <a:t>a new </a:t>
            </a:r>
            <a:r>
              <a:rPr lang="en-US" altLang="zh-CN" dirty="0" smtClean="0"/>
              <a:t>element</a:t>
            </a:r>
            <a:endParaRPr 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284" y="2636912"/>
            <a:ext cx="5806202" cy="3390483"/>
          </a:xfrm>
          <a:prstGeom prst="rect">
            <a:avLst/>
          </a:prstGeom>
        </p:spPr>
      </p:pic>
      <p:pic>
        <p:nvPicPr>
          <p:cNvPr id="11" name="图片 10"/>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02324" y="2060848"/>
            <a:ext cx="6240694" cy="3744416"/>
          </a:xfrm>
          <a:prstGeom prst="rect">
            <a:avLst/>
          </a:prstGeom>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1117308" y="76200"/>
            <a:ext cx="10521719" cy="1397000"/>
          </a:xfrm>
        </p:spPr>
        <p:txBody>
          <a:bodyPr rtlCol="0"/>
          <a:lstStyle/>
          <a:p>
            <a:r>
              <a:rPr lang="en-US" altLang="zh-CN" dirty="0" smtClean="0"/>
              <a:t>Heap—Delete the maximum element</a:t>
            </a:r>
            <a:endParaRPr 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284" y="2636912"/>
            <a:ext cx="5806202" cy="3390483"/>
          </a:xfrm>
          <a:prstGeom prst="rect">
            <a:avLst/>
          </a:prstGeom>
        </p:spPr>
      </p:pic>
      <p:pic>
        <p:nvPicPr>
          <p:cNvPr id="2" name="图片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42285" y="2204864"/>
            <a:ext cx="6881954" cy="4129172"/>
          </a:xfrm>
          <a:prstGeom prst="rect">
            <a:avLst/>
          </a:prstGeom>
        </p:spPr>
      </p:pic>
    </p:spTree>
    <p:extLst>
      <p:ext uri="{BB962C8B-B14F-4D97-AF65-F5344CB8AC3E}">
        <p14:creationId xmlns:p14="http://schemas.microsoft.com/office/powerpoint/2010/main" val="220072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err="1" smtClean="0"/>
              <a:t>Meitan</a:t>
            </a:r>
            <a:r>
              <a:rPr lang="en-US" altLang="zh-CN" dirty="0" smtClean="0"/>
              <a:t>—the Second Hometown of ZJU</a:t>
            </a:r>
            <a:endParaRPr lang="en-US" dirty="0"/>
          </a:p>
        </p:txBody>
      </p:sp>
      <p:sp>
        <p:nvSpPr>
          <p:cNvPr id="3" name="文本占位符 2"/>
          <p:cNvSpPr>
            <a:spLocks noGrp="1"/>
          </p:cNvSpPr>
          <p:nvPr>
            <p:ph type="body" idx="1"/>
          </p:nvPr>
        </p:nvSpPr>
        <p:spPr/>
        <p:txBody>
          <a:bodyPr rtlCol="0"/>
          <a:lstStyle/>
          <a:p>
            <a:pPr rtl="0"/>
            <a:r>
              <a:rPr lang="en-US" dirty="0" smtClean="0"/>
              <a:t>A Dangerous Task for You</a:t>
            </a:r>
            <a:endParaRPr lang="en-US" dirty="0"/>
          </a:p>
        </p:txBody>
      </p:sp>
    </p:spTree>
    <p:extLst>
      <p:ext uri="{BB962C8B-B14F-4D97-AF65-F5344CB8AC3E}">
        <p14:creationId xmlns:p14="http://schemas.microsoft.com/office/powerpoint/2010/main" val="270744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书籍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1990_TF02787940_TF02787940" id="{4CFF2609-4873-4366-AB7B-BD98A1F8069A}" vid="{9D33A994-F295-4A50-AD5F-B7EC95DFDF78}"/>
    </a:ext>
  </a:extLst>
</a:theme>
</file>

<file path=ppt/theme/theme2.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主题">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329</Words>
  <Application>Microsoft Office PowerPoint</Application>
  <PresentationFormat>自定义</PresentationFormat>
  <Paragraphs>41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微软雅黑</vt:lpstr>
      <vt:lpstr>幼圆</vt:lpstr>
      <vt:lpstr>Arial</vt:lpstr>
      <vt:lpstr>Cambria Math</vt:lpstr>
      <vt:lpstr>Century Gothic</vt:lpstr>
      <vt:lpstr>书籍 16x9</vt:lpstr>
      <vt:lpstr>Amazing Black box</vt:lpstr>
      <vt:lpstr>Cruel Trump</vt:lpstr>
      <vt:lpstr>Cruel Trump</vt:lpstr>
      <vt:lpstr>Cruel Trump</vt:lpstr>
      <vt:lpstr>Heap vs Excel in time complexity</vt:lpstr>
      <vt:lpstr>Heap</vt:lpstr>
      <vt:lpstr>Heap—Add a new element</vt:lpstr>
      <vt:lpstr>Heap—Delete the maximum element</vt:lpstr>
      <vt:lpstr>Meitan—the Second Hometown of ZJU</vt:lpstr>
      <vt:lpstr>Meitan—the Second Hometown of ZJU</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2017-02-01T05:38:33Z</dcterms:created>
  <dcterms:modified xsi:type="dcterms:W3CDTF">2017-05-13T13:44:39Z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