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64" r:id="rId5"/>
    <p:sldId id="266" r:id="rId6"/>
    <p:sldId id="303" r:id="rId7"/>
    <p:sldId id="304" r:id="rId8"/>
    <p:sldId id="302" r:id="rId9"/>
    <p:sldId id="269" r:id="rId10"/>
    <p:sldId id="295" r:id="rId11"/>
    <p:sldId id="276" r:id="rId12"/>
    <p:sldId id="281" r:id="rId13"/>
    <p:sldId id="282" r:id="rId14"/>
    <p:sldId id="296" r:id="rId15"/>
    <p:sldId id="305" r:id="rId16"/>
    <p:sldId id="284" r:id="rId17"/>
    <p:sldId id="285" r:id="rId18"/>
    <p:sldId id="297" r:id="rId19"/>
    <p:sldId id="298" r:id="rId20"/>
    <p:sldId id="299" r:id="rId21"/>
    <p:sldId id="288" r:id="rId22"/>
    <p:sldId id="289" r:id="rId23"/>
    <p:sldId id="300" r:id="rId24"/>
    <p:sldId id="301" r:id="rId25"/>
    <p:sldId id="294" r:id="rId26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howGuides="1">
      <p:cViewPr varScale="1">
        <p:scale>
          <a:sx n="78" d="100"/>
          <a:sy n="78" d="100"/>
        </p:scale>
        <p:origin x="378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2017/4/3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2017/4/3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2017/4/3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2017/4/3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2017/4/3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2017/4/3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2017/4/3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2017/4/3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2017/4/3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2017/4/3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2017/4/3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2017/4/3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Greedy is Great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6822629" cy="12446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Greedy Strategy</a:t>
            </a:r>
          </a:p>
          <a:p>
            <a:pPr rtl="0"/>
            <a:r>
              <a:rPr lang="en-US" altLang="zh-CN" dirty="0" smtClean="0"/>
              <a:t>Dustin Xu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Volunteer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22032" y="1844824"/>
                <a:ext cx="10191076" cy="4423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/>
                  <a:t>Tutor Wu (Hang Zhang) will give each of 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000" dirty="0" smtClean="0"/>
                  <a:t> </a:t>
                </a:r>
                <a:r>
                  <a:rPr lang="en-US" altLang="zh-CN" sz="4000" dirty="0" smtClean="0"/>
                  <a:t>volunteers one task to do. He needs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 smtClean="0"/>
                  <a:t> to tell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4000" dirty="0"/>
                  <a:t> </a:t>
                </a:r>
                <a:r>
                  <a:rPr lang="en-US" altLang="zh-CN" sz="4000" dirty="0" smtClean="0"/>
                  <a:t>volunteer what to do</a:t>
                </a:r>
                <a:r>
                  <a:rPr lang="en-US" altLang="zh-CN" sz="4000" dirty="0"/>
                  <a:t>.</a:t>
                </a:r>
                <a:r>
                  <a:rPr lang="en-US" altLang="zh-CN" sz="4000" dirty="0" smtClean="0"/>
                  <a:t>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4000" dirty="0"/>
                  <a:t> </a:t>
                </a:r>
                <a:r>
                  <a:rPr lang="en-US" altLang="zh-CN" sz="4000" dirty="0"/>
                  <a:t>volunteer </a:t>
                </a:r>
                <a:r>
                  <a:rPr lang="en-US" altLang="zh-CN" sz="4000" dirty="0" smtClean="0"/>
                  <a:t>needs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/>
                  <a:t> to </a:t>
                </a:r>
                <a:r>
                  <a:rPr lang="en-US" altLang="zh-CN" sz="4000" dirty="0" smtClean="0"/>
                  <a:t>finish his/her task independently. Tutor Wu hopes that the volunteer work could be done as soon as possible.</a:t>
                </a:r>
                <a:endParaRPr lang="zh-CN" altLang="en-US" sz="4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32" y="1844824"/>
                <a:ext cx="10191076" cy="4423134"/>
              </a:xfrm>
              <a:prstGeom prst="rect">
                <a:avLst/>
              </a:prstGeom>
              <a:blipFill>
                <a:blip r:embed="rId2"/>
                <a:stretch>
                  <a:fillRect l="-2093" t="-2483" r="-2632" b="-4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8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Volunteer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17309" y="1825777"/>
                <a:ext cx="10593727" cy="2812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 smtClean="0"/>
                  <a:t>Sort tasks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400" dirty="0" smtClean="0"/>
                  <a:t>(time from long to short)</a:t>
                </a:r>
              </a:p>
              <a:p>
                <a:endParaRPr lang="en-US" altLang="zh-CN" sz="4400" dirty="0"/>
              </a:p>
              <a:p>
                <a:r>
                  <a:rPr lang="en-US" altLang="zh-CN" sz="4400" dirty="0" smtClean="0"/>
                  <a:t>Assume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4400" dirty="0"/>
                  <a:t> volunteer </a:t>
                </a:r>
                <a:r>
                  <a:rPr lang="en-US" altLang="zh-CN" sz="4400" dirty="0" smtClean="0"/>
                  <a:t>Dustin finishes his work most late…</a:t>
                </a:r>
                <a:endParaRPr lang="zh-CN" altLang="en-US" sz="4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1825777"/>
                <a:ext cx="10593727" cy="2812886"/>
              </a:xfrm>
              <a:prstGeom prst="rect">
                <a:avLst/>
              </a:prstGeom>
              <a:blipFill>
                <a:blip r:embed="rId2"/>
                <a:stretch>
                  <a:fillRect l="-2301" t="-4555" r="-2186" b="-9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Volunteer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17309" y="1825777"/>
            <a:ext cx="105937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Left pointer moves from the lightest person to right. Right pointer moves from the heaviest person to left. The program ends when two pointers meet.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17309" y="5646745"/>
                <a:ext cx="188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5646745"/>
                <a:ext cx="1880759" cy="461665"/>
              </a:xfrm>
              <a:prstGeom prst="rect">
                <a:avLst/>
              </a:prstGeom>
              <a:blipFill>
                <a:blip r:embed="rId2"/>
                <a:stretch>
                  <a:fillRect l="-485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67576"/>
              </p:ext>
            </p:extLst>
          </p:nvPr>
        </p:nvGraphicFramePr>
        <p:xfrm>
          <a:off x="3148781" y="5651210"/>
          <a:ext cx="6094410" cy="45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3113652778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101557994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5748366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1453165142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3655389062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685303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198057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3430116" y="5087628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8542684" y="5087628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006180" y="53036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534572" y="53036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2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Arrange Tasks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An Interesting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28" y="76200"/>
            <a:ext cx="10157354" cy="1397000"/>
          </a:xfrm>
        </p:spPr>
        <p:txBody>
          <a:bodyPr rtlCol="0"/>
          <a:lstStyle/>
          <a:p>
            <a:r>
              <a:rPr lang="en-US" altLang="zh-CN" dirty="0"/>
              <a:t>Arrange Tasks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37829" y="1628800"/>
                <a:ext cx="1094521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 smtClean="0"/>
                  <a:t>Dustin needs to execute 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400" dirty="0" smtClean="0"/>
                  <a:t> tasks. A task requires certain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4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400" dirty="0" smtClean="0"/>
                  <a:t> to be executed. After </a:t>
                </a:r>
                <a:r>
                  <a:rPr lang="en-US" altLang="zh-CN" sz="4400" dirty="0" smtClean="0"/>
                  <a:t>each, </a:t>
                </a:r>
                <a:r>
                  <a:rPr lang="en-US" altLang="zh-CN" sz="4400" dirty="0" smtClean="0"/>
                  <a:t>he needs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4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400" dirty="0" smtClean="0"/>
                  <a:t> </a:t>
                </a:r>
                <a:r>
                  <a:rPr lang="en-US" altLang="zh-CN" sz="4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4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4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400" dirty="0" smtClean="0"/>
                  <a:t>) to </a:t>
                </a:r>
                <a:r>
                  <a:rPr lang="en-US" altLang="zh-CN" sz="4400" dirty="0" smtClean="0"/>
                  <a:t>store the result of execution. Please help him to arrange tasks </a:t>
                </a:r>
                <a:r>
                  <a:rPr lang="en-US" altLang="zh-CN" sz="4400" dirty="0"/>
                  <a:t>in a proper order to minimize required </a:t>
                </a:r>
                <a:r>
                  <a:rPr lang="en-US" altLang="zh-CN" sz="4400" dirty="0" smtClean="0"/>
                  <a:t>space.</a:t>
                </a:r>
                <a:endParaRPr lang="zh-CN" altLang="en-US" sz="4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9" y="1628800"/>
                <a:ext cx="10945216" cy="4832092"/>
              </a:xfrm>
              <a:prstGeom prst="rect">
                <a:avLst/>
              </a:prstGeom>
              <a:blipFill>
                <a:blip r:embed="rId2"/>
                <a:stretch>
                  <a:fillRect l="-2227" t="-2522" r="-1670" b="-5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63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Arrange Tasks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57000" y="2780928"/>
                <a:ext cx="742537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 smtClean="0"/>
                  <a:t>Sort 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400" dirty="0" smtClean="0"/>
                  <a:t> tasks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4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4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4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4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400" dirty="0" smtClean="0"/>
                  <a:t> in a decreasing order</a:t>
                </a:r>
              </a:p>
              <a:p>
                <a:r>
                  <a:rPr lang="en-US" altLang="zh-CN" sz="4400" dirty="0" smtClean="0"/>
                  <a:t>Execute tasks in this order!</a:t>
                </a:r>
                <a:endParaRPr lang="zh-CN" altLang="en-US" sz="4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000" y="2780928"/>
                <a:ext cx="7425375" cy="2123658"/>
              </a:xfrm>
              <a:prstGeom prst="rect">
                <a:avLst/>
              </a:prstGeom>
              <a:blipFill>
                <a:blip r:embed="rId2"/>
                <a:stretch>
                  <a:fillRect l="-3284" t="-5731" r="-411" b="-12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375" y="774700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/>
              <a:lstStyle/>
              <a:p>
                <a:r>
                  <a:rPr lang="en-US" altLang="zh-CN" dirty="0"/>
                  <a:t>Why do we sort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tasks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00" b="-20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17309" y="2420888"/>
                <a:ext cx="10521719" cy="318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Assume that when Dustin executes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 smtClean="0"/>
                  <a:t>task, the required space reaches the maximum.</a:t>
                </a:r>
              </a:p>
              <a:p>
                <a:r>
                  <a:rPr lang="en-US" altLang="zh-CN" sz="3200" dirty="0" smtClean="0"/>
                  <a:t>During execution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task, the space required</a:t>
                </a:r>
                <a14:m>
                  <m:oMath xmlns:m="http://schemas.openxmlformats.org/officeDocument/2006/math"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 smtClean="0"/>
                  <a:t>What if we </a:t>
                </a:r>
                <a:r>
                  <a:rPr lang="en-US" altLang="zh-CN" sz="3200" dirty="0" smtClean="0"/>
                  <a:t>exchange </a:t>
                </a:r>
                <a:r>
                  <a:rPr lang="en-US" altLang="zh-CN" sz="3200" dirty="0" smtClean="0"/>
                  <a:t>the order of </a:t>
                </a:r>
                <a:r>
                  <a:rPr lang="en-US" altLang="zh-CN" sz="32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 smtClean="0"/>
                  <a:t>task and that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task?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2420888"/>
                <a:ext cx="10521719" cy="3184911"/>
              </a:xfrm>
              <a:prstGeom prst="rect">
                <a:avLst/>
              </a:prstGeom>
              <a:blipFill>
                <a:blip r:embed="rId3"/>
                <a:stretch>
                  <a:fillRect l="-1448" t="-2103" b="-5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8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/>
              <a:lstStyle/>
              <a:p>
                <a:r>
                  <a:rPr lang="en-US" altLang="zh-CN" dirty="0"/>
                  <a:t>Why do we sort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tasks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00" b="-20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17309" y="1473200"/>
                <a:ext cx="10521719" cy="109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What if we </a:t>
                </a:r>
                <a:r>
                  <a:rPr lang="en-US" altLang="zh-CN" sz="3200" dirty="0" smtClean="0"/>
                  <a:t>exchange </a:t>
                </a:r>
                <a:r>
                  <a:rPr lang="en-US" altLang="zh-CN" sz="3200" dirty="0" smtClean="0"/>
                  <a:t>the order of </a:t>
                </a:r>
                <a:r>
                  <a:rPr lang="en-US" altLang="zh-CN" sz="32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 smtClean="0"/>
                  <a:t>task and that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task?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1473200"/>
                <a:ext cx="10521719" cy="1094915"/>
              </a:xfrm>
              <a:prstGeom prst="rect">
                <a:avLst/>
              </a:prstGeom>
              <a:blipFill>
                <a:blip r:embed="rId3"/>
                <a:stretch>
                  <a:fillRect l="-1448" t="-6145" b="-17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17308" y="2568115"/>
                <a:ext cx="11071517" cy="215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Compare two </a:t>
                </a:r>
                <a:r>
                  <a:rPr lang="en-US" altLang="zh-CN" sz="3200" dirty="0" smtClean="0"/>
                  <a:t>results</a:t>
                </a:r>
                <a:endParaRPr lang="en-US" altLang="zh-CN" sz="32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d>
                              <m:d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8" y="2568115"/>
                <a:ext cx="11071517" cy="2156937"/>
              </a:xfrm>
              <a:prstGeom prst="rect">
                <a:avLst/>
              </a:prstGeom>
              <a:blipFill>
                <a:blip r:embed="rId4"/>
                <a:stretch>
                  <a:fillRect l="-1377" t="-3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117307" y="4725052"/>
                <a:ext cx="11071517" cy="167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Compare two </a:t>
                </a:r>
                <a:r>
                  <a:rPr lang="en-US" altLang="zh-CN" sz="3200" dirty="0" smtClean="0"/>
                  <a:t>results</a:t>
                </a:r>
                <a:endParaRPr lang="en-US" altLang="zh-CN" sz="32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3200" dirty="0">
                    <a:sym typeface="Wingdings" panose="05000000000000000000" pitchFamily="2" charset="2"/>
                  </a:rPr>
                  <a:t> </a:t>
                </a:r>
                <a:endParaRPr lang="en-US" altLang="zh-CN" sz="3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7" y="4725052"/>
                <a:ext cx="11071517" cy="1672189"/>
              </a:xfrm>
              <a:prstGeom prst="rect">
                <a:avLst/>
              </a:prstGeom>
              <a:blipFill>
                <a:blip r:embed="rId5"/>
                <a:stretch>
                  <a:fillRect l="-1377" t="-4745" b="-1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485900" y="4263387"/>
            <a:ext cx="343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original maximum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195986" y="4581128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revised </a:t>
            </a:r>
            <a:r>
              <a:rPr lang="en-US" altLang="zh-CN" dirty="0"/>
              <a:t>maximum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69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Dustin’s Red Packets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 More Interesting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Dustin’s Red Packets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79283" y="1473200"/>
                <a:ext cx="11495013" cy="514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/>
                  <a:t>Dustin decides to give out some red packets. Dustin lines up with 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000" dirty="0"/>
                  <a:t> </a:t>
                </a:r>
                <a:r>
                  <a:rPr lang="en-US" altLang="zh-CN" sz="4000" dirty="0" smtClean="0"/>
                  <a:t>people. Dustin is at the head of the queue. Every person including Dustin has two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 smtClean="0"/>
                  <a:t>. The value of a red packet </a:t>
                </a:r>
                <a14:m>
                  <m:oMath xmlns:m="http://schemas.openxmlformats.org/officeDocument/2006/math">
                    <m:r>
                      <a:rPr lang="en-US" altLang="zh-CN" sz="4000" b="0" i="0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∏"/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4000" dirty="0" smtClean="0"/>
              </a:p>
              <a:p>
                <a:r>
                  <a:rPr lang="en-US" altLang="zh-CN" sz="4000" dirty="0" smtClean="0"/>
                  <a:t>Dustin wants to make the maximum value of a red packet as small as possible. Please help him to arrange the order of the queue.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3" y="1473200"/>
                <a:ext cx="11495013" cy="5144806"/>
              </a:xfrm>
              <a:prstGeom prst="rect">
                <a:avLst/>
              </a:prstGeom>
              <a:blipFill>
                <a:blip r:embed="rId2"/>
                <a:stretch>
                  <a:fillRect l="-1856" t="-2133" r="-2068" b="-4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26660" y="4045603"/>
                <a:ext cx="28039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60" y="4045603"/>
                <a:ext cx="280398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32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Line Up for </a:t>
            </a:r>
            <a:r>
              <a:rPr lang="en-US" altLang="zh-CN" dirty="0" smtClean="0"/>
              <a:t>Western Food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 Warmup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Dustin’s Red Packets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17309" y="1473200"/>
                <a:ext cx="10521719" cy="219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Assume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 smtClean="0"/>
                  <a:t>person get the most valuable red packet 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∏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 smtClean="0"/>
                  <a:t>What if we </a:t>
                </a:r>
                <a:r>
                  <a:rPr lang="en-US" altLang="zh-CN" sz="3200" dirty="0" smtClean="0"/>
                  <a:t>exchange </a:t>
                </a:r>
                <a:r>
                  <a:rPr lang="en-US" altLang="zh-CN" sz="3200" dirty="0" smtClean="0"/>
                  <a:t>the order of </a:t>
                </a:r>
                <a:r>
                  <a:rPr lang="en-US" altLang="zh-CN" sz="32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 smtClean="0"/>
                  <a:t>person and that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person in the queue?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1473200"/>
                <a:ext cx="10521719" cy="2191177"/>
              </a:xfrm>
              <a:prstGeom prst="rect">
                <a:avLst/>
              </a:prstGeom>
              <a:blipFill>
                <a:blip r:embed="rId2"/>
                <a:stretch>
                  <a:fillRect l="-1448" t="-3064" r="-3766" b="-8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126736" y="3656883"/>
                <a:ext cx="11071517" cy="167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Compare two </a:t>
                </a:r>
                <a:r>
                  <a:rPr lang="en-US" altLang="zh-CN" sz="3200" dirty="0" smtClean="0"/>
                  <a:t>results</a:t>
                </a:r>
                <a:endParaRPr lang="en-US" altLang="zh-CN" sz="32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3200" dirty="0">
                    <a:sym typeface="Wingdings" panose="05000000000000000000" pitchFamily="2" charset="2"/>
                  </a:rPr>
                  <a:t> 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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3200" dirty="0">
                    <a:sym typeface="Wingdings" panose="05000000000000000000" pitchFamily="2" charset="2"/>
                  </a:rPr>
                  <a:t> 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3200" dirty="0" smtClean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2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36" y="3656883"/>
                <a:ext cx="11071517" cy="1672189"/>
              </a:xfrm>
              <a:prstGeom prst="rect">
                <a:avLst/>
              </a:prstGeom>
              <a:blipFill>
                <a:blip r:embed="rId3"/>
                <a:stretch>
                  <a:fillRect l="-1432" t="-4745" b="-1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62667" y="5517232"/>
                <a:ext cx="1066663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Greedy Strategy: </a:t>
                </a:r>
                <a:r>
                  <a:rPr lang="en-US" altLang="zh-CN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Sort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5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!</a:t>
                </a:r>
                <a:endParaRPr lang="zh-CN" alt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67" y="5517232"/>
                <a:ext cx="10666638" cy="923330"/>
              </a:xfrm>
              <a:prstGeom prst="rect">
                <a:avLst/>
              </a:prstGeom>
              <a:blipFill>
                <a:blip r:embed="rId4"/>
                <a:stretch>
                  <a:fillRect l="-2802" t="-20395" r="-2973" b="-4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23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Dustin’s Red Packets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694065" y="3284984"/>
            <a:ext cx="7003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Red Packet Time!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52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88" y="44624"/>
            <a:ext cx="10157354" cy="1397000"/>
          </a:xfrm>
        </p:spPr>
        <p:txBody>
          <a:bodyPr rtlCol="0"/>
          <a:lstStyle/>
          <a:p>
            <a:r>
              <a:rPr lang="en-US" altLang="zh-CN" dirty="0"/>
              <a:t>Line Up for </a:t>
            </a:r>
            <a:r>
              <a:rPr lang="en-US" altLang="zh-CN" dirty="0" smtClean="0"/>
              <a:t>Western Food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7788" y="1484784"/>
                <a:ext cx="11377264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000" dirty="0" smtClean="0"/>
                  <a:t> ZJUI students lining up for </a:t>
                </a:r>
                <a:r>
                  <a:rPr lang="en-US" altLang="zh-CN" sz="4000" dirty="0" smtClean="0"/>
                  <a:t>western food in the canteen. </a:t>
                </a:r>
                <a:r>
                  <a:rPr lang="en-US" altLang="zh-CN" sz="4000" dirty="0" smtClean="0"/>
                  <a:t>Each student needs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4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4000" dirty="0" smtClean="0"/>
                  <a:t>to get his/her dishes</a:t>
                </a:r>
                <a:r>
                  <a:rPr lang="en-US" altLang="zh-CN" sz="4000" dirty="0" smtClean="0"/>
                  <a:t>. Since there is only one western chef, and manager </a:t>
                </a:r>
                <a:r>
                  <a:rPr lang="en-US" altLang="zh-CN" sz="4000" dirty="0" smtClean="0"/>
                  <a:t>Shi is so greedy that he doesn’t want to see any student give up waiting.</a:t>
                </a:r>
                <a:r>
                  <a:rPr lang="en-US" altLang="zh-CN" sz="4000" dirty="0" smtClean="0"/>
                  <a:t> Can you help him to the </a:t>
                </a:r>
                <a:r>
                  <a:rPr lang="en-US" altLang="zh-CN" sz="4000" dirty="0" smtClean="0"/>
                  <a:t>find best order to let those students line </a:t>
                </a:r>
                <a:r>
                  <a:rPr lang="en-US" altLang="zh-CN" sz="4000" dirty="0" smtClean="0"/>
                  <a:t>up so as to minimize the total waiting time?</a:t>
                </a:r>
                <a:endParaRPr lang="zh-CN" altLang="en-US" sz="4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1484784"/>
                <a:ext cx="11377264" cy="5016758"/>
              </a:xfrm>
              <a:prstGeom prst="rect">
                <a:avLst/>
              </a:prstGeom>
              <a:blipFill>
                <a:blip r:embed="rId2"/>
                <a:stretch>
                  <a:fillRect l="-1875" t="-2309" r="-2357" b="-4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06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88" y="44624"/>
            <a:ext cx="10157354" cy="1397000"/>
          </a:xfrm>
        </p:spPr>
        <p:txBody>
          <a:bodyPr rtlCol="0"/>
          <a:lstStyle/>
          <a:p>
            <a:r>
              <a:rPr lang="en-US" altLang="zh-CN" dirty="0"/>
              <a:t>Line Up for </a:t>
            </a:r>
            <a:r>
              <a:rPr lang="en-US" altLang="zh-CN" dirty="0" smtClean="0"/>
              <a:t>Western Food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05780" y="1484784"/>
                <a:ext cx="756084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 smtClean="0"/>
                  <a:t> ZJUI students lining up for </a:t>
                </a:r>
                <a:r>
                  <a:rPr lang="en-US" altLang="zh-CN" sz="3200" dirty="0" smtClean="0"/>
                  <a:t>western food in the canteen. </a:t>
                </a:r>
                <a:r>
                  <a:rPr lang="en-US" altLang="zh-CN" sz="3200" dirty="0" smtClean="0"/>
                  <a:t>Each student needs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 smtClean="0"/>
                  <a:t>to get his/her dishes</a:t>
                </a:r>
                <a:r>
                  <a:rPr lang="en-US" altLang="zh-CN" sz="3200" dirty="0" smtClean="0"/>
                  <a:t>. Since there is only one western chef, and manager </a:t>
                </a:r>
                <a:r>
                  <a:rPr lang="en-US" altLang="zh-CN" sz="3200" dirty="0" smtClean="0"/>
                  <a:t>Shi is so greedy that he doesn’t want to see any student give up waiting.</a:t>
                </a:r>
                <a:r>
                  <a:rPr lang="en-US" altLang="zh-CN" sz="3200" dirty="0" smtClean="0"/>
                  <a:t> Can you help him to the </a:t>
                </a:r>
                <a:r>
                  <a:rPr lang="en-US" altLang="zh-CN" sz="3200" dirty="0" smtClean="0"/>
                  <a:t>find best order to let those students line </a:t>
                </a:r>
                <a:r>
                  <a:rPr lang="en-US" altLang="zh-CN" sz="3200" dirty="0" smtClean="0"/>
                  <a:t>up so as to minimize the total waiting time?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0" y="1484784"/>
                <a:ext cx="7560840" cy="5016758"/>
              </a:xfrm>
              <a:prstGeom prst="rect">
                <a:avLst/>
              </a:prstGeom>
              <a:blipFill>
                <a:blip r:embed="rId2"/>
                <a:stretch>
                  <a:fillRect l="-2097" t="-1580" r="-2419" b="-3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796337" y="1556792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</a:t>
            </a:r>
          </a:p>
          <a:p>
            <a:r>
              <a:rPr lang="en-US" altLang="zh-CN" dirty="0" smtClean="0"/>
              <a:t>Five students:</a:t>
            </a:r>
          </a:p>
          <a:p>
            <a:r>
              <a:rPr lang="en-US" altLang="zh-CN" dirty="0" smtClean="0"/>
              <a:t>Polar</a:t>
            </a:r>
            <a:r>
              <a:rPr lang="zh-CN" altLang="en-US" dirty="0"/>
              <a:t> </a:t>
            </a:r>
            <a:r>
              <a:rPr lang="zh-CN" altLang="en-US" dirty="0" smtClean="0"/>
              <a:t>♡</a:t>
            </a:r>
            <a:r>
              <a:rPr lang="en-US" altLang="zh-CN" dirty="0"/>
              <a:t> </a:t>
            </a:r>
            <a:r>
              <a:rPr lang="en-US" altLang="zh-CN" dirty="0" smtClean="0"/>
              <a:t>pasta </a:t>
            </a:r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r>
              <a:rPr lang="en-US" altLang="zh-CN" dirty="0" smtClean="0"/>
              <a:t> min</a:t>
            </a:r>
          </a:p>
          <a:p>
            <a:r>
              <a:rPr lang="en-US" altLang="zh-CN" dirty="0" smtClean="0"/>
              <a:t>Vicky </a:t>
            </a:r>
            <a:r>
              <a:rPr lang="zh-CN" altLang="en-US" dirty="0" smtClean="0"/>
              <a:t>♡ </a:t>
            </a:r>
            <a:r>
              <a:rPr lang="en-US" altLang="zh-CN" dirty="0" smtClean="0"/>
              <a:t>steak </a:t>
            </a:r>
            <a:r>
              <a:rPr lang="en-US" altLang="zh-CN" dirty="0" smtClean="0">
                <a:solidFill>
                  <a:schemeClr val="tx2"/>
                </a:solidFill>
              </a:rPr>
              <a:t>5</a:t>
            </a:r>
            <a:r>
              <a:rPr lang="en-US" altLang="zh-CN" dirty="0" smtClean="0"/>
              <a:t> min</a:t>
            </a:r>
          </a:p>
          <a:p>
            <a:r>
              <a:rPr lang="en-US" altLang="zh-CN" dirty="0" smtClean="0"/>
              <a:t>Peter </a:t>
            </a:r>
            <a:r>
              <a:rPr lang="zh-CN" altLang="en-US" dirty="0" smtClean="0"/>
              <a:t>♡ </a:t>
            </a:r>
            <a:r>
              <a:rPr lang="en-US" altLang="zh-CN" dirty="0" smtClean="0"/>
              <a:t>mutton chop </a:t>
            </a:r>
            <a:r>
              <a:rPr lang="en-US" altLang="zh-CN" dirty="0" smtClean="0">
                <a:solidFill>
                  <a:schemeClr val="tx2"/>
                </a:solidFill>
              </a:rPr>
              <a:t>7</a:t>
            </a:r>
            <a:r>
              <a:rPr lang="en-US" altLang="zh-CN" dirty="0" smtClean="0"/>
              <a:t> min</a:t>
            </a:r>
          </a:p>
          <a:p>
            <a:r>
              <a:rPr lang="en-US" altLang="zh-CN" dirty="0" smtClean="0"/>
              <a:t>Zachary </a:t>
            </a:r>
            <a:r>
              <a:rPr lang="zh-CN" altLang="en-US" dirty="0" smtClean="0"/>
              <a:t>♡ </a:t>
            </a:r>
            <a:r>
              <a:rPr lang="en-US" altLang="zh-CN" dirty="0" smtClean="0"/>
              <a:t>hamburger 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en-US" altLang="zh-CN" dirty="0" smtClean="0"/>
              <a:t> min</a:t>
            </a:r>
          </a:p>
          <a:p>
            <a:r>
              <a:rPr lang="en-US" altLang="zh-CN" dirty="0" smtClean="0"/>
              <a:t>Louise </a:t>
            </a:r>
            <a:r>
              <a:rPr lang="zh-CN" altLang="en-US" dirty="0" smtClean="0"/>
              <a:t>♡ </a:t>
            </a:r>
            <a:r>
              <a:rPr lang="en-US" altLang="zh-CN" dirty="0" smtClean="0"/>
              <a:t>chicken chop </a:t>
            </a:r>
            <a:r>
              <a:rPr lang="en-US" altLang="zh-CN" dirty="0" smtClean="0">
                <a:solidFill>
                  <a:schemeClr val="tx2"/>
                </a:solidFill>
              </a:rPr>
              <a:t>6</a:t>
            </a:r>
            <a:r>
              <a:rPr lang="en-US" altLang="zh-CN" dirty="0" smtClean="0"/>
              <a:t> min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82644" y="4221088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Polar 3</a:t>
            </a:r>
          </a:p>
          <a:p>
            <a:r>
              <a:rPr lang="en-US" altLang="zh-CN" dirty="0" smtClean="0"/>
              <a:t>Vicky 3+5=8</a:t>
            </a:r>
          </a:p>
          <a:p>
            <a:r>
              <a:rPr lang="en-US" altLang="zh-CN" dirty="0" smtClean="0"/>
              <a:t>Peter 3+5+7=15</a:t>
            </a:r>
          </a:p>
          <a:p>
            <a:r>
              <a:rPr lang="en-US" altLang="zh-CN" dirty="0" smtClean="0"/>
              <a:t>Zachary 3+5+7+2=17</a:t>
            </a:r>
          </a:p>
          <a:p>
            <a:r>
              <a:rPr lang="en-US" altLang="zh-CN" dirty="0" smtClean="0"/>
              <a:t>Louise 3+5+7+2+6=23</a:t>
            </a:r>
          </a:p>
          <a:p>
            <a:r>
              <a:rPr lang="en-US" altLang="zh-CN" dirty="0" smtClean="0"/>
              <a:t>Total: 3+8+15+17+23=66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Segment Overlap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 Warmup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4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Segment Overlap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17309" y="1988840"/>
                <a:ext cx="936187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 smtClean="0"/>
                  <a:t>On the x axis, there are 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400" dirty="0" smtClean="0"/>
                  <a:t> segments. Each segment covers a certain interval 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4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4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4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4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4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4400" dirty="0" smtClean="0"/>
                  <a:t>. Can you find the longest overlap of two intervals?</a:t>
                </a:r>
                <a:endParaRPr lang="zh-CN" altLang="en-US" sz="4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1988840"/>
                <a:ext cx="9361874" cy="3477875"/>
              </a:xfrm>
              <a:prstGeom prst="rect">
                <a:avLst/>
              </a:prstGeom>
              <a:blipFill>
                <a:blip r:embed="rId2"/>
                <a:stretch>
                  <a:fillRect l="-2604" t="-3503" r="-1628" b="-7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Segment Overlap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17309" y="1988840"/>
                <a:ext cx="9801639" cy="2785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𝑂𝑣𝑒𝑟𝑙𝑎𝑝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4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4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}−</m:t>
                              </m:r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4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4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1988840"/>
                <a:ext cx="9801639" cy="2785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82301" y="5013176"/>
                <a:ext cx="847165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Sort segments by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r>
                  <a:rPr lang="en-US" altLang="zh-CN" sz="2800" dirty="0" smtClean="0"/>
                  <a:t>Use a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𝑏𝑚𝑎𝑥</m:t>
                    </m:r>
                  </m:oMath>
                </a14:m>
                <a:r>
                  <a:rPr lang="en-US" altLang="zh-CN" sz="2800" dirty="0" smtClean="0"/>
                  <a:t> to record and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when looping through those segments.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01" y="5013176"/>
                <a:ext cx="8471654" cy="1384995"/>
              </a:xfrm>
              <a:prstGeom prst="rect">
                <a:avLst/>
              </a:prstGeom>
              <a:blipFill>
                <a:blip r:embed="rId3"/>
                <a:stretch>
                  <a:fillRect l="-1439" t="-4386" r="-2734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3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Greedy Strategy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556792"/>
            <a:ext cx="10157354" cy="10081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Core idea: Make the </a:t>
            </a:r>
            <a:r>
              <a:rPr lang="en-US" sz="2800" dirty="0" smtClean="0">
                <a:solidFill>
                  <a:srgbClr val="C00000"/>
                </a:solidFill>
              </a:rPr>
              <a:t>locally optimal </a:t>
            </a:r>
            <a:r>
              <a:rPr lang="en-US" sz="2800" dirty="0" smtClean="0"/>
              <a:t>choice for every step and find the </a:t>
            </a:r>
            <a:r>
              <a:rPr lang="en-US" sz="2800" dirty="0" smtClean="0">
                <a:solidFill>
                  <a:srgbClr val="C00000"/>
                </a:solidFill>
              </a:rPr>
              <a:t>global optimum </a:t>
            </a:r>
            <a:r>
              <a:rPr lang="en-US" sz="2800" dirty="0" smtClean="0"/>
              <a:t>finally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4068903"/>
            <a:ext cx="5112568" cy="23844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66020" y="503028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2083" y="503028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7309" y="2516703"/>
            <a:ext cx="10017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Greedy strategy is a shortsighted algorithm. Obviously, it is not always true. Therefore, you need to be forward-looking when you choose greedy strategy as a solution.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Volunteer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An Easy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386</Words>
  <Application>Microsoft Office PowerPoint</Application>
  <PresentationFormat>自定义</PresentationFormat>
  <Paragraphs>90</Paragraphs>
  <Slides>22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幼圆</vt:lpstr>
      <vt:lpstr>Arial</vt:lpstr>
      <vt:lpstr>Cambria Math</vt:lpstr>
      <vt:lpstr>Century Gothic</vt:lpstr>
      <vt:lpstr>Wingdings</vt:lpstr>
      <vt:lpstr>书籍 16x9</vt:lpstr>
      <vt:lpstr>Greedy is Great</vt:lpstr>
      <vt:lpstr>Line Up for Western Food</vt:lpstr>
      <vt:lpstr>Line Up for Western Food</vt:lpstr>
      <vt:lpstr>Line Up for Western Food</vt:lpstr>
      <vt:lpstr>Segment Overlap</vt:lpstr>
      <vt:lpstr>Segment Overlap</vt:lpstr>
      <vt:lpstr>Segment Overlap</vt:lpstr>
      <vt:lpstr>Greedy Strategy</vt:lpstr>
      <vt:lpstr>Volunteer</vt:lpstr>
      <vt:lpstr>Volunteer</vt:lpstr>
      <vt:lpstr>Volunteer</vt:lpstr>
      <vt:lpstr>Volunteer</vt:lpstr>
      <vt:lpstr>Arrange Tasks</vt:lpstr>
      <vt:lpstr>Arrange Tasks</vt:lpstr>
      <vt:lpstr>Arrange Tasks</vt:lpstr>
      <vt:lpstr>Why do we sort n tasks by 〖S_i-T〗_i?</vt:lpstr>
      <vt:lpstr>Why do we sort n tasks by 〖S_i-T〗_i?</vt:lpstr>
      <vt:lpstr>Dustin’s Red Packets</vt:lpstr>
      <vt:lpstr>Dustin’s Red Packets</vt:lpstr>
      <vt:lpstr>Dustin’s Red Packets</vt:lpstr>
      <vt:lpstr>Dustin’s Red Packets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2017-02-01T05:38:33Z</dcterms:created>
  <dcterms:modified xsi:type="dcterms:W3CDTF">2017-04-03T10:29:56Z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