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5"/>
  </p:notesMasterIdLst>
  <p:handoutMasterIdLst>
    <p:handoutMasterId r:id="rId26"/>
  </p:handoutMasterIdLst>
  <p:sldIdLst>
    <p:sldId id="264" r:id="rId5"/>
    <p:sldId id="269" r:id="rId6"/>
    <p:sldId id="301" r:id="rId7"/>
    <p:sldId id="300" r:id="rId8"/>
    <p:sldId id="276" r:id="rId9"/>
    <p:sldId id="288" r:id="rId10"/>
    <p:sldId id="303" r:id="rId11"/>
    <p:sldId id="302" r:id="rId12"/>
    <p:sldId id="289" r:id="rId13"/>
    <p:sldId id="296" r:id="rId14"/>
    <p:sldId id="281" r:id="rId15"/>
    <p:sldId id="282" r:id="rId16"/>
    <p:sldId id="283" r:id="rId17"/>
    <p:sldId id="284" r:id="rId18"/>
    <p:sldId id="285" r:id="rId19"/>
    <p:sldId id="295" r:id="rId20"/>
    <p:sldId id="297" r:id="rId21"/>
    <p:sldId id="298" r:id="rId22"/>
    <p:sldId id="299" r:id="rId23"/>
    <p:sldId id="294" r:id="rId24"/>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howGuides="1">
      <p:cViewPr varScale="1">
        <p:scale>
          <a:sx n="70" d="100"/>
          <a:sy n="70" d="100"/>
        </p:scale>
        <p:origin x="72" y="246"/>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2017/3/18</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2017/3/18</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2017/3/18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2017/3/18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2017/3/18</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smtClean="0"/>
              <a:t>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2017/3/18</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2017/3/18</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2017/3/18</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2017/3/18</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2017/3/18</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2017/3/18</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2017/3/18</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smtClean="0"/>
              <a:t>One Divides </a:t>
            </a:r>
            <a:r>
              <a:rPr lang="en-US" altLang="zh-CN" dirty="0"/>
              <a:t>I</a:t>
            </a:r>
            <a:r>
              <a:rPr lang="en-US" altLang="zh-CN" dirty="0" smtClean="0"/>
              <a:t>nto Two</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4672383" y="4927600"/>
            <a:ext cx="6822629" cy="1244600"/>
          </a:xfrm>
        </p:spPr>
        <p:txBody>
          <a:bodyPr rtlCol="0">
            <a:normAutofit/>
          </a:bodyPr>
          <a:lstStyle/>
          <a:p>
            <a:pPr rtl="0"/>
            <a:r>
              <a:rPr lang="en-US" altLang="zh-CN" dirty="0" smtClean="0">
                <a:latin typeface="微软雅黑" panose="020B0503020204020204" pitchFamily="34" charset="-122"/>
                <a:ea typeface="微软雅黑" panose="020B0503020204020204" pitchFamily="34" charset="-122"/>
              </a:rPr>
              <a:t>Introduction to Binary Search</a:t>
            </a:r>
          </a:p>
          <a:p>
            <a:pPr rtl="0"/>
            <a:r>
              <a:rPr lang="en-US" altLang="zh-CN" dirty="0" smtClean="0"/>
              <a:t>Dustin Xu</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A+B=0</a:t>
            </a:r>
            <a:endParaRPr lang="en-US" dirty="0"/>
          </a:p>
        </p:txBody>
      </p:sp>
      <mc:AlternateContent xmlns:mc="http://schemas.openxmlformats.org/markup-compatibility/2006">
        <mc:Choice xmlns:a14="http://schemas.microsoft.com/office/drawing/2010/main" Requires="a14">
          <p:sp>
            <p:nvSpPr>
              <p:cNvPr id="3" name="文本框 2"/>
              <p:cNvSpPr txBox="1"/>
              <p:nvPr/>
            </p:nvSpPr>
            <p:spPr>
              <a:xfrm>
                <a:off x="1117309" y="1988840"/>
                <a:ext cx="9081559" cy="4154984"/>
              </a:xfrm>
              <a:prstGeom prst="rect">
                <a:avLst/>
              </a:prstGeom>
              <a:noFill/>
            </p:spPr>
            <p:txBody>
              <a:bodyPr wrap="square" rtlCol="0">
                <a:spAutoFit/>
              </a:bodyPr>
              <a:lstStyle/>
              <a:p>
                <a:pPr marL="742950" indent="-742950">
                  <a:buAutoNum type="arabicPeriod"/>
                </a:pPr>
                <a:r>
                  <a:rPr lang="en-US" altLang="zh-CN" sz="4400" dirty="0" smtClean="0"/>
                  <a:t>Sort the array by value.</a:t>
                </a:r>
              </a:p>
              <a:p>
                <a:pPr marL="742950" indent="-742950">
                  <a:buAutoNum type="arabicPeriod"/>
                </a:pPr>
                <a:r>
                  <a:rPr lang="en-US" altLang="zh-CN" sz="4400" dirty="0" smtClean="0"/>
                  <a:t>Enumerate each number—assume its value </a:t>
                </a:r>
                <a:r>
                  <a:rPr lang="en-US" altLang="zh-CN" sz="4400" dirty="0"/>
                  <a:t>is </a:t>
                </a:r>
                <a14:m>
                  <m:oMath xmlns:m="http://schemas.openxmlformats.org/officeDocument/2006/math">
                    <m:r>
                      <a:rPr lang="en-US" altLang="zh-CN" sz="4400" i="1" dirty="0" smtClean="0">
                        <a:latin typeface="Cambria Math" panose="02040503050406030204" pitchFamily="18" charset="0"/>
                      </a:rPr>
                      <m:t>𝑘</m:t>
                    </m:r>
                  </m:oMath>
                </a14:m>
                <a:r>
                  <a:rPr lang="en-US" altLang="zh-CN" sz="4400" dirty="0"/>
                  <a:t>—and </a:t>
                </a:r>
                <a:r>
                  <a:rPr lang="en-US" altLang="zh-CN" sz="4400" dirty="0" smtClean="0"/>
                  <a:t>use binary search to find the whether there is </a:t>
                </a:r>
                <a14:m>
                  <m:oMath xmlns:m="http://schemas.openxmlformats.org/officeDocument/2006/math">
                    <m:r>
                      <a:rPr lang="en-US" altLang="zh-CN" sz="4400" i="1" dirty="0" smtClean="0">
                        <a:latin typeface="Cambria Math" panose="02040503050406030204" pitchFamily="18" charset="0"/>
                      </a:rPr>
                      <m:t>–</m:t>
                    </m:r>
                    <m:r>
                      <a:rPr lang="en-US" altLang="zh-CN" sz="4400" i="1" dirty="0" smtClean="0">
                        <a:latin typeface="Cambria Math" panose="02040503050406030204" pitchFamily="18" charset="0"/>
                      </a:rPr>
                      <m:t>𝑘</m:t>
                    </m:r>
                    <m:r>
                      <a:rPr lang="en-US" altLang="zh-CN" sz="4400" i="1" dirty="0" smtClean="0">
                        <a:latin typeface="Cambria Math" panose="02040503050406030204" pitchFamily="18" charset="0"/>
                      </a:rPr>
                      <m:t> </m:t>
                    </m:r>
                  </m:oMath>
                </a14:m>
                <a:r>
                  <a:rPr lang="en-US" altLang="zh-CN" sz="4400" dirty="0" smtClean="0"/>
                  <a:t>in the array.</a:t>
                </a:r>
              </a:p>
            </p:txBody>
          </p:sp>
        </mc:Choice>
        <mc:Fallback>
          <p:sp>
            <p:nvSpPr>
              <p:cNvPr id="3" name="文本框 2"/>
              <p:cNvSpPr txBox="1">
                <a:spLocks noRot="1" noChangeAspect="1" noMove="1" noResize="1" noEditPoints="1" noAdjustHandles="1" noChangeArrowheads="1" noChangeShapeType="1" noTextEdit="1"/>
              </p:cNvSpPr>
              <p:nvPr/>
            </p:nvSpPr>
            <p:spPr>
              <a:xfrm>
                <a:off x="1117309" y="1988840"/>
                <a:ext cx="9081559" cy="4154984"/>
              </a:xfrm>
              <a:prstGeom prst="rect">
                <a:avLst/>
              </a:prstGeom>
              <a:blipFill>
                <a:blip r:embed="rId2"/>
                <a:stretch>
                  <a:fillRect l="-2685" t="-2933" r="-3490" b="-60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8686700" y="5682159"/>
                <a:ext cx="2473691" cy="461665"/>
              </a:xfrm>
              <a:prstGeom prst="rect">
                <a:avLst/>
              </a:prstGeom>
              <a:noFill/>
            </p:spPr>
            <p:txBody>
              <a:bodyPr wrap="none" rtlCol="0">
                <a:spAutoFit/>
              </a:bodyPr>
              <a:lstStyle/>
              <a:p>
                <a:r>
                  <a:rPr lang="en-US" altLang="zh-CN" dirty="0" smtClean="0"/>
                  <a:t>Time: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r>
                      <a:rPr lang="en-US" altLang="zh-CN" b="0" i="1" smtClean="0">
                        <a:latin typeface="Cambria Math" panose="02040503050406030204" pitchFamily="18" charset="0"/>
                      </a:rPr>
                      <m:t>)</m:t>
                    </m:r>
                  </m:oMath>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8686700" y="5682159"/>
                <a:ext cx="2473691" cy="461665"/>
              </a:xfrm>
              <a:prstGeom prst="rect">
                <a:avLst/>
              </a:prstGeom>
              <a:blipFill>
                <a:blip r:embed="rId3"/>
                <a:stretch>
                  <a:fillRect l="-3941" t="-10526" r="-246" b="-28947"/>
                </a:stretch>
              </a:blipFill>
            </p:spPr>
            <p:txBody>
              <a:bodyPr/>
              <a:lstStyle/>
              <a:p>
                <a:r>
                  <a:rPr lang="zh-CN" altLang="en-US">
                    <a:noFill/>
                  </a:rPr>
                  <a:t> </a:t>
                </a:r>
              </a:p>
            </p:txBody>
          </p:sp>
        </mc:Fallback>
      </mc:AlternateContent>
      <p:sp>
        <p:nvSpPr>
          <p:cNvPr id="5" name="文本框 4"/>
          <p:cNvSpPr txBox="1"/>
          <p:nvPr/>
        </p:nvSpPr>
        <p:spPr>
          <a:xfrm>
            <a:off x="4500837" y="1157843"/>
            <a:ext cx="6659554" cy="830997"/>
          </a:xfrm>
          <a:prstGeom prst="rect">
            <a:avLst/>
          </a:prstGeom>
          <a:noFill/>
        </p:spPr>
        <p:txBody>
          <a:bodyPr wrap="square" rtlCol="0">
            <a:spAutoFit/>
          </a:bodyPr>
          <a:lstStyle/>
          <a:p>
            <a:r>
              <a:rPr lang="en-US" altLang="zh-CN" dirty="0"/>
              <a:t>e.g. -100, 34, 274, 67, 23, -900, -274, -</a:t>
            </a:r>
            <a:r>
              <a:rPr lang="en-US" altLang="zh-CN" dirty="0" smtClean="0"/>
              <a:t>23</a:t>
            </a:r>
          </a:p>
          <a:p>
            <a:r>
              <a:rPr lang="en-US" altLang="zh-CN" dirty="0" smtClean="0"/>
              <a:t>        -900, -274, -100, -23, 23,</a:t>
            </a:r>
            <a:r>
              <a:rPr lang="en-US" altLang="zh-CN" dirty="0"/>
              <a:t> 34,</a:t>
            </a:r>
            <a:r>
              <a:rPr lang="en-US" altLang="zh-CN" dirty="0" smtClean="0"/>
              <a:t> 67</a:t>
            </a:r>
            <a:r>
              <a:rPr lang="en-US" altLang="zh-CN" dirty="0"/>
              <a:t>, 274</a:t>
            </a:r>
            <a:endParaRPr lang="en-US" altLang="zh-CN" dirty="0" smtClean="0"/>
          </a:p>
        </p:txBody>
      </p:sp>
    </p:spTree>
    <p:extLst>
      <p:ext uri="{BB962C8B-B14F-4D97-AF65-F5344CB8AC3E}">
        <p14:creationId xmlns:p14="http://schemas.microsoft.com/office/powerpoint/2010/main" val="23464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Cable Master</a:t>
            </a:r>
            <a:endParaRPr lang="en-US" dirty="0"/>
          </a:p>
        </p:txBody>
      </p:sp>
      <p:sp>
        <p:nvSpPr>
          <p:cNvPr id="3" name="文本占位符 2"/>
          <p:cNvSpPr>
            <a:spLocks noGrp="1"/>
          </p:cNvSpPr>
          <p:nvPr>
            <p:ph type="body" idx="1"/>
          </p:nvPr>
        </p:nvSpPr>
        <p:spPr/>
        <p:txBody>
          <a:bodyPr rtlCol="0"/>
          <a:lstStyle/>
          <a:p>
            <a:pPr rtl="0"/>
            <a:r>
              <a:rPr lang="en-US" dirty="0" smtClean="0"/>
              <a:t>An Interesting Task for You</a:t>
            </a:r>
            <a:endParaRPr lang="en-US" dirty="0"/>
          </a:p>
        </p:txBody>
      </p:sp>
    </p:spTree>
    <p:extLst>
      <p:ext uri="{BB962C8B-B14F-4D97-AF65-F5344CB8AC3E}">
        <p14:creationId xmlns:p14="http://schemas.microsoft.com/office/powerpoint/2010/main" val="270744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Cable Master</a:t>
            </a:r>
            <a:endParaRPr lang="en-US" dirty="0"/>
          </a:p>
        </p:txBody>
      </p:sp>
      <mc:AlternateContent xmlns:mc="http://schemas.openxmlformats.org/markup-compatibility/2006">
        <mc:Choice xmlns:a14="http://schemas.microsoft.com/office/drawing/2010/main" Requires="a14">
          <p:sp>
            <p:nvSpPr>
              <p:cNvPr id="3" name="文本框 2"/>
              <p:cNvSpPr txBox="1"/>
              <p:nvPr/>
            </p:nvSpPr>
            <p:spPr>
              <a:xfrm>
                <a:off x="1103633" y="1473200"/>
                <a:ext cx="10881759" cy="4167103"/>
              </a:xfrm>
              <a:prstGeom prst="rect">
                <a:avLst/>
              </a:prstGeom>
              <a:noFill/>
            </p:spPr>
            <p:txBody>
              <a:bodyPr wrap="square" rtlCol="0">
                <a:spAutoFit/>
              </a:bodyPr>
              <a:lstStyle/>
              <a:p>
                <a:r>
                  <a:rPr lang="en-US" altLang="zh-CN" sz="4400" dirty="0" smtClean="0"/>
                  <a:t>There are </a:t>
                </a:r>
                <a14:m>
                  <m:oMath xmlns:m="http://schemas.openxmlformats.org/officeDocument/2006/math">
                    <m:r>
                      <a:rPr lang="en-US" altLang="zh-CN" sz="4400" i="1" dirty="0" smtClean="0">
                        <a:solidFill>
                          <a:srgbClr val="C00000"/>
                        </a:solidFill>
                        <a:latin typeface="Cambria Math" panose="02040503050406030204" pitchFamily="18" charset="0"/>
                      </a:rPr>
                      <m:t>𝑛</m:t>
                    </m:r>
                  </m:oMath>
                </a14:m>
                <a:r>
                  <a:rPr lang="en-US" altLang="zh-CN" sz="4400" dirty="0" smtClean="0"/>
                  <a:t> cables. The length of the </a:t>
                </a:r>
                <a14:m>
                  <m:oMath xmlns:m="http://schemas.openxmlformats.org/officeDocument/2006/math">
                    <m:sSup>
                      <m:sSupPr>
                        <m:ctrlPr>
                          <a:rPr lang="en-US" altLang="zh-CN" sz="4400" i="1" dirty="0" smtClean="0">
                            <a:latin typeface="Cambria Math" panose="02040503050406030204" pitchFamily="18" charset="0"/>
                          </a:rPr>
                        </m:ctrlPr>
                      </m:sSupPr>
                      <m:e>
                        <m:r>
                          <a:rPr lang="en-US" altLang="zh-CN" sz="4400" i="1" dirty="0" smtClean="0">
                            <a:latin typeface="Cambria Math" panose="02040503050406030204" pitchFamily="18" charset="0"/>
                          </a:rPr>
                          <m:t>𝑖</m:t>
                        </m:r>
                      </m:e>
                      <m:sup>
                        <m:r>
                          <a:rPr lang="en-US" altLang="zh-CN" sz="4400" i="1" dirty="0" smtClean="0">
                            <a:latin typeface="Cambria Math" panose="02040503050406030204" pitchFamily="18" charset="0"/>
                          </a:rPr>
                          <m:t>𝑡h</m:t>
                        </m:r>
                      </m:sup>
                    </m:sSup>
                  </m:oMath>
                </a14:m>
                <a:r>
                  <a:rPr lang="zh-CN" altLang="en-US" sz="4400" dirty="0" smtClean="0"/>
                  <a:t> </a:t>
                </a:r>
                <a:r>
                  <a:rPr lang="en-US" altLang="zh-CN" sz="4400" dirty="0" smtClean="0"/>
                  <a:t>cable is </a:t>
                </a:r>
                <a14:m>
                  <m:oMath xmlns:m="http://schemas.openxmlformats.org/officeDocument/2006/math">
                    <m:sSub>
                      <m:sSubPr>
                        <m:ctrlPr>
                          <a:rPr lang="en-US" altLang="zh-CN" sz="4400" i="1" smtClean="0">
                            <a:solidFill>
                              <a:srgbClr val="C00000"/>
                            </a:solidFill>
                            <a:latin typeface="Cambria Math" panose="02040503050406030204" pitchFamily="18" charset="0"/>
                          </a:rPr>
                        </m:ctrlPr>
                      </m:sSubPr>
                      <m:e>
                        <m:r>
                          <a:rPr lang="en-US" altLang="zh-CN" sz="4400" b="0" i="1" smtClean="0">
                            <a:solidFill>
                              <a:srgbClr val="C00000"/>
                            </a:solidFill>
                            <a:latin typeface="Cambria Math" panose="02040503050406030204" pitchFamily="18" charset="0"/>
                          </a:rPr>
                          <m:t>𝐿</m:t>
                        </m:r>
                      </m:e>
                      <m:sub>
                        <m:r>
                          <a:rPr lang="en-US" altLang="zh-CN" sz="4400" b="0" i="1" smtClean="0">
                            <a:solidFill>
                              <a:srgbClr val="C00000"/>
                            </a:solidFill>
                            <a:latin typeface="Cambria Math" panose="02040503050406030204" pitchFamily="18" charset="0"/>
                          </a:rPr>
                          <m:t>𝑖</m:t>
                        </m:r>
                      </m:sub>
                    </m:sSub>
                  </m:oMath>
                </a14:m>
                <a:r>
                  <a:rPr lang="en-US" altLang="zh-CN" sz="4400" dirty="0" smtClean="0"/>
                  <a:t> (integer). </a:t>
                </a:r>
                <a:r>
                  <a:rPr lang="en-US" altLang="zh-CN" sz="4400" dirty="0" smtClean="0"/>
                  <a:t>Y</a:t>
                </a:r>
                <a:r>
                  <a:rPr lang="en-US" altLang="zh-CN" sz="4400" dirty="0" smtClean="0"/>
                  <a:t>ou are required to </a:t>
                </a:r>
                <a:r>
                  <a:rPr lang="en-US" altLang="zh-CN" sz="4400" dirty="0" smtClean="0"/>
                  <a:t>get </a:t>
                </a:r>
                <a14:m>
                  <m:oMath xmlns:m="http://schemas.openxmlformats.org/officeDocument/2006/math">
                    <m:r>
                      <a:rPr lang="en-US" altLang="zh-CN" sz="4400" i="1" dirty="0" smtClean="0">
                        <a:solidFill>
                          <a:srgbClr val="C00000"/>
                        </a:solidFill>
                        <a:latin typeface="Cambria Math" panose="02040503050406030204" pitchFamily="18" charset="0"/>
                      </a:rPr>
                      <m:t>𝑘</m:t>
                    </m:r>
                  </m:oMath>
                </a14:m>
                <a:r>
                  <a:rPr lang="en-US" altLang="zh-CN" sz="4400" dirty="0" smtClean="0"/>
                  <a:t> cables with the same length (integer) by cutting original </a:t>
                </a:r>
                <a:r>
                  <a:rPr lang="en-US" altLang="zh-CN" sz="4400" dirty="0" smtClean="0"/>
                  <a:t>cables. </a:t>
                </a:r>
                <a:r>
                  <a:rPr lang="en-US" altLang="zh-CN" sz="4400" dirty="0" smtClean="0"/>
                  <a:t>What is the </a:t>
                </a:r>
                <a:r>
                  <a:rPr lang="en-US" altLang="zh-CN" sz="4400" dirty="0" smtClean="0"/>
                  <a:t>maximum same </a:t>
                </a:r>
                <a:r>
                  <a:rPr lang="en-US" altLang="zh-CN" sz="4400" dirty="0" smtClean="0"/>
                  <a:t>length of these cables?</a:t>
                </a:r>
                <a:endParaRPr lang="zh-CN" altLang="en-US" sz="4400" dirty="0"/>
              </a:p>
            </p:txBody>
          </p:sp>
        </mc:Choice>
        <mc:Fallback>
          <p:sp>
            <p:nvSpPr>
              <p:cNvPr id="3" name="文本框 2"/>
              <p:cNvSpPr txBox="1">
                <a:spLocks noRot="1" noChangeAspect="1" noMove="1" noResize="1" noEditPoints="1" noAdjustHandles="1" noChangeArrowheads="1" noChangeShapeType="1" noTextEdit="1"/>
              </p:cNvSpPr>
              <p:nvPr/>
            </p:nvSpPr>
            <p:spPr>
              <a:xfrm>
                <a:off x="1103633" y="1473200"/>
                <a:ext cx="10881759" cy="4167103"/>
              </a:xfrm>
              <a:prstGeom prst="rect">
                <a:avLst/>
              </a:prstGeom>
              <a:blipFill>
                <a:blip r:embed="rId2"/>
                <a:stretch>
                  <a:fillRect l="-2241" t="-2782" b="-61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5230316" y="4941168"/>
                <a:ext cx="3778662" cy="19389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𝐿</m:t>
                      </m:r>
                      <m:r>
                        <a:rPr lang="en-US" altLang="zh-CN" i="1" dirty="0" smtClean="0">
                          <a:latin typeface="Cambria Math" panose="02040503050406030204" pitchFamily="18" charset="0"/>
                        </a:rPr>
                        <m:t> = [8, 5, 10, 7, 12, 8];</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 6;</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𝑙𝑒𝑛𝑔𝑡h</m:t>
                      </m:r>
                      <m:r>
                        <a:rPr lang="en-US" altLang="zh-CN" b="0" i="1" smtClean="0">
                          <a:latin typeface="Cambria Math" panose="02040503050406030204" pitchFamily="18" charset="0"/>
                          <a:ea typeface="Cambria Math" panose="02040503050406030204" pitchFamily="18" charset="0"/>
                        </a:rPr>
                        <m:t>=8</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=6→</m:t>
                      </m:r>
                      <m:r>
                        <a:rPr lang="en-US" altLang="zh-CN" i="1">
                          <a:latin typeface="Cambria Math" panose="02040503050406030204" pitchFamily="18" charset="0"/>
                          <a:ea typeface="Cambria Math" panose="02040503050406030204" pitchFamily="18" charset="0"/>
                        </a:rPr>
                        <m:t>𝑙𝑒𝑛𝑔𝑡h</m:t>
                      </m:r>
                      <m:r>
                        <a:rPr lang="en-US" altLang="zh-CN" i="1">
                          <a:latin typeface="Cambria Math" panose="02040503050406030204" pitchFamily="18" charset="0"/>
                          <a:ea typeface="Cambria Math" panose="02040503050406030204" pitchFamily="18" charset="0"/>
                        </a:rPr>
                        <m:t>=6</m:t>
                      </m:r>
                    </m:oMath>
                  </m:oMathPara>
                </a14:m>
                <a:endParaRPr lang="en-US" altLang="zh-CN" dirty="0" smtClean="0"/>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=50→</m:t>
                      </m:r>
                      <m:r>
                        <a:rPr lang="en-US" altLang="zh-CN" i="1">
                          <a:latin typeface="Cambria Math" panose="02040503050406030204" pitchFamily="18" charset="0"/>
                          <a:ea typeface="Cambria Math" panose="02040503050406030204" pitchFamily="18" charset="0"/>
                        </a:rPr>
                        <m:t>𝑙𝑒𝑛𝑔𝑡h</m:t>
                      </m:r>
                      <m:r>
                        <a:rPr lang="en-US" altLang="zh-CN" i="1">
                          <a:latin typeface="Cambria Math" panose="02040503050406030204" pitchFamily="18" charset="0"/>
                          <a:ea typeface="Cambria Math" panose="02040503050406030204" pitchFamily="18" charset="0"/>
                        </a:rPr>
                        <m:t>=1</m:t>
                      </m:r>
                    </m:oMath>
                  </m:oMathPara>
                </a14:m>
                <a:endParaRPr lang="en-US" altLang="zh-CN" dirty="0"/>
              </a:p>
            </p:txBody>
          </p:sp>
        </mc:Choice>
        <mc:Fallback>
          <p:sp>
            <p:nvSpPr>
              <p:cNvPr id="4" name="矩形 3"/>
              <p:cNvSpPr>
                <a:spLocks noRot="1" noChangeAspect="1" noMove="1" noResize="1" noEditPoints="1" noAdjustHandles="1" noChangeArrowheads="1" noChangeShapeType="1" noTextEdit="1"/>
              </p:cNvSpPr>
              <p:nvPr/>
            </p:nvSpPr>
            <p:spPr>
              <a:xfrm>
                <a:off x="5230316" y="4941168"/>
                <a:ext cx="3778662" cy="1938992"/>
              </a:xfrm>
              <a:prstGeom prst="rect">
                <a:avLst/>
              </a:prstGeom>
              <a:blipFill>
                <a:blip r:embed="rId3"/>
                <a:stretch>
                  <a:fillRect b="-40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95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Cable Master</a:t>
            </a:r>
            <a:endParaRPr lang="zh-CN" altLang="en-US" dirty="0"/>
          </a:p>
        </p:txBody>
      </p:sp>
      <mc:AlternateContent xmlns:mc="http://schemas.openxmlformats.org/markup-compatibility/2006">
        <mc:Choice xmlns:a14="http://schemas.microsoft.com/office/drawing/2010/main" Requires="a14">
          <p:sp>
            <p:nvSpPr>
              <p:cNvPr id="4" name="内容占位符 13"/>
              <p:cNvSpPr txBox="1">
                <a:spLocks/>
              </p:cNvSpPr>
              <p:nvPr/>
            </p:nvSpPr>
            <p:spPr>
              <a:xfrm>
                <a:off x="1117309" y="2348880"/>
                <a:ext cx="9657623" cy="2874032"/>
              </a:xfrm>
              <a:prstGeom prst="rect">
                <a:avLst/>
              </a:prstGeom>
            </p:spPr>
            <p:txBody>
              <a:bodyPr rtlCol="0"/>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buNone/>
                </a:pPr>
                <a:r>
                  <a:rPr lang="en-GB" altLang="zh-CN" sz="2800" dirty="0" smtClean="0"/>
                  <a:t>1. Sort </a:t>
                </a:r>
                <a14:m>
                  <m:oMath xmlns:m="http://schemas.openxmlformats.org/officeDocument/2006/math">
                    <m:r>
                      <a:rPr lang="en-GB" altLang="zh-CN" sz="2800" i="1" dirty="0" smtClean="0">
                        <a:latin typeface="Cambria Math" panose="02040503050406030204" pitchFamily="18" charset="0"/>
                      </a:rPr>
                      <m:t>𝑛</m:t>
                    </m:r>
                  </m:oMath>
                </a14:m>
                <a:r>
                  <a:rPr lang="en-GB" altLang="zh-CN" sz="2800" dirty="0" smtClean="0"/>
                  <a:t> cables by length</a:t>
                </a:r>
              </a:p>
              <a:p>
                <a:pPr marL="0" indent="0">
                  <a:buNone/>
                </a:pPr>
                <a:r>
                  <a:rPr lang="en-GB" altLang="zh-CN" sz="2800" dirty="0" smtClean="0"/>
                  <a:t>2. Use binary search in the space of [0, </a:t>
                </a:r>
                <a14:m>
                  <m:oMath xmlns:m="http://schemas.openxmlformats.org/officeDocument/2006/math">
                    <m:sSub>
                      <m:sSubPr>
                        <m:ctrlPr>
                          <a:rPr lang="en-GB" altLang="zh-CN" sz="2800" i="1" smtClean="0">
                            <a:latin typeface="Cambria Math" panose="02040503050406030204" pitchFamily="18" charset="0"/>
                          </a:rPr>
                        </m:ctrlPr>
                      </m:sSubPr>
                      <m:e>
                        <m:r>
                          <a:rPr lang="en-US" altLang="zh-CN" sz="2800" b="0" i="1" smtClean="0">
                            <a:latin typeface="Cambria Math" panose="02040503050406030204" pitchFamily="18" charset="0"/>
                          </a:rPr>
                          <m:t>𝐿</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𝑚𝑎𝑥</m:t>
                        </m:r>
                      </m:sub>
                    </m:sSub>
                  </m:oMath>
                </a14:m>
                <a:r>
                  <a:rPr lang="en-GB" altLang="zh-CN" sz="2800" dirty="0" smtClean="0"/>
                  <a:t>]</a:t>
                </a:r>
              </a:p>
              <a:p>
                <a:pPr marL="0" indent="0">
                  <a:buNone/>
                </a:pPr>
                <a:r>
                  <a:rPr lang="en-GB" altLang="zh-CN" sz="2800" dirty="0" smtClean="0"/>
                  <a:t>--For a certain length </a:t>
                </a:r>
                <a14:m>
                  <m:oMath xmlns:m="http://schemas.openxmlformats.org/officeDocument/2006/math">
                    <m:r>
                      <a:rPr lang="en-GB" altLang="zh-CN" sz="2800" i="1" dirty="0" smtClean="0">
                        <a:latin typeface="Cambria Math" panose="02040503050406030204" pitchFamily="18" charset="0"/>
                      </a:rPr>
                      <m:t>𝐿</m:t>
                    </m:r>
                  </m:oMath>
                </a14:m>
                <a:r>
                  <a:rPr lang="en-GB" altLang="zh-CN" sz="2800" dirty="0" smtClean="0"/>
                  <a:t>, enumerate </a:t>
                </a:r>
                <a14:m>
                  <m:oMath xmlns:m="http://schemas.openxmlformats.org/officeDocument/2006/math">
                    <m:r>
                      <a:rPr lang="en-GB" altLang="zh-CN" sz="2800" i="1" dirty="0" smtClean="0">
                        <a:latin typeface="Cambria Math" panose="02040503050406030204" pitchFamily="18" charset="0"/>
                      </a:rPr>
                      <m:t>𝑛</m:t>
                    </m:r>
                  </m:oMath>
                </a14:m>
                <a:r>
                  <a:rPr lang="en-GB" altLang="zh-CN" sz="2800" dirty="0" smtClean="0"/>
                  <a:t> cables to count how many cables with length </a:t>
                </a:r>
                <a14:m>
                  <m:oMath xmlns:m="http://schemas.openxmlformats.org/officeDocument/2006/math">
                    <m:r>
                      <a:rPr lang="en-GB" altLang="zh-CN" sz="2800" i="1" dirty="0" smtClean="0">
                        <a:latin typeface="Cambria Math" panose="02040503050406030204" pitchFamily="18" charset="0"/>
                      </a:rPr>
                      <m:t>𝐿</m:t>
                    </m:r>
                  </m:oMath>
                </a14:m>
                <a:r>
                  <a:rPr lang="en-GB" altLang="zh-CN" sz="2800" dirty="0" smtClean="0"/>
                  <a:t> can be cut down. If the number is less than </a:t>
                </a:r>
                <a14:m>
                  <m:oMath xmlns:m="http://schemas.openxmlformats.org/officeDocument/2006/math">
                    <m:r>
                      <a:rPr lang="en-GB" altLang="zh-CN" sz="2800" i="1" dirty="0" smtClean="0">
                        <a:latin typeface="Cambria Math" panose="02040503050406030204" pitchFamily="18" charset="0"/>
                      </a:rPr>
                      <m:t>𝑘</m:t>
                    </m:r>
                  </m:oMath>
                </a14:m>
                <a:r>
                  <a:rPr lang="en-GB" altLang="zh-CN" sz="2800" dirty="0" smtClean="0"/>
                  <a:t>, we will continue to search answer in the subrange whose numbers are less than </a:t>
                </a:r>
                <a14:m>
                  <m:oMath xmlns:m="http://schemas.openxmlformats.org/officeDocument/2006/math">
                    <m:r>
                      <a:rPr lang="en-GB" altLang="zh-CN" sz="2800" i="1" dirty="0" smtClean="0">
                        <a:latin typeface="Cambria Math" panose="02040503050406030204" pitchFamily="18" charset="0"/>
                        <a:ea typeface="Cambria Math" panose="02040503050406030204" pitchFamily="18" charset="0"/>
                      </a:rPr>
                      <m:t>𝐿</m:t>
                    </m:r>
                  </m:oMath>
                </a14:m>
                <a:r>
                  <a:rPr lang="en-GB" altLang="zh-CN" sz="2800" dirty="0" smtClean="0"/>
                  <a:t>.</a:t>
                </a:r>
              </a:p>
            </p:txBody>
          </p:sp>
        </mc:Choice>
        <mc:Fallback>
          <p:sp>
            <p:nvSpPr>
              <p:cNvPr id="4" name="内容占位符 13"/>
              <p:cNvSpPr txBox="1">
                <a:spLocks noRot="1" noChangeAspect="1" noMove="1" noResize="1" noEditPoints="1" noAdjustHandles="1" noChangeArrowheads="1" noChangeShapeType="1" noTextEdit="1"/>
              </p:cNvSpPr>
              <p:nvPr/>
            </p:nvSpPr>
            <p:spPr>
              <a:xfrm>
                <a:off x="1117309" y="2348880"/>
                <a:ext cx="9657623" cy="2874032"/>
              </a:xfrm>
              <a:prstGeom prst="rect">
                <a:avLst/>
              </a:prstGeom>
              <a:blipFill>
                <a:blip r:embed="rId2"/>
                <a:stretch>
                  <a:fillRect l="-1262" t="-2754" r="-505" b="-10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50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Aggressive Cows</a:t>
            </a:r>
            <a:endParaRPr lang="en-US" dirty="0"/>
          </a:p>
        </p:txBody>
      </p:sp>
      <p:sp>
        <p:nvSpPr>
          <p:cNvPr id="3" name="文本占位符 2"/>
          <p:cNvSpPr>
            <a:spLocks noGrp="1"/>
          </p:cNvSpPr>
          <p:nvPr>
            <p:ph type="body" idx="1"/>
          </p:nvPr>
        </p:nvSpPr>
        <p:spPr/>
        <p:txBody>
          <a:bodyPr rtlCol="0"/>
          <a:lstStyle/>
          <a:p>
            <a:pPr rtl="0"/>
            <a:r>
              <a:rPr lang="en-US" dirty="0" smtClean="0"/>
              <a:t>A More Interesting Task for You</a:t>
            </a:r>
            <a:endParaRPr lang="en-US" dirty="0"/>
          </a:p>
        </p:txBody>
      </p:sp>
    </p:spTree>
    <p:extLst>
      <p:ext uri="{BB962C8B-B14F-4D97-AF65-F5344CB8AC3E}">
        <p14:creationId xmlns:p14="http://schemas.microsoft.com/office/powerpoint/2010/main" val="222934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Aggressive Cows</a:t>
            </a:r>
            <a:endParaRPr lang="en-US" dirty="0"/>
          </a:p>
        </p:txBody>
      </p:sp>
      <mc:AlternateContent xmlns:mc="http://schemas.openxmlformats.org/markup-compatibility/2006" xmlns:a14="http://schemas.microsoft.com/office/drawing/2010/main">
        <mc:Choice Requires="a14">
          <p:sp>
            <p:nvSpPr>
              <p:cNvPr id="3" name="文本框 2"/>
              <p:cNvSpPr txBox="1"/>
              <p:nvPr/>
            </p:nvSpPr>
            <p:spPr>
              <a:xfrm>
                <a:off x="1117309" y="1628800"/>
                <a:ext cx="9375590" cy="4832092"/>
              </a:xfrm>
              <a:prstGeom prst="rect">
                <a:avLst/>
              </a:prstGeom>
              <a:noFill/>
            </p:spPr>
            <p:txBody>
              <a:bodyPr wrap="square" rtlCol="0">
                <a:spAutoFit/>
              </a:bodyPr>
              <a:lstStyle/>
              <a:p>
                <a:r>
                  <a:rPr lang="en-US" altLang="zh-CN" sz="4400" dirty="0" smtClean="0"/>
                  <a:t>There are </a:t>
                </a:r>
                <a14:m>
                  <m:oMath xmlns:m="http://schemas.openxmlformats.org/officeDocument/2006/math">
                    <m:r>
                      <a:rPr lang="en-US" altLang="zh-CN" sz="4400" i="1" dirty="0" smtClean="0">
                        <a:solidFill>
                          <a:srgbClr val="C00000"/>
                        </a:solidFill>
                        <a:latin typeface="Cambria Math" panose="02040503050406030204" pitchFamily="18" charset="0"/>
                      </a:rPr>
                      <m:t>𝑛</m:t>
                    </m:r>
                  </m:oMath>
                </a14:m>
                <a:r>
                  <a:rPr lang="en-US" altLang="zh-CN" sz="4400" dirty="0" smtClean="0"/>
                  <a:t> cowsheds along a straight road, whose x-coordinates are </a:t>
                </a:r>
                <a14:m>
                  <m:oMath xmlns:m="http://schemas.openxmlformats.org/officeDocument/2006/math">
                    <m:sSub>
                      <m:sSubPr>
                        <m:ctrlPr>
                          <a:rPr lang="en-US" altLang="zh-CN" sz="4400" i="1" smtClean="0">
                            <a:solidFill>
                              <a:srgbClr val="C00000"/>
                            </a:solidFill>
                            <a:latin typeface="Cambria Math" panose="02040503050406030204" pitchFamily="18" charset="0"/>
                          </a:rPr>
                        </m:ctrlPr>
                      </m:sSubPr>
                      <m:e>
                        <m:r>
                          <a:rPr lang="en-US" altLang="zh-CN" sz="4400" b="0" i="1" smtClean="0">
                            <a:solidFill>
                              <a:srgbClr val="C00000"/>
                            </a:solidFill>
                            <a:latin typeface="Cambria Math" panose="02040503050406030204" pitchFamily="18" charset="0"/>
                          </a:rPr>
                          <m:t>𝑥</m:t>
                        </m:r>
                      </m:e>
                      <m:sub>
                        <m:r>
                          <a:rPr lang="en-US" altLang="zh-CN" sz="4400" b="0" i="1" smtClean="0">
                            <a:solidFill>
                              <a:srgbClr val="C00000"/>
                            </a:solidFill>
                            <a:latin typeface="Cambria Math" panose="02040503050406030204" pitchFamily="18" charset="0"/>
                          </a:rPr>
                          <m:t>𝑖</m:t>
                        </m:r>
                      </m:sub>
                    </m:sSub>
                  </m:oMath>
                </a14:m>
                <a:r>
                  <a:rPr lang="en-US" altLang="zh-CN" sz="4400" dirty="0" smtClean="0"/>
                  <a:t>. Dustin’s </a:t>
                </a:r>
                <a14:m>
                  <m:oMath xmlns:m="http://schemas.openxmlformats.org/officeDocument/2006/math">
                    <m:r>
                      <a:rPr lang="en-US" altLang="zh-CN" sz="4400" i="1" dirty="0" smtClean="0">
                        <a:solidFill>
                          <a:srgbClr val="C00000"/>
                        </a:solidFill>
                        <a:latin typeface="Cambria Math" panose="02040503050406030204" pitchFamily="18" charset="0"/>
                      </a:rPr>
                      <m:t>𝑚</m:t>
                    </m:r>
                  </m:oMath>
                </a14:m>
                <a:r>
                  <a:rPr lang="en-US" altLang="zh-CN" sz="4400" dirty="0" smtClean="0"/>
                  <a:t> (</a:t>
                </a:r>
                <a14:m>
                  <m:oMath xmlns:m="http://schemas.openxmlformats.org/officeDocument/2006/math">
                    <m:r>
                      <a:rPr lang="en-US" altLang="zh-CN" sz="4400" i="1" dirty="0" smtClean="0">
                        <a:latin typeface="Cambria Math" panose="02040503050406030204" pitchFamily="18" charset="0"/>
                      </a:rPr>
                      <m:t>𝑚</m:t>
                    </m:r>
                    <m:r>
                      <a:rPr lang="en-US" altLang="zh-CN" sz="4400" i="1" dirty="0" smtClean="0">
                        <a:latin typeface="Cambria Math" panose="02040503050406030204" pitchFamily="18" charset="0"/>
                      </a:rPr>
                      <m:t>&lt;</m:t>
                    </m:r>
                    <m:r>
                      <a:rPr lang="en-US" altLang="zh-CN" sz="4400" i="1" dirty="0" smtClean="0">
                        <a:latin typeface="Cambria Math" panose="02040503050406030204" pitchFamily="18" charset="0"/>
                      </a:rPr>
                      <m:t>𝑛</m:t>
                    </m:r>
                  </m:oMath>
                </a14:m>
                <a:r>
                  <a:rPr lang="en-US" altLang="zh-CN" sz="4400" dirty="0" smtClean="0"/>
                  <a:t>) cows are too aggressive to live together. Please help Dustin to maximize the shortest distance between cows.</a:t>
                </a:r>
                <a:endParaRPr lang="zh-CN" altLang="en-US" sz="4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117309" y="1628800"/>
                <a:ext cx="9375590" cy="4832092"/>
              </a:xfrm>
              <a:prstGeom prst="rect">
                <a:avLst/>
              </a:prstGeom>
              <a:blipFill>
                <a:blip r:embed="rId2"/>
                <a:stretch>
                  <a:fillRect l="-2601" t="-2522" b="-50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76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Aggressive Cows</a:t>
            </a:r>
            <a:endParaRPr lang="en-US" dirty="0"/>
          </a:p>
        </p:txBody>
      </p:sp>
      <mc:AlternateContent xmlns:mc="http://schemas.openxmlformats.org/markup-compatibility/2006" xmlns:a14="http://schemas.microsoft.com/office/drawing/2010/main">
        <mc:Choice Requires="a14">
          <p:sp>
            <p:nvSpPr>
              <p:cNvPr id="4" name="内容占位符 13"/>
              <p:cNvSpPr txBox="1">
                <a:spLocks/>
              </p:cNvSpPr>
              <p:nvPr/>
            </p:nvSpPr>
            <p:spPr>
              <a:xfrm>
                <a:off x="1086218" y="2132856"/>
                <a:ext cx="9513607" cy="3744416"/>
              </a:xfrm>
              <a:prstGeom prst="rect">
                <a:avLst/>
              </a:prstGeom>
            </p:spPr>
            <p:txBody>
              <a:bodyPr rtlCol="0"/>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457200" indent="-457200">
                  <a:buAutoNum type="arabicPeriod"/>
                </a:pPr>
                <a:r>
                  <a:rPr lang="en-GB" altLang="zh-CN" dirty="0" smtClean="0"/>
                  <a:t>Sort </a:t>
                </a:r>
                <a14:m>
                  <m:oMath xmlns:m="http://schemas.openxmlformats.org/officeDocument/2006/math">
                    <m:r>
                      <a:rPr lang="en-GB" altLang="zh-CN" i="1" dirty="0" smtClean="0">
                        <a:latin typeface="Cambria Math" panose="02040503050406030204" pitchFamily="18" charset="0"/>
                      </a:rPr>
                      <m:t>𝑛</m:t>
                    </m:r>
                  </m:oMath>
                </a14:m>
                <a:r>
                  <a:rPr lang="en-GB" altLang="zh-CN" dirty="0" smtClean="0"/>
                  <a:t> cowsheds by </a:t>
                </a:r>
                <a14:m>
                  <m:oMath xmlns:m="http://schemas.openxmlformats.org/officeDocument/2006/math">
                    <m:sSub>
                      <m:sSubPr>
                        <m:ctrlPr>
                          <a:rPr lang="en-GB"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endParaRPr lang="en-GB" altLang="zh-CN" dirty="0" smtClean="0"/>
              </a:p>
              <a:p>
                <a:pPr marL="457200" indent="-457200">
                  <a:buAutoNum type="arabicPeriod"/>
                </a:pPr>
                <a:r>
                  <a:rPr lang="en-GB" altLang="zh-CN" dirty="0" smtClean="0"/>
                  <a:t>Use binary search in the space of [0, maximum distance]</a:t>
                </a:r>
              </a:p>
              <a:p>
                <a:pPr marL="457200" indent="-457200">
                  <a:buAutoNum type="arabicPeriod"/>
                </a:pPr>
                <a:r>
                  <a:rPr lang="en-GB" altLang="zh-CN" dirty="0" smtClean="0"/>
                  <a:t>For a certain distance </a:t>
                </a:r>
                <a14:m>
                  <m:oMath xmlns:m="http://schemas.openxmlformats.org/officeDocument/2006/math">
                    <m:r>
                      <a:rPr lang="en-US" altLang="zh-CN" b="0" i="1" dirty="0" smtClean="0">
                        <a:latin typeface="Cambria Math" panose="02040503050406030204" pitchFamily="18" charset="0"/>
                      </a:rPr>
                      <m:t>𝑑</m:t>
                    </m:r>
                  </m:oMath>
                </a14:m>
                <a:r>
                  <a:rPr lang="en-GB" altLang="zh-CN" dirty="0" smtClean="0"/>
                  <a:t>, arrange cowsheds of m cows as follows.</a:t>
                </a:r>
              </a:p>
              <a:p>
                <a:pPr marL="0" indent="0">
                  <a:buNone/>
                </a:pPr>
                <a:r>
                  <a:rPr lang="zh-CN" altLang="en-US" dirty="0" smtClean="0"/>
                  <a:t>① </a:t>
                </a:r>
                <a:r>
                  <a:rPr lang="en-US" altLang="zh-CN" dirty="0" smtClean="0"/>
                  <a:t>Put a cow into the first cowshed</a:t>
                </a:r>
              </a:p>
              <a:p>
                <a:pPr marL="0" indent="0">
                  <a:buNone/>
                </a:pPr>
                <a:r>
                  <a:rPr lang="zh-CN" altLang="en-US" dirty="0" smtClean="0"/>
                  <a:t>② </a:t>
                </a:r>
                <a:r>
                  <a:rPr lang="en-US" altLang="zh-CN" dirty="0" smtClean="0"/>
                  <a:t>When it comes to the next cow, put it into a cowshed whose </a:t>
                </a:r>
                <a14:m>
                  <m:oMath xmlns:m="http://schemas.openxmlformats.org/officeDocument/2006/math">
                    <m:sSub>
                      <m:sSubPr>
                        <m:ctrlPr>
                          <a:rPr lang="en-GB"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GB" altLang="zh-CN" dirty="0" smtClean="0"/>
                  <a:t> is minimal under the restriction of </a:t>
                </a:r>
                <a14:m>
                  <m:oMath xmlns:m="http://schemas.openxmlformats.org/officeDocument/2006/math">
                    <m:r>
                      <a:rPr lang="en-US" altLang="zh-CN" i="1" dirty="0">
                        <a:latin typeface="Cambria Math" panose="02040503050406030204" pitchFamily="18" charset="0"/>
                      </a:rPr>
                      <m:t>𝑑</m:t>
                    </m:r>
                  </m:oMath>
                </a14:m>
                <a:endParaRPr lang="en-GB" altLang="zh-CN" dirty="0" smtClean="0"/>
              </a:p>
            </p:txBody>
          </p:sp>
        </mc:Choice>
        <mc:Fallback xmlns="">
          <p:sp>
            <p:nvSpPr>
              <p:cNvPr id="4" name="内容占位符 13"/>
              <p:cNvSpPr txBox="1">
                <a:spLocks noRot="1" noChangeAspect="1" noMove="1" noResize="1" noEditPoints="1" noAdjustHandles="1" noChangeArrowheads="1" noChangeShapeType="1" noTextEdit="1"/>
              </p:cNvSpPr>
              <p:nvPr/>
            </p:nvSpPr>
            <p:spPr>
              <a:xfrm>
                <a:off x="1086218" y="2132856"/>
                <a:ext cx="9513607" cy="3744416"/>
              </a:xfrm>
              <a:prstGeom prst="rect">
                <a:avLst/>
              </a:prstGeom>
              <a:blipFill>
                <a:blip r:embed="rId2"/>
                <a:stretch>
                  <a:fillRect l="-1153" t="-2932" r="-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2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A+B+C+D=0</a:t>
            </a:r>
            <a:endParaRPr lang="en-US" dirty="0"/>
          </a:p>
        </p:txBody>
      </p:sp>
      <p:sp>
        <p:nvSpPr>
          <p:cNvPr id="3" name="文本占位符 2"/>
          <p:cNvSpPr>
            <a:spLocks noGrp="1"/>
          </p:cNvSpPr>
          <p:nvPr>
            <p:ph type="body" idx="1"/>
          </p:nvPr>
        </p:nvSpPr>
        <p:spPr/>
        <p:txBody>
          <a:bodyPr rtlCol="0"/>
          <a:lstStyle/>
          <a:p>
            <a:pPr rtl="0"/>
            <a:r>
              <a:rPr lang="en-US" dirty="0" smtClean="0"/>
              <a:t>A Difficult Task for You</a:t>
            </a:r>
            <a:endParaRPr lang="en-US" dirty="0"/>
          </a:p>
        </p:txBody>
      </p:sp>
    </p:spTree>
    <p:extLst>
      <p:ext uri="{BB962C8B-B14F-4D97-AF65-F5344CB8AC3E}">
        <p14:creationId xmlns:p14="http://schemas.microsoft.com/office/powerpoint/2010/main" val="194328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A+B+C+D=0</a:t>
            </a:r>
            <a:endParaRPr lang="en-US" dirty="0"/>
          </a:p>
        </p:txBody>
      </p:sp>
      <mc:AlternateContent xmlns:mc="http://schemas.openxmlformats.org/markup-compatibility/2006" xmlns:a14="http://schemas.microsoft.com/office/drawing/2010/main">
        <mc:Choice Requires="a14">
          <p:sp>
            <p:nvSpPr>
              <p:cNvPr id="3" name="文本框 2"/>
              <p:cNvSpPr txBox="1"/>
              <p:nvPr/>
            </p:nvSpPr>
            <p:spPr>
              <a:xfrm>
                <a:off x="1117309" y="1988840"/>
                <a:ext cx="8217463" cy="2800767"/>
              </a:xfrm>
              <a:prstGeom prst="rect">
                <a:avLst/>
              </a:prstGeom>
              <a:noFill/>
            </p:spPr>
            <p:txBody>
              <a:bodyPr wrap="square" rtlCol="0">
                <a:spAutoFit/>
              </a:bodyPr>
              <a:lstStyle/>
              <a:p>
                <a:r>
                  <a:rPr lang="en-US" altLang="zh-CN" sz="4400" dirty="0" smtClean="0"/>
                  <a:t>There is a one-dimensional array (</a:t>
                </a:r>
                <a:r>
                  <a:rPr lang="en-US" altLang="zh-CN" sz="4400" dirty="0" err="1" smtClean="0"/>
                  <a:t>int</a:t>
                </a:r>
                <a:r>
                  <a:rPr lang="en-US" altLang="zh-CN" sz="4400" dirty="0" smtClean="0"/>
                  <a:t>) whose length is </a:t>
                </a:r>
                <a14:m>
                  <m:oMath xmlns:m="http://schemas.openxmlformats.org/officeDocument/2006/math">
                    <m:r>
                      <a:rPr lang="en-US" altLang="zh-CN" sz="4400" i="1" dirty="0" smtClean="0">
                        <a:latin typeface="Cambria Math" panose="02040503050406030204" pitchFamily="18" charset="0"/>
                      </a:rPr>
                      <m:t>𝑛</m:t>
                    </m:r>
                  </m:oMath>
                </a14:m>
                <a:r>
                  <a:rPr lang="en-US" altLang="zh-CN" sz="4400" dirty="0" smtClean="0"/>
                  <a:t>. Please find four numbers whose sum is zero.</a:t>
                </a:r>
                <a:endParaRPr lang="zh-CN" altLang="en-US" sz="4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117309" y="1988840"/>
                <a:ext cx="8217463" cy="2800767"/>
              </a:xfrm>
              <a:prstGeom prst="rect">
                <a:avLst/>
              </a:prstGeom>
              <a:blipFill>
                <a:blip r:embed="rId2"/>
                <a:stretch>
                  <a:fillRect l="-2967" t="-4348" b="-9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690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A+B+C+D=0</a:t>
            </a:r>
            <a:endParaRPr lang="en-US" dirty="0"/>
          </a:p>
        </p:txBody>
      </p:sp>
      <mc:AlternateContent xmlns:mc="http://schemas.openxmlformats.org/markup-compatibility/2006" xmlns:a14="http://schemas.microsoft.com/office/drawing/2010/main">
        <mc:Choice Requires="a14">
          <p:sp>
            <p:nvSpPr>
              <p:cNvPr id="3" name="文本框 2"/>
              <p:cNvSpPr txBox="1"/>
              <p:nvPr/>
            </p:nvSpPr>
            <p:spPr>
              <a:xfrm>
                <a:off x="981844" y="1473200"/>
                <a:ext cx="10945216" cy="5509200"/>
              </a:xfrm>
              <a:prstGeom prst="rect">
                <a:avLst/>
              </a:prstGeom>
              <a:noFill/>
            </p:spPr>
            <p:txBody>
              <a:bodyPr wrap="square" rtlCol="0">
                <a:spAutoFit/>
              </a:bodyPr>
              <a:lstStyle/>
              <a:p>
                <a:pPr marL="742950" indent="-742950">
                  <a:buAutoNum type="arabicPeriod"/>
                </a:pPr>
                <a:r>
                  <a:rPr lang="en-US" altLang="zh-CN" sz="4400" dirty="0" smtClean="0"/>
                  <a:t>Get </a:t>
                </a:r>
                <a14:m>
                  <m:oMath xmlns:m="http://schemas.openxmlformats.org/officeDocument/2006/math">
                    <m:sSup>
                      <m:sSupPr>
                        <m:ctrlPr>
                          <a:rPr lang="en-US" altLang="zh-CN" sz="4400" b="0" i="1" smtClean="0">
                            <a:latin typeface="Cambria Math" panose="02040503050406030204" pitchFamily="18" charset="0"/>
                          </a:rPr>
                        </m:ctrlPr>
                      </m:sSupPr>
                      <m:e>
                        <m:r>
                          <a:rPr lang="en-US" altLang="zh-CN" sz="4400" b="0" i="1" smtClean="0">
                            <a:latin typeface="Cambria Math" panose="02040503050406030204" pitchFamily="18" charset="0"/>
                          </a:rPr>
                          <m:t>𝑛</m:t>
                        </m:r>
                      </m:e>
                      <m:sup>
                        <m:r>
                          <a:rPr lang="en-US" altLang="zh-CN" sz="4400" b="0" i="1" smtClean="0">
                            <a:latin typeface="Cambria Math" panose="02040503050406030204" pitchFamily="18" charset="0"/>
                          </a:rPr>
                          <m:t>2</m:t>
                        </m:r>
                      </m:sup>
                    </m:sSup>
                  </m:oMath>
                </a14:m>
                <a:r>
                  <a:rPr lang="en-US" altLang="zh-CN" sz="4400" dirty="0" smtClean="0"/>
                  <a:t> combinations of the sum of any two numbers from the array and sort these combinations by value.</a:t>
                </a:r>
              </a:p>
              <a:p>
                <a:pPr marL="742950" indent="-742950">
                  <a:buAutoNum type="arabicPeriod"/>
                </a:pPr>
                <a:r>
                  <a:rPr lang="en-US" altLang="zh-CN" sz="4400" dirty="0" smtClean="0"/>
                  <a:t>Enumerate each combination—assume its value </a:t>
                </a:r>
                <a:r>
                  <a:rPr lang="en-US" altLang="zh-CN" sz="4400" dirty="0"/>
                  <a:t>is </a:t>
                </a:r>
                <a14:m>
                  <m:oMath xmlns:m="http://schemas.openxmlformats.org/officeDocument/2006/math">
                    <m:r>
                      <a:rPr lang="en-US" altLang="zh-CN" sz="4400" i="1" dirty="0" smtClean="0">
                        <a:latin typeface="Cambria Math" panose="02040503050406030204" pitchFamily="18" charset="0"/>
                      </a:rPr>
                      <m:t>𝑘</m:t>
                    </m:r>
                  </m:oMath>
                </a14:m>
                <a:r>
                  <a:rPr lang="en-US" altLang="zh-CN" sz="4400" dirty="0"/>
                  <a:t>—and </a:t>
                </a:r>
                <a:r>
                  <a:rPr lang="en-US" altLang="zh-CN" sz="4400" dirty="0" smtClean="0"/>
                  <a:t>use binary search to find the whether there is another combination whose value is </a:t>
                </a:r>
                <a14:m>
                  <m:oMath xmlns:m="http://schemas.openxmlformats.org/officeDocument/2006/math">
                    <m:r>
                      <a:rPr lang="en-US" altLang="zh-CN" sz="4400" i="1" dirty="0" smtClean="0">
                        <a:latin typeface="Cambria Math" panose="02040503050406030204" pitchFamily="18" charset="0"/>
                      </a:rPr>
                      <m:t>–</m:t>
                    </m:r>
                    <m:r>
                      <a:rPr lang="en-US" altLang="zh-CN" sz="4400" i="1" dirty="0" smtClean="0">
                        <a:latin typeface="Cambria Math" panose="02040503050406030204" pitchFamily="18" charset="0"/>
                      </a:rPr>
                      <m:t>𝑘</m:t>
                    </m:r>
                  </m:oMath>
                </a14:m>
                <a:r>
                  <a:rPr lang="en-US" altLang="zh-CN" sz="4400" dirty="0" smtClean="0"/>
                  <a:t> (check its validity).</a:t>
                </a:r>
              </a:p>
            </p:txBody>
          </p:sp>
        </mc:Choice>
        <mc:Fallback xmlns="">
          <p:sp>
            <p:nvSpPr>
              <p:cNvPr id="3" name="文本框 2"/>
              <p:cNvSpPr txBox="1">
                <a:spLocks noRot="1" noChangeAspect="1" noMove="1" noResize="1" noEditPoints="1" noAdjustHandles="1" noChangeArrowheads="1" noChangeShapeType="1" noTextEdit="1"/>
              </p:cNvSpPr>
              <p:nvPr/>
            </p:nvSpPr>
            <p:spPr>
              <a:xfrm>
                <a:off x="981844" y="1473200"/>
                <a:ext cx="10945216" cy="5509200"/>
              </a:xfrm>
              <a:prstGeom prst="rect">
                <a:avLst/>
              </a:prstGeom>
              <a:blipFill>
                <a:blip r:embed="rId2"/>
                <a:stretch>
                  <a:fillRect l="-2227" t="-2326" r="-2840" b="-44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7678588" y="774700"/>
                <a:ext cx="2515753" cy="461665"/>
              </a:xfrm>
              <a:prstGeom prst="rect">
                <a:avLst/>
              </a:prstGeom>
              <a:noFill/>
            </p:spPr>
            <p:txBody>
              <a:bodyPr wrap="none" rtlCol="0">
                <a:spAutoFit/>
              </a:bodyPr>
              <a:lstStyle/>
              <a:p>
                <a:r>
                  <a:rPr lang="en-US" altLang="zh-CN" dirty="0" smtClean="0"/>
                  <a:t>Time: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7678588" y="774700"/>
                <a:ext cx="2515753" cy="461665"/>
              </a:xfrm>
              <a:prstGeom prst="rect">
                <a:avLst/>
              </a:prstGeom>
              <a:blipFill>
                <a:blip r:embed="rId3"/>
                <a:stretch>
                  <a:fillRect l="-3883" t="-10526" r="-1214"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12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Find the Number</a:t>
            </a:r>
            <a:endParaRPr lang="en-US" dirty="0"/>
          </a:p>
        </p:txBody>
      </p:sp>
      <mc:AlternateContent xmlns:mc="http://schemas.openxmlformats.org/markup-compatibility/2006">
        <mc:Choice xmlns:a14="http://schemas.microsoft.com/office/drawing/2010/main" Requires="a14">
          <p:sp>
            <p:nvSpPr>
              <p:cNvPr id="3" name="文本框 2"/>
              <p:cNvSpPr txBox="1"/>
              <p:nvPr/>
            </p:nvSpPr>
            <p:spPr>
              <a:xfrm>
                <a:off x="1117309" y="1988840"/>
                <a:ext cx="9361874" cy="2800767"/>
              </a:xfrm>
              <a:prstGeom prst="rect">
                <a:avLst/>
              </a:prstGeom>
              <a:noFill/>
            </p:spPr>
            <p:txBody>
              <a:bodyPr wrap="square" rtlCol="0">
                <a:spAutoFit/>
              </a:bodyPr>
              <a:lstStyle/>
              <a:p>
                <a:r>
                  <a:rPr lang="en-US" altLang="zh-CN" sz="4400" dirty="0"/>
                  <a:t>In an increasing sequence which contains </a:t>
                </a:r>
                <a14:m>
                  <m:oMath xmlns:m="http://schemas.openxmlformats.org/officeDocument/2006/math">
                    <m:r>
                      <a:rPr lang="en-US" altLang="zh-CN" sz="4400" i="1" dirty="0">
                        <a:solidFill>
                          <a:srgbClr val="C00000"/>
                        </a:solidFill>
                        <a:latin typeface="Cambria Math" panose="02040503050406030204" pitchFamily="18" charset="0"/>
                      </a:rPr>
                      <m:t>𝑛</m:t>
                    </m:r>
                  </m:oMath>
                </a14:m>
                <a:r>
                  <a:rPr lang="en-US" altLang="zh-CN" sz="4400" dirty="0"/>
                  <a:t> </a:t>
                </a:r>
                <a:r>
                  <a:rPr lang="en-US" altLang="zh-CN" sz="4400" dirty="0" smtClean="0"/>
                  <a:t>distinct numbers</a:t>
                </a:r>
                <a:r>
                  <a:rPr lang="en-US" altLang="zh-CN" sz="4400" dirty="0"/>
                  <a:t>, how to find the </a:t>
                </a:r>
                <a:r>
                  <a:rPr lang="en-US" altLang="zh-CN" sz="4400" dirty="0" smtClean="0"/>
                  <a:t>number which is equal to </a:t>
                </a:r>
                <a:r>
                  <a:rPr lang="en-US" altLang="zh-CN" sz="4400" dirty="0" smtClean="0">
                    <a:solidFill>
                      <a:srgbClr val="C00000"/>
                    </a:solidFill>
                  </a:rPr>
                  <a:t>k</a:t>
                </a:r>
                <a:r>
                  <a:rPr lang="en-US" altLang="zh-CN" sz="4400" dirty="0" smtClean="0"/>
                  <a:t> </a:t>
                </a:r>
                <a:r>
                  <a:rPr lang="en-US" altLang="zh-CN" sz="4400" dirty="0"/>
                  <a:t>(a constant)?</a:t>
                </a:r>
                <a:endParaRPr lang="zh-CN" altLang="en-US" sz="4400" dirty="0"/>
              </a:p>
            </p:txBody>
          </p:sp>
        </mc:Choice>
        <mc:Fallback>
          <p:sp>
            <p:nvSpPr>
              <p:cNvPr id="3" name="文本框 2"/>
              <p:cNvSpPr txBox="1">
                <a:spLocks noRot="1" noChangeAspect="1" noMove="1" noResize="1" noEditPoints="1" noAdjustHandles="1" noChangeArrowheads="1" noChangeShapeType="1" noTextEdit="1"/>
              </p:cNvSpPr>
              <p:nvPr/>
            </p:nvSpPr>
            <p:spPr>
              <a:xfrm>
                <a:off x="1117309" y="1988840"/>
                <a:ext cx="9361874" cy="2800767"/>
              </a:xfrm>
              <a:prstGeom prst="rect">
                <a:avLst/>
              </a:prstGeom>
              <a:blipFill>
                <a:blip r:embed="rId2"/>
                <a:stretch>
                  <a:fillRect l="-2604" t="-4348" r="-2669" b="-9348"/>
                </a:stretch>
              </a:blipFill>
            </p:spPr>
            <p:txBody>
              <a:bodyPr/>
              <a:lstStyle/>
              <a:p>
                <a:r>
                  <a:rPr lang="zh-CN" altLang="en-US">
                    <a:noFill/>
                  </a:rPr>
                  <a:t> </a:t>
                </a:r>
              </a:p>
            </p:txBody>
          </p:sp>
        </mc:Fallback>
      </mc:AlternateContent>
      <p:sp>
        <p:nvSpPr>
          <p:cNvPr id="4" name="文本框 3"/>
          <p:cNvSpPr txBox="1"/>
          <p:nvPr/>
        </p:nvSpPr>
        <p:spPr>
          <a:xfrm>
            <a:off x="1117309" y="5612736"/>
            <a:ext cx="8568952" cy="1200329"/>
          </a:xfrm>
          <a:prstGeom prst="rect">
            <a:avLst/>
          </a:prstGeom>
          <a:noFill/>
        </p:spPr>
        <p:txBody>
          <a:bodyPr wrap="square" rtlCol="0">
            <a:spAutoFit/>
          </a:bodyPr>
          <a:lstStyle/>
          <a:p>
            <a:r>
              <a:rPr lang="en-US" altLang="zh-CN" sz="3600" b="1" dirty="0" smtClean="0"/>
              <a:t>In fact, this problem is a basic form of binary search. It is very important!</a:t>
            </a:r>
            <a:endParaRPr lang="zh-CN" altLang="en-US" sz="3600" b="1" dirty="0"/>
          </a:p>
        </p:txBody>
      </p:sp>
      <p:sp>
        <p:nvSpPr>
          <p:cNvPr id="7" name="矩形 6"/>
          <p:cNvSpPr/>
          <p:nvPr/>
        </p:nvSpPr>
        <p:spPr>
          <a:xfrm>
            <a:off x="8307184" y="544627"/>
            <a:ext cx="2967479"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O(log 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309" y="1473199"/>
            <a:ext cx="9153567" cy="4134295"/>
          </a:xfrm>
          <a:prstGeom prst="rect">
            <a:avLst/>
          </a:prstGeom>
        </p:spPr>
      </p:pic>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Thank you!</a:t>
            </a:r>
            <a:endParaRPr lang="en-US" dirty="0"/>
          </a:p>
        </p:txBody>
      </p:sp>
    </p:spTree>
    <p:extLst>
      <p:ext uri="{BB962C8B-B14F-4D97-AF65-F5344CB8AC3E}">
        <p14:creationId xmlns:p14="http://schemas.microsoft.com/office/powerpoint/2010/main" val="141358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Apple’s Task</a:t>
            </a:r>
            <a:endParaRPr lang="en-US" dirty="0"/>
          </a:p>
        </p:txBody>
      </p:sp>
      <p:sp>
        <p:nvSpPr>
          <p:cNvPr id="5" name="文本框 4"/>
          <p:cNvSpPr txBox="1"/>
          <p:nvPr/>
        </p:nvSpPr>
        <p:spPr>
          <a:xfrm>
            <a:off x="1116133" y="1844824"/>
            <a:ext cx="10009112" cy="3477875"/>
          </a:xfrm>
          <a:prstGeom prst="rect">
            <a:avLst/>
          </a:prstGeom>
          <a:noFill/>
        </p:spPr>
        <p:txBody>
          <a:bodyPr wrap="square" rtlCol="0">
            <a:spAutoFit/>
          </a:bodyPr>
          <a:lstStyle/>
          <a:p>
            <a:r>
              <a:rPr lang="en-US" altLang="zh-CN" sz="4400" dirty="0" smtClean="0"/>
              <a:t>Apple wants to </a:t>
            </a:r>
            <a:r>
              <a:rPr lang="en-US" altLang="zh-CN" sz="4400" dirty="0"/>
              <a:t>test </a:t>
            </a:r>
            <a:r>
              <a:rPr lang="en-US" altLang="zh-CN" sz="4400" dirty="0" smtClean="0"/>
              <a:t>how solid and indestructible iPhone 8 is before the release in late 2017. So they choose a good place to make an experiment. It is on our campus!</a:t>
            </a:r>
            <a:endParaRPr lang="zh-CN" altLang="en-US" sz="4400" dirty="0"/>
          </a:p>
        </p:txBody>
      </p:sp>
    </p:spTree>
    <p:extLst>
      <p:ext uri="{BB962C8B-B14F-4D97-AF65-F5344CB8AC3E}">
        <p14:creationId xmlns:p14="http://schemas.microsoft.com/office/powerpoint/2010/main" val="331911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138112"/>
            <a:ext cx="5791200" cy="6581775"/>
          </a:xfrm>
          <a:prstGeom prst="rect">
            <a:avLst/>
          </a:prstGeom>
        </p:spPr>
      </p:pic>
      <p:sp>
        <p:nvSpPr>
          <p:cNvPr id="7" name="矩形 6"/>
          <p:cNvSpPr/>
          <p:nvPr/>
        </p:nvSpPr>
        <p:spPr>
          <a:xfrm>
            <a:off x="3378947" y="5360723"/>
            <a:ext cx="526106" cy="830997"/>
          </a:xfrm>
          <a:prstGeom prst="rect">
            <a:avLst/>
          </a:prstGeom>
          <a:noFill/>
        </p:spPr>
        <p:txBody>
          <a:bodyPr wrap="none" lIns="91440" tIns="45720" rIns="91440" bIns="45720">
            <a:spAutoFit/>
          </a:bodyPr>
          <a:lstStyle/>
          <a:p>
            <a:pPr algn="ctr"/>
            <a:r>
              <a:rPr lang="en-US" altLang="zh-CN" sz="4800" b="0" cap="none" spc="0" dirty="0" smtClean="0">
                <a:ln w="0"/>
                <a:solidFill>
                  <a:schemeClr val="tx1"/>
                </a:solidFill>
                <a:effectLst>
                  <a:outerShdw blurRad="38100" dist="19050" dir="2700000" algn="tl" rotWithShape="0">
                    <a:schemeClr val="dk1">
                      <a:alpha val="40000"/>
                    </a:schemeClr>
                  </a:outerShdw>
                </a:effectLst>
              </a:rPr>
              <a:t>1</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378947" y="4789063"/>
            <a:ext cx="526106" cy="830997"/>
          </a:xfrm>
          <a:prstGeom prst="rect">
            <a:avLst/>
          </a:prstGeom>
          <a:noFill/>
        </p:spPr>
        <p:txBody>
          <a:bodyPr wrap="none" lIns="91440" tIns="45720" rIns="91440" bIns="45720">
            <a:spAutoFit/>
          </a:bodyPr>
          <a:lstStyle/>
          <a:p>
            <a:pPr algn="ctr"/>
            <a:r>
              <a:rPr lang="en-US" altLang="zh-CN" sz="4800" dirty="0">
                <a:ln w="0"/>
                <a:effectLst>
                  <a:outerShdw blurRad="38100" dist="19050" dir="2700000" algn="tl" rotWithShape="0">
                    <a:schemeClr val="dk1">
                      <a:alpha val="40000"/>
                    </a:schemeClr>
                  </a:outerShdw>
                </a:effectLst>
              </a:rPr>
              <a:t>2</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378947" y="4188285"/>
            <a:ext cx="526106" cy="830997"/>
          </a:xfrm>
          <a:prstGeom prst="rect">
            <a:avLst/>
          </a:prstGeom>
          <a:noFill/>
        </p:spPr>
        <p:txBody>
          <a:bodyPr wrap="none" lIns="91440" tIns="45720" rIns="91440" bIns="45720">
            <a:spAutoFit/>
          </a:bodyPr>
          <a:lstStyle/>
          <a:p>
            <a:pPr algn="ctr"/>
            <a:r>
              <a:rPr lang="en-US" altLang="zh-CN" sz="4800" dirty="0">
                <a:ln w="0"/>
                <a:effectLst>
                  <a:outerShdw blurRad="38100" dist="19050" dir="2700000" algn="tl" rotWithShape="0">
                    <a:schemeClr val="dk1">
                      <a:alpha val="40000"/>
                    </a:schemeClr>
                  </a:outerShdw>
                </a:effectLst>
              </a:rPr>
              <a:t>3</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3378947" y="3676140"/>
            <a:ext cx="526106" cy="830997"/>
          </a:xfrm>
          <a:prstGeom prst="rect">
            <a:avLst/>
          </a:prstGeom>
          <a:noFill/>
        </p:spPr>
        <p:txBody>
          <a:bodyPr wrap="none" lIns="91440" tIns="45720" rIns="91440" bIns="45720">
            <a:spAutoFit/>
          </a:bodyPr>
          <a:lstStyle/>
          <a:p>
            <a:pPr algn="ctr"/>
            <a:r>
              <a:rPr lang="en-US" altLang="zh-CN" sz="4800" dirty="0" smtClean="0">
                <a:ln w="0"/>
                <a:effectLst>
                  <a:outerShdw blurRad="38100" dist="19050" dir="2700000" algn="tl" rotWithShape="0">
                    <a:schemeClr val="dk1">
                      <a:alpha val="40000"/>
                    </a:schemeClr>
                  </a:outerShdw>
                </a:effectLst>
              </a:rPr>
              <a:t>4</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3378947" y="3161853"/>
            <a:ext cx="526106" cy="830997"/>
          </a:xfrm>
          <a:prstGeom prst="rect">
            <a:avLst/>
          </a:prstGeom>
          <a:noFill/>
        </p:spPr>
        <p:txBody>
          <a:bodyPr wrap="none" lIns="91440" tIns="45720" rIns="91440" bIns="45720">
            <a:spAutoFit/>
          </a:bodyPr>
          <a:lstStyle/>
          <a:p>
            <a:pPr algn="ctr"/>
            <a:r>
              <a:rPr lang="en-US" altLang="zh-CN" sz="4800" dirty="0">
                <a:ln w="0"/>
                <a:effectLst>
                  <a:outerShdw blurRad="38100" dist="19050" dir="2700000" algn="tl" rotWithShape="0">
                    <a:schemeClr val="dk1">
                      <a:alpha val="40000"/>
                    </a:schemeClr>
                  </a:outerShdw>
                </a:effectLst>
              </a:rPr>
              <a:t>5</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3378947" y="2654499"/>
            <a:ext cx="526106" cy="830997"/>
          </a:xfrm>
          <a:prstGeom prst="rect">
            <a:avLst/>
          </a:prstGeom>
          <a:noFill/>
        </p:spPr>
        <p:txBody>
          <a:bodyPr wrap="none" lIns="91440" tIns="45720" rIns="91440" bIns="45720">
            <a:spAutoFit/>
          </a:bodyPr>
          <a:lstStyle/>
          <a:p>
            <a:pPr algn="ctr"/>
            <a:r>
              <a:rPr lang="en-US" altLang="zh-CN" sz="4800" dirty="0">
                <a:ln w="0"/>
                <a:effectLst>
                  <a:outerShdw blurRad="38100" dist="19050" dir="2700000" algn="tl" rotWithShape="0">
                    <a:schemeClr val="dk1">
                      <a:alpha val="40000"/>
                    </a:schemeClr>
                  </a:outerShdw>
                </a:effectLst>
              </a:rPr>
              <a:t>6</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3378947" y="2127864"/>
            <a:ext cx="526106" cy="830997"/>
          </a:xfrm>
          <a:prstGeom prst="rect">
            <a:avLst/>
          </a:prstGeom>
          <a:noFill/>
        </p:spPr>
        <p:txBody>
          <a:bodyPr wrap="none" lIns="91440" tIns="45720" rIns="91440" bIns="45720">
            <a:spAutoFit/>
          </a:bodyPr>
          <a:lstStyle/>
          <a:p>
            <a:pPr algn="ctr"/>
            <a:r>
              <a:rPr lang="en-US" altLang="zh-CN" sz="4800" dirty="0" smtClean="0">
                <a:ln w="0"/>
                <a:effectLst>
                  <a:outerShdw blurRad="38100" dist="19050" dir="2700000" algn="tl" rotWithShape="0">
                    <a:schemeClr val="dk1">
                      <a:alpha val="40000"/>
                    </a:schemeClr>
                  </a:outerShdw>
                </a:effectLst>
              </a:rPr>
              <a:t>7</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670476" y="332656"/>
            <a:ext cx="5400600" cy="1938992"/>
          </a:xfrm>
          <a:prstGeom prst="rect">
            <a:avLst/>
          </a:prstGeom>
          <a:noFill/>
        </p:spPr>
        <p:txBody>
          <a:bodyPr wrap="square" rtlCol="0">
            <a:spAutoFit/>
          </a:bodyPr>
          <a:lstStyle/>
          <a:p>
            <a:r>
              <a:rPr lang="en-US" altLang="zh-CN" dirty="0" smtClean="0"/>
              <a:t>Apple wants to </a:t>
            </a:r>
            <a:r>
              <a:rPr lang="en-US" altLang="zh-CN" dirty="0"/>
              <a:t>test </a:t>
            </a:r>
            <a:r>
              <a:rPr lang="en-US" altLang="zh-CN" dirty="0" smtClean="0"/>
              <a:t>how solid and indestructible iPhone 8 is before the release in late 2017. So they want to make an experiment on our campus!</a:t>
            </a:r>
            <a:endParaRPr lang="zh-CN" altLang="en-US" dirty="0"/>
          </a:p>
        </p:txBody>
      </p:sp>
      <p:sp>
        <p:nvSpPr>
          <p:cNvPr id="3" name="文本框 2"/>
          <p:cNvSpPr txBox="1"/>
          <p:nvPr/>
        </p:nvSpPr>
        <p:spPr>
          <a:xfrm>
            <a:off x="6670476" y="2491200"/>
            <a:ext cx="5256585" cy="4031873"/>
          </a:xfrm>
          <a:prstGeom prst="rect">
            <a:avLst/>
          </a:prstGeom>
          <a:noFill/>
        </p:spPr>
        <p:txBody>
          <a:bodyPr wrap="square" rtlCol="0">
            <a:spAutoFit/>
          </a:bodyPr>
          <a:lstStyle/>
          <a:p>
            <a:r>
              <a:rPr lang="en-US" altLang="zh-CN" sz="3200" dirty="0" smtClean="0"/>
              <a:t>You will be given at most </a:t>
            </a:r>
            <a:r>
              <a:rPr lang="en-US" altLang="zh-CN" sz="3200" b="1" dirty="0" smtClean="0"/>
              <a:t>three</a:t>
            </a:r>
            <a:r>
              <a:rPr lang="en-US" altLang="zh-CN" sz="3200" dirty="0" smtClean="0"/>
              <a:t> iPhone 8 as experimental equipment. And you need to tell </a:t>
            </a:r>
            <a:r>
              <a:rPr lang="en-US" altLang="zh-CN" sz="3200" b="1" dirty="0" smtClean="0"/>
              <a:t>on and above which floor </a:t>
            </a:r>
            <a:r>
              <a:rPr lang="en-US" altLang="zh-CN" sz="3200" dirty="0" smtClean="0"/>
              <a:t>you cannot drop an iPhone 8 to the ground with no damage to it.</a:t>
            </a:r>
            <a:endParaRPr lang="zh-CN" altLang="en-US" sz="3200" dirty="0"/>
          </a:p>
        </p:txBody>
      </p:sp>
    </p:spTree>
    <p:extLst>
      <p:ext uri="{BB962C8B-B14F-4D97-AF65-F5344CB8AC3E}">
        <p14:creationId xmlns:p14="http://schemas.microsoft.com/office/powerpoint/2010/main" val="143067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Binary Search</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pPr marL="0" indent="0">
              <a:buNone/>
            </a:pPr>
            <a:r>
              <a:rPr lang="en-US" altLang="zh-CN" sz="2800" dirty="0" smtClean="0"/>
              <a:t>Basically, </a:t>
            </a:r>
            <a:r>
              <a:rPr lang="en-US" sz="2800" dirty="0" smtClean="0"/>
              <a:t>binary </a:t>
            </a:r>
            <a:r>
              <a:rPr lang="en-US" sz="2800" dirty="0"/>
              <a:t>search is used to quickly find a value in a sorted </a:t>
            </a:r>
            <a:r>
              <a:rPr lang="en-US" sz="2800" dirty="0" smtClean="0"/>
              <a:t>sequence.</a:t>
            </a:r>
            <a:endParaRPr lang="en-US" sz="2800" dirty="0"/>
          </a:p>
          <a:p>
            <a:pPr marL="0" indent="0">
              <a:buNone/>
            </a:pPr>
            <a:r>
              <a:rPr lang="en-US" sz="2800" dirty="0" smtClean="0"/>
              <a:t>Moreover, when a problem is monotonic to some extent (like an increasing sequence), we can divide the search space of the problem into two search spaces and only try to solve the effective one.</a:t>
            </a:r>
          </a:p>
          <a:p>
            <a:pPr marL="0" indent="0">
              <a:buNone/>
            </a:pPr>
            <a:r>
              <a:rPr lang="en-US" sz="2800" dirty="0" smtClean="0"/>
              <a:t>Binary search downsizes problem efficiently. Its </a:t>
            </a:r>
            <a:r>
              <a:rPr lang="en-US" altLang="zh-CN" sz="2800" dirty="0" smtClean="0"/>
              <a:t>worst-case</a:t>
            </a:r>
            <a:r>
              <a:rPr lang="en-US" sz="2800" dirty="0" smtClean="0"/>
              <a:t> time complexity is O(log n).</a:t>
            </a:r>
            <a:endParaRPr lang="en-US" sz="280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Quadratic Roots</a:t>
            </a:r>
            <a:endParaRPr lang="en-US" dirty="0"/>
          </a:p>
        </p:txBody>
      </p:sp>
      <p:sp>
        <p:nvSpPr>
          <p:cNvPr id="3" name="文本占位符 2"/>
          <p:cNvSpPr>
            <a:spLocks noGrp="1"/>
          </p:cNvSpPr>
          <p:nvPr>
            <p:ph type="body" idx="1"/>
          </p:nvPr>
        </p:nvSpPr>
        <p:spPr/>
        <p:txBody>
          <a:bodyPr rtlCol="0"/>
          <a:lstStyle/>
          <a:p>
            <a:pPr rtl="0"/>
            <a:r>
              <a:rPr lang="en-US" dirty="0" smtClean="0"/>
              <a:t>An Easy Task for You</a:t>
            </a:r>
            <a:endParaRPr lang="en-US" dirty="0"/>
          </a:p>
        </p:txBody>
      </p:sp>
    </p:spTree>
    <p:extLst>
      <p:ext uri="{BB962C8B-B14F-4D97-AF65-F5344CB8AC3E}">
        <p14:creationId xmlns:p14="http://schemas.microsoft.com/office/powerpoint/2010/main" val="329777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Quadratic </a:t>
            </a:r>
            <a:r>
              <a:rPr lang="en-US" altLang="zh-CN" dirty="0" smtClean="0"/>
              <a:t>Roots</a:t>
            </a:r>
            <a:endParaRPr lang="en-US" dirty="0"/>
          </a:p>
        </p:txBody>
      </p:sp>
      <mc:AlternateContent xmlns:mc="http://schemas.openxmlformats.org/markup-compatibility/2006">
        <mc:Choice xmlns:a14="http://schemas.microsoft.com/office/drawing/2010/main" Requires="a14">
          <p:sp>
            <p:nvSpPr>
              <p:cNvPr id="3" name="文本框 2"/>
              <p:cNvSpPr txBox="1"/>
              <p:nvPr/>
            </p:nvSpPr>
            <p:spPr>
              <a:xfrm>
                <a:off x="1117309" y="1988840"/>
                <a:ext cx="10881759" cy="3477875"/>
              </a:xfrm>
              <a:prstGeom prst="rect">
                <a:avLst/>
              </a:prstGeom>
              <a:noFill/>
            </p:spPr>
            <p:txBody>
              <a:bodyPr wrap="square" rtlCol="0">
                <a:spAutoFit/>
              </a:bodyPr>
              <a:lstStyle/>
              <a:p>
                <a:r>
                  <a:rPr lang="en-US" altLang="zh-CN" sz="4400" dirty="0" smtClean="0"/>
                  <a:t>Find the quadratic roots for </a:t>
                </a:r>
                <a14:m>
                  <m:oMath xmlns:m="http://schemas.openxmlformats.org/officeDocument/2006/math">
                    <m:r>
                      <a:rPr lang="en-US" altLang="zh-CN" sz="4400" b="0" i="1" smtClean="0">
                        <a:latin typeface="Cambria Math" panose="02040503050406030204" pitchFamily="18" charset="0"/>
                      </a:rPr>
                      <m:t>𝑓</m:t>
                    </m:r>
                    <m:d>
                      <m:dPr>
                        <m:ctrlPr>
                          <a:rPr lang="en-US" altLang="zh-CN" sz="4400" b="0" i="1" smtClean="0">
                            <a:latin typeface="Cambria Math" panose="02040503050406030204" pitchFamily="18" charset="0"/>
                          </a:rPr>
                        </m:ctrlPr>
                      </m:dPr>
                      <m:e>
                        <m:r>
                          <a:rPr lang="en-US" altLang="zh-CN" sz="4400" b="0" i="1" smtClean="0">
                            <a:latin typeface="Cambria Math" panose="02040503050406030204" pitchFamily="18" charset="0"/>
                          </a:rPr>
                          <m:t>𝑥</m:t>
                        </m:r>
                      </m:e>
                    </m:d>
                    <m:r>
                      <a:rPr lang="en-US" altLang="zh-CN" sz="4400" b="0" i="1" smtClean="0">
                        <a:latin typeface="Cambria Math" panose="02040503050406030204" pitchFamily="18" charset="0"/>
                      </a:rPr>
                      <m:t>=0.</m:t>
                    </m:r>
                  </m:oMath>
                </a14:m>
                <a:endParaRPr lang="en-US" altLang="zh-CN" sz="4400" b="0" i="1" dirty="0" smtClean="0">
                  <a:latin typeface="Cambria Math" panose="02040503050406030204" pitchFamily="18" charset="0"/>
                </a:endParaRPr>
              </a:p>
              <a:p>
                <a14:m>
                  <m:oMath xmlns:m="http://schemas.openxmlformats.org/officeDocument/2006/math">
                    <m:r>
                      <a:rPr lang="en-US" altLang="zh-CN" sz="4400" b="0" i="1" smtClean="0">
                        <a:latin typeface="Cambria Math" panose="02040503050406030204" pitchFamily="18" charset="0"/>
                      </a:rPr>
                      <m:t>𝑓</m:t>
                    </m:r>
                    <m:d>
                      <m:dPr>
                        <m:ctrlPr>
                          <a:rPr lang="en-US" altLang="zh-CN" sz="4400" b="0" i="1" smtClean="0">
                            <a:latin typeface="Cambria Math" panose="02040503050406030204" pitchFamily="18" charset="0"/>
                          </a:rPr>
                        </m:ctrlPr>
                      </m:dPr>
                      <m:e>
                        <m:r>
                          <a:rPr lang="en-US" altLang="zh-CN" sz="4400" b="0" i="1" smtClean="0">
                            <a:latin typeface="Cambria Math" panose="02040503050406030204" pitchFamily="18" charset="0"/>
                          </a:rPr>
                          <m:t>𝑥</m:t>
                        </m:r>
                      </m:e>
                    </m:d>
                    <m:r>
                      <a:rPr lang="en-US" altLang="zh-CN" sz="4400" b="0" i="1" smtClean="0">
                        <a:latin typeface="Cambria Math" panose="02040503050406030204" pitchFamily="18" charset="0"/>
                      </a:rPr>
                      <m:t>=</m:t>
                    </m:r>
                    <m:r>
                      <a:rPr lang="en-US" altLang="zh-CN" sz="4400" b="0" i="1" smtClean="0">
                        <a:latin typeface="Cambria Math" panose="02040503050406030204" pitchFamily="18" charset="0"/>
                      </a:rPr>
                      <m:t>𝐴</m:t>
                    </m:r>
                    <m:sSup>
                      <m:sSupPr>
                        <m:ctrlPr>
                          <a:rPr lang="en-US" altLang="zh-CN" sz="4400" b="0" i="1" smtClean="0">
                            <a:latin typeface="Cambria Math" panose="02040503050406030204" pitchFamily="18" charset="0"/>
                          </a:rPr>
                        </m:ctrlPr>
                      </m:sSupPr>
                      <m:e>
                        <m:d>
                          <m:dPr>
                            <m:ctrlPr>
                              <a:rPr lang="en-US" altLang="zh-CN" sz="4400" b="0" i="1" smtClean="0">
                                <a:latin typeface="Cambria Math" panose="02040503050406030204" pitchFamily="18" charset="0"/>
                              </a:rPr>
                            </m:ctrlPr>
                          </m:dPr>
                          <m:e>
                            <m:r>
                              <a:rPr lang="en-US" altLang="zh-CN" sz="4400" b="0" i="1" smtClean="0">
                                <a:latin typeface="Cambria Math" panose="02040503050406030204" pitchFamily="18" charset="0"/>
                              </a:rPr>
                              <m:t>𝑥</m:t>
                            </m:r>
                            <m:r>
                              <a:rPr lang="en-US" altLang="zh-CN" sz="4400" b="0" i="1" smtClean="0">
                                <a:latin typeface="Cambria Math" panose="02040503050406030204" pitchFamily="18" charset="0"/>
                              </a:rPr>
                              <m:t>−</m:t>
                            </m:r>
                            <m:r>
                              <a:rPr lang="en-US" altLang="zh-CN" sz="4400" b="0" i="1" smtClean="0">
                                <a:latin typeface="Cambria Math" panose="02040503050406030204" pitchFamily="18" charset="0"/>
                              </a:rPr>
                              <m:t>𝐵</m:t>
                            </m:r>
                          </m:e>
                        </m:d>
                      </m:e>
                      <m:sup>
                        <m:r>
                          <a:rPr lang="en-US" altLang="zh-CN" sz="4400" b="0" i="1" smtClean="0">
                            <a:latin typeface="Cambria Math" panose="02040503050406030204" pitchFamily="18" charset="0"/>
                          </a:rPr>
                          <m:t>2</m:t>
                        </m:r>
                      </m:sup>
                    </m:sSup>
                    <m:r>
                      <a:rPr lang="en-US" altLang="zh-CN" sz="4400" b="0" i="1" smtClean="0">
                        <a:latin typeface="Cambria Math" panose="02040503050406030204" pitchFamily="18" charset="0"/>
                      </a:rPr>
                      <m:t>+</m:t>
                    </m:r>
                    <m:r>
                      <a:rPr lang="en-US" altLang="zh-CN" sz="4400" b="0" i="1" smtClean="0">
                        <a:latin typeface="Cambria Math" panose="02040503050406030204" pitchFamily="18" charset="0"/>
                      </a:rPr>
                      <m:t>𝐶</m:t>
                    </m:r>
                  </m:oMath>
                </a14:m>
                <a:r>
                  <a:rPr lang="en-US" altLang="zh-CN" sz="4400" dirty="0" smtClean="0"/>
                  <a:t>. Two roots are ensured to be integers larger than 0 and less than </a:t>
                </a:r>
                <a:r>
                  <a:rPr lang="en-US" altLang="zh-CN" sz="4400" dirty="0" smtClean="0">
                    <a:solidFill>
                      <a:srgbClr val="C00000"/>
                    </a:solidFill>
                  </a:rPr>
                  <a:t>m</a:t>
                </a:r>
                <a:r>
                  <a:rPr lang="en-US" altLang="zh-CN" sz="4400" dirty="0" smtClean="0"/>
                  <a:t>. Please do not use the quadratic root formula.</a:t>
                </a:r>
                <a:endParaRPr lang="zh-CN" altLang="en-US" sz="4400" dirty="0"/>
              </a:p>
            </p:txBody>
          </p:sp>
        </mc:Choice>
        <mc:Fallback>
          <p:sp>
            <p:nvSpPr>
              <p:cNvPr id="3" name="文本框 2"/>
              <p:cNvSpPr txBox="1">
                <a:spLocks noRot="1" noChangeAspect="1" noMove="1" noResize="1" noEditPoints="1" noAdjustHandles="1" noChangeArrowheads="1" noChangeShapeType="1" noTextEdit="1"/>
              </p:cNvSpPr>
              <p:nvPr/>
            </p:nvSpPr>
            <p:spPr>
              <a:xfrm>
                <a:off x="1117309" y="1988840"/>
                <a:ext cx="10881759" cy="3477875"/>
              </a:xfrm>
              <a:prstGeom prst="rect">
                <a:avLst/>
              </a:prstGeom>
              <a:blipFill>
                <a:blip r:embed="rId2"/>
                <a:stretch>
                  <a:fillRect l="-2241" t="-3678" r="-1008" b="-73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862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A+B=0</a:t>
            </a:r>
            <a:endParaRPr lang="en-US" dirty="0"/>
          </a:p>
        </p:txBody>
      </p:sp>
      <p:sp>
        <p:nvSpPr>
          <p:cNvPr id="3" name="文本占位符 2"/>
          <p:cNvSpPr>
            <a:spLocks noGrp="1"/>
          </p:cNvSpPr>
          <p:nvPr>
            <p:ph type="body" idx="1"/>
          </p:nvPr>
        </p:nvSpPr>
        <p:spPr/>
        <p:txBody>
          <a:bodyPr rtlCol="0"/>
          <a:lstStyle/>
          <a:p>
            <a:pPr rtl="0"/>
            <a:r>
              <a:rPr lang="en-US" dirty="0" smtClean="0"/>
              <a:t>An Easy Task for You</a:t>
            </a:r>
            <a:endParaRPr lang="en-US" dirty="0"/>
          </a:p>
        </p:txBody>
      </p:sp>
    </p:spTree>
    <p:extLst>
      <p:ext uri="{BB962C8B-B14F-4D97-AF65-F5344CB8AC3E}">
        <p14:creationId xmlns:p14="http://schemas.microsoft.com/office/powerpoint/2010/main" val="207581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A+B=0</a:t>
            </a:r>
            <a:endParaRPr lang="en-US" dirty="0"/>
          </a:p>
        </p:txBody>
      </p:sp>
      <mc:AlternateContent xmlns:mc="http://schemas.openxmlformats.org/markup-compatibility/2006">
        <mc:Choice xmlns:a14="http://schemas.microsoft.com/office/drawing/2010/main" Requires="a14">
          <p:sp>
            <p:nvSpPr>
              <p:cNvPr id="3" name="文本框 2"/>
              <p:cNvSpPr txBox="1"/>
              <p:nvPr/>
            </p:nvSpPr>
            <p:spPr>
              <a:xfrm>
                <a:off x="1117309" y="1988840"/>
                <a:ext cx="10881759" cy="3477875"/>
              </a:xfrm>
              <a:prstGeom prst="rect">
                <a:avLst/>
              </a:prstGeom>
              <a:noFill/>
            </p:spPr>
            <p:txBody>
              <a:bodyPr wrap="square" rtlCol="0">
                <a:spAutoFit/>
              </a:bodyPr>
              <a:lstStyle/>
              <a:p>
                <a:r>
                  <a:rPr lang="en-US" altLang="zh-CN" sz="4400" dirty="0" smtClean="0"/>
                  <a:t>There is a one-dimensional unsorted integer array </a:t>
                </a:r>
                <a:r>
                  <a:rPr lang="en-US" altLang="zh-CN" sz="4400" dirty="0" smtClean="0"/>
                  <a:t>of</a:t>
                </a:r>
                <a:r>
                  <a:rPr lang="en-US" altLang="zh-CN" sz="4400" dirty="0" smtClean="0"/>
                  <a:t> length </a:t>
                </a:r>
                <a14:m>
                  <m:oMath xmlns:m="http://schemas.openxmlformats.org/officeDocument/2006/math">
                    <m:r>
                      <a:rPr lang="en-US" altLang="zh-CN" sz="4400" i="1" dirty="0" smtClean="0">
                        <a:solidFill>
                          <a:srgbClr val="C00000"/>
                        </a:solidFill>
                        <a:latin typeface="Cambria Math" panose="02040503050406030204" pitchFamily="18" charset="0"/>
                      </a:rPr>
                      <m:t>𝑛</m:t>
                    </m:r>
                  </m:oMath>
                </a14:m>
                <a:r>
                  <a:rPr lang="en-US" altLang="zh-CN" sz="4400" dirty="0" smtClean="0"/>
                  <a:t>. The </a:t>
                </a:r>
                <a:r>
                  <a:rPr lang="en-US" altLang="zh-CN" sz="4400" dirty="0" smtClean="0"/>
                  <a:t>absolute values of t</a:t>
                </a:r>
                <a:r>
                  <a:rPr lang="en-US" altLang="zh-CN" sz="4400" dirty="0" smtClean="0"/>
                  <a:t>hose integers are sma</a:t>
                </a:r>
                <a:r>
                  <a:rPr lang="en-US" altLang="zh-CN" sz="4400" dirty="0" smtClean="0"/>
                  <a:t>ller than </a:t>
                </a:r>
                <a14:m>
                  <m:oMath xmlns:m="http://schemas.openxmlformats.org/officeDocument/2006/math">
                    <m:r>
                      <a:rPr lang="en-US" altLang="zh-CN" sz="4400" b="0" i="1" smtClean="0">
                        <a:solidFill>
                          <a:srgbClr val="C00000"/>
                        </a:solidFill>
                        <a:latin typeface="Cambria Math" panose="02040503050406030204" pitchFamily="18" charset="0"/>
                      </a:rPr>
                      <m:t>𝑚</m:t>
                    </m:r>
                  </m:oMath>
                </a14:m>
                <a:r>
                  <a:rPr lang="en-US" altLang="zh-CN" sz="4400" dirty="0" smtClean="0"/>
                  <a:t>. Please </a:t>
                </a:r>
                <a:r>
                  <a:rPr lang="en-US" altLang="zh-CN" sz="4400" dirty="0" smtClean="0"/>
                  <a:t>find two </a:t>
                </a:r>
                <a:r>
                  <a:rPr lang="en-US" altLang="zh-CN" sz="4400" dirty="0" smtClean="0"/>
                  <a:t>integers in this array whose </a:t>
                </a:r>
                <a:r>
                  <a:rPr lang="en-US" altLang="zh-CN" sz="4400" dirty="0" smtClean="0"/>
                  <a:t>sum is zero.</a:t>
                </a:r>
                <a:endParaRPr lang="zh-CN" altLang="en-US" sz="4400" dirty="0"/>
              </a:p>
            </p:txBody>
          </p:sp>
        </mc:Choice>
        <mc:Fallback>
          <p:sp>
            <p:nvSpPr>
              <p:cNvPr id="3" name="文本框 2"/>
              <p:cNvSpPr txBox="1">
                <a:spLocks noRot="1" noChangeAspect="1" noMove="1" noResize="1" noEditPoints="1" noAdjustHandles="1" noChangeArrowheads="1" noChangeShapeType="1" noTextEdit="1"/>
              </p:cNvSpPr>
              <p:nvPr/>
            </p:nvSpPr>
            <p:spPr>
              <a:xfrm>
                <a:off x="1117309" y="1988840"/>
                <a:ext cx="10881759" cy="3477875"/>
              </a:xfrm>
              <a:prstGeom prst="rect">
                <a:avLst/>
              </a:prstGeom>
              <a:blipFill>
                <a:blip r:embed="rId2"/>
                <a:stretch>
                  <a:fillRect l="-2241" t="-3503" b="-7356"/>
                </a:stretch>
              </a:blipFill>
            </p:spPr>
            <p:txBody>
              <a:bodyPr/>
              <a:lstStyle/>
              <a:p>
                <a:r>
                  <a:rPr lang="zh-CN" altLang="en-US">
                    <a:noFill/>
                  </a:rPr>
                  <a:t> </a:t>
                </a:r>
              </a:p>
            </p:txBody>
          </p:sp>
        </mc:Fallback>
      </mc:AlternateContent>
      <p:sp>
        <p:nvSpPr>
          <p:cNvPr id="4" name="文本框 3"/>
          <p:cNvSpPr txBox="1"/>
          <p:nvPr/>
        </p:nvSpPr>
        <p:spPr>
          <a:xfrm>
            <a:off x="1122086" y="5566856"/>
            <a:ext cx="8289471" cy="830997"/>
          </a:xfrm>
          <a:prstGeom prst="rect">
            <a:avLst/>
          </a:prstGeom>
          <a:noFill/>
        </p:spPr>
        <p:txBody>
          <a:bodyPr wrap="square" rtlCol="0">
            <a:spAutoFit/>
          </a:bodyPr>
          <a:lstStyle/>
          <a:p>
            <a:r>
              <a:rPr lang="en-US" altLang="zh-CN" dirty="0" smtClean="0"/>
              <a:t>e.g. -100, 34, 274, 67, 23, -900, -274, -23</a:t>
            </a:r>
          </a:p>
          <a:p>
            <a:r>
              <a:rPr lang="en-US" altLang="zh-CN" dirty="0" smtClean="0"/>
              <a:t>You only need to find one pair, for instance (23, -23).</a:t>
            </a:r>
          </a:p>
        </p:txBody>
      </p:sp>
    </p:spTree>
    <p:extLst>
      <p:ext uri="{BB962C8B-B14F-4D97-AF65-F5344CB8AC3E}">
        <p14:creationId xmlns:p14="http://schemas.microsoft.com/office/powerpoint/2010/main" val="338132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http://purl.org/dc/dcmitype/"/>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557</Words>
  <Application>Microsoft Office PowerPoint</Application>
  <PresentationFormat>自定义</PresentationFormat>
  <Paragraphs>71</Paragraphs>
  <Slides>20</Slides>
  <Notes>0</Notes>
  <HiddenSlides>6</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微软雅黑</vt:lpstr>
      <vt:lpstr>幼圆</vt:lpstr>
      <vt:lpstr>Arial</vt:lpstr>
      <vt:lpstr>Cambria Math</vt:lpstr>
      <vt:lpstr>Century Gothic</vt:lpstr>
      <vt:lpstr>书籍 16x9</vt:lpstr>
      <vt:lpstr>One Divides Into Two</vt:lpstr>
      <vt:lpstr>Find the Number</vt:lpstr>
      <vt:lpstr>Apple’s Task</vt:lpstr>
      <vt:lpstr>PowerPoint 演示文稿</vt:lpstr>
      <vt:lpstr>Binary Search</vt:lpstr>
      <vt:lpstr>Quadratic Roots</vt:lpstr>
      <vt:lpstr>Quadratic Roots</vt:lpstr>
      <vt:lpstr>A+B=0</vt:lpstr>
      <vt:lpstr>A+B=0</vt:lpstr>
      <vt:lpstr>A+B=0</vt:lpstr>
      <vt:lpstr>Cable Master</vt:lpstr>
      <vt:lpstr>Cable Master</vt:lpstr>
      <vt:lpstr>Cable Master</vt:lpstr>
      <vt:lpstr>Aggressive Cows</vt:lpstr>
      <vt:lpstr>Aggressive Cows</vt:lpstr>
      <vt:lpstr>Aggressive Cows</vt:lpstr>
      <vt:lpstr>A+B+C+D=0</vt:lpstr>
      <vt:lpstr>A+B+C+D=0</vt:lpstr>
      <vt:lpstr>A+B+C+D=0</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2017-02-01T05:38:33Z</dcterms:created>
  <dcterms:modified xsi:type="dcterms:W3CDTF">2017-03-18T11:42:23Z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