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12192000" cy="6858000"/>
  <p:embeddedFontLst>
    <p:embeddedFont>
      <p:font typeface="PT Sans" panose="020B0604020202020204" charset="-52"/>
      <p:regular r:id="rId18"/>
    </p:embeddedFont>
  </p:embeddedFontLst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8">
          <p15:clr>
            <a:srgbClr val="A4A3A4"/>
          </p15:clr>
        </p15:guide>
        <p15:guide id="2" pos="37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58" autoAdjust="0"/>
  </p:normalViewPr>
  <p:slideViewPr>
    <p:cSldViewPr>
      <p:cViewPr varScale="1">
        <p:scale>
          <a:sx n="77" d="100"/>
          <a:sy n="77" d="100"/>
        </p:scale>
        <p:origin x="72" y="192"/>
      </p:cViewPr>
      <p:guideLst>
        <p:guide orient="horz" pos="2058"/>
        <p:guide pos="37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sla\Downloads\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Коэффициент</a:t>
            </a:r>
            <a:r>
              <a:rPr lang="ru-RU" baseline="0" dirty="0" smtClean="0"/>
              <a:t>ы сокращения времени работы</a:t>
            </a:r>
            <a:endParaRPr lang="ru-RU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[Result.xlsx]Лист1!$E$28</c:f>
              <c:strCache>
                <c:ptCount val="1"/>
                <c:pt idx="0">
                  <c:v>LLVM/Clang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[Result.xlsx]Лист1!$D$29:$D$32</c:f>
              <c:strCache>
                <c:ptCount val="4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</c:strCache>
            </c:strRef>
          </c:cat>
          <c:val>
            <c:numRef>
              <c:f>[Result.xlsx]Лист1!$E$29:$E$32</c:f>
              <c:numCache>
                <c:formatCode>General</c:formatCode>
                <c:ptCount val="4"/>
                <c:pt idx="0">
                  <c:v>2.6017299771319058</c:v>
                </c:pt>
                <c:pt idx="1">
                  <c:v>1.5875251909890802</c:v>
                </c:pt>
                <c:pt idx="2">
                  <c:v>1.203251274743725</c:v>
                </c:pt>
                <c:pt idx="3">
                  <c:v>2.0389311997838471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3E-4511-A07A-50062478ED35}"/>
            </c:ext>
          </c:extLst>
        </c:ser>
        <c:ser>
          <c:idx val="1"/>
          <c:order val="1"/>
          <c:tx>
            <c:strRef>
              <c:f>[Result.xlsx]Лист1!$F$28</c:f>
              <c:strCache>
                <c:ptCount val="1"/>
                <c:pt idx="0">
                  <c:v>GCC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[Result.xlsx]Лист1!$D$29:$D$32</c:f>
              <c:strCache>
                <c:ptCount val="4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</c:strCache>
            </c:strRef>
          </c:cat>
          <c:val>
            <c:numRef>
              <c:f>[Result.xlsx]Лист1!$F$29:$F$32</c:f>
              <c:numCache>
                <c:formatCode>General</c:formatCode>
                <c:ptCount val="4"/>
                <c:pt idx="0">
                  <c:v>3.073896011018507</c:v>
                </c:pt>
                <c:pt idx="1">
                  <c:v>1.7331824357646934</c:v>
                </c:pt>
                <c:pt idx="2">
                  <c:v>1.1940029870215905</c:v>
                </c:pt>
                <c:pt idx="3">
                  <c:v>2.5762454675811242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3E-4511-A07A-50062478E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1339032"/>
        <c:axId val="527378752"/>
      </c:barChart>
      <c:catAx>
        <c:axId val="42133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7378752"/>
        <c:crosses val="autoZero"/>
        <c:auto val="1"/>
        <c:lblAlgn val="ctr"/>
        <c:lblOffset val="100"/>
        <c:noMultiLvlLbl val="0"/>
      </c:catAx>
      <c:valAx>
        <c:axId val="527378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133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Титульный слайд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839788" y="4120532"/>
            <a:ext cx="10514010" cy="903855"/>
          </a:xfrm>
        </p:spPr>
        <p:txBody>
          <a:bodyPr anchor="ctr">
            <a:normAutofit/>
          </a:bodyPr>
          <a:lstStyle>
            <a:lvl1pPr algn="l">
              <a:defRPr sz="4800"/>
            </a:lvl1pPr>
          </a:lstStyle>
          <a:p>
            <a:pPr>
              <a:defRPr/>
            </a:pPr>
            <a:r>
              <a:rPr lang="ru-RU"/>
              <a:t>Название курса</a:t>
            </a:r>
            <a:endParaRPr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839788" y="5141912"/>
            <a:ext cx="10514012" cy="9871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ru-RU"/>
              <a:t>Модуль 1. Название модуля                                                               Блок 1. Название блока</a:t>
            </a:r>
            <a:endParaRPr/>
          </a:p>
        </p:txBody>
      </p:sp>
      <p:sp>
        <p:nvSpPr>
          <p:cNvPr id="16" name="Текст 1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839788" y="3537012"/>
            <a:ext cx="10514012" cy="465994"/>
          </a:xfrm>
        </p:spPr>
        <p:txBody>
          <a:bodyPr anchor="b"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ru-RU"/>
              <a:t>Имя Фамилия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87375" y="1448978"/>
            <a:ext cx="11017250" cy="468005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0FB0DE-8D94-4767-991F-04216DFF01F7}" type="slidenum">
              <a:rPr lang="ru-RU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87375" y="6356350"/>
            <a:ext cx="7908924" cy="365125"/>
          </a:xfrm>
        </p:spPr>
        <p:txBody>
          <a:bodyPr anchor="ctr">
            <a:noAutofit/>
          </a:bodyPr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/>
            </a:lvl1pPr>
          </a:lstStyle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/>
              <a:t>Номер/название модуля </a:t>
            </a:r>
            <a:r>
              <a:rPr lang="en-US"/>
              <a:t>| </a:t>
            </a:r>
            <a:r>
              <a:rPr lang="ru-RU"/>
              <a:t>Номер/название блока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587375" y="554705"/>
            <a:ext cx="8023225" cy="720056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587374" y="1448978"/>
            <a:ext cx="5364609" cy="468005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240016" y="1448978"/>
            <a:ext cx="5356142" cy="468005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0FB0DE-8D94-4767-991F-04216DFF01F7}" type="slidenum">
              <a:rPr lang="ru-RU"/>
              <a:t>‹#›</a:t>
            </a:fld>
            <a:endParaRPr lang="ru-RU"/>
          </a:p>
        </p:txBody>
      </p:sp>
      <p:sp>
        <p:nvSpPr>
          <p:cNvPr id="8" name="Текст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87375" y="6356350"/>
            <a:ext cx="7908924" cy="365125"/>
          </a:xfrm>
        </p:spPr>
        <p:txBody>
          <a:bodyPr anchor="ctr">
            <a:noAutofit/>
          </a:bodyPr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/>
            </a:lvl1pPr>
          </a:lstStyle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/>
              <a:t>Номер/название модуля </a:t>
            </a:r>
            <a:r>
              <a:rPr lang="en-US"/>
              <a:t>| </a:t>
            </a:r>
            <a:r>
              <a:rPr lang="ru-RU"/>
              <a:t>Номер/название блока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Два заголовка и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587374" y="548968"/>
            <a:ext cx="8023225" cy="720054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575341" y="1496342"/>
            <a:ext cx="5364609" cy="9007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587374" y="2405958"/>
            <a:ext cx="5364610" cy="372307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240016" y="1505202"/>
            <a:ext cx="5347675" cy="9007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240016" y="2405958"/>
            <a:ext cx="5347676" cy="372307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0FB0DE-8D94-4767-991F-04216DFF01F7}" type="slidenum">
              <a:rPr lang="ru-RU"/>
              <a:t>‹#›</a:t>
            </a:fld>
            <a:endParaRPr lang="ru-RU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87375" y="6356350"/>
            <a:ext cx="7908924" cy="365125"/>
          </a:xfrm>
        </p:spPr>
        <p:txBody>
          <a:bodyPr anchor="ctr">
            <a:noAutofit/>
          </a:bodyPr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/>
            </a:lvl1pPr>
          </a:lstStyle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/>
              <a:t>Номер/название модуля </a:t>
            </a:r>
            <a:r>
              <a:rPr lang="en-US"/>
              <a:t>| </a:t>
            </a:r>
            <a:r>
              <a:rPr lang="ru-RU"/>
              <a:t>Номер/название блока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597430" y="545939"/>
            <a:ext cx="8013169" cy="725346"/>
          </a:xfrm>
        </p:spPr>
        <p:txBody>
          <a:bodyPr anchor="ctr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59896" y="1448979"/>
            <a:ext cx="6444729" cy="46800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597430" y="1448978"/>
            <a:ext cx="4274434" cy="468005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0FB0DE-8D94-4767-991F-04216DFF01F7}" type="slidenum">
              <a:rPr lang="ru-RU"/>
              <a:t>‹#›</a:t>
            </a:fld>
            <a:endParaRPr lang="ru-RU"/>
          </a:p>
        </p:txBody>
      </p:sp>
      <p:sp>
        <p:nvSpPr>
          <p:cNvPr id="8" name="Текст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87375" y="6356350"/>
            <a:ext cx="7908924" cy="365125"/>
          </a:xfrm>
        </p:spPr>
        <p:txBody>
          <a:bodyPr anchor="ctr">
            <a:noAutofit/>
          </a:bodyPr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/>
            </a:lvl1pPr>
          </a:lstStyle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/>
              <a:t>Номер/название модуля </a:t>
            </a:r>
            <a:r>
              <a:rPr lang="en-US"/>
              <a:t>| </a:t>
            </a:r>
            <a:r>
              <a:rPr lang="ru-RU"/>
              <a:t>Номер/название блока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Видео + 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475982" y="548968"/>
            <a:ext cx="5220058" cy="99001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475981" y="1718982"/>
            <a:ext cx="7290081" cy="441004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TextBox 3"/>
          <p:cNvSpPr txBox="1"/>
          <p:nvPr userDrawn="1"/>
        </p:nvSpPr>
        <p:spPr bwMode="auto">
          <a:xfrm>
            <a:off x="335936" y="2798993"/>
            <a:ext cx="33300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3200">
                <a:solidFill>
                  <a:schemeClr val="bg1"/>
                </a:solidFill>
              </a:rPr>
              <a:t>НЕ ИСПОЛЬЗОВАТЬ</a:t>
            </a:r>
            <a:endParaRPr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11316058" y="6356350"/>
            <a:ext cx="450004" cy="365125"/>
          </a:xfrm>
        </p:spPr>
        <p:txBody>
          <a:bodyPr/>
          <a:lstStyle/>
          <a:p>
            <a:pPr>
              <a:defRPr/>
            </a:pPr>
            <a:fld id="{290FB0DE-8D94-4767-991F-04216DFF01F7}" type="slidenum">
              <a:rPr lang="ru-RU"/>
              <a:t>‹#›</a:t>
            </a:fld>
            <a:endParaRPr lang="ru-RU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475982" y="6356350"/>
            <a:ext cx="6750076" cy="365125"/>
          </a:xfrm>
        </p:spPr>
        <p:txBody>
          <a:bodyPr anchor="ctr">
            <a:noAutofit/>
          </a:bodyPr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/>
            </a:lvl1pPr>
          </a:lstStyle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/>
              <a:t>Номер/название модуля </a:t>
            </a:r>
            <a:r>
              <a:rPr lang="en-US"/>
              <a:t>| </a:t>
            </a:r>
            <a:r>
              <a:rPr lang="ru-RU"/>
              <a:t>Номер/название блока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587375" y="557954"/>
            <a:ext cx="8023225" cy="720055"/>
          </a:xfrm>
        </p:spPr>
        <p:txBody>
          <a:bodyPr anchor="ctr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59896" y="1448978"/>
            <a:ext cx="6444729" cy="46800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587375" y="1448977"/>
            <a:ext cx="4284489" cy="468005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0FB0DE-8D94-4767-991F-04216DFF01F7}" type="slidenum">
              <a:rPr lang="ru-RU"/>
              <a:t>‹#›</a:t>
            </a:fld>
            <a:endParaRPr lang="ru-RU"/>
          </a:p>
        </p:txBody>
      </p:sp>
      <p:sp>
        <p:nvSpPr>
          <p:cNvPr id="8" name="Текст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87375" y="6356350"/>
            <a:ext cx="7908924" cy="365125"/>
          </a:xfrm>
        </p:spPr>
        <p:txBody>
          <a:bodyPr anchor="ctr">
            <a:noAutofit/>
          </a:bodyPr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/>
            </a:lvl1pPr>
          </a:lstStyle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/>
              <a:t>Номер/название модуля </a:t>
            </a:r>
            <a:r>
              <a:rPr lang="en-US"/>
              <a:t>| </a:t>
            </a:r>
            <a:r>
              <a:rPr lang="ru-RU"/>
              <a:t>Номер/название блока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9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587375" y="536574"/>
            <a:ext cx="7908924" cy="732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587375" y="1448978"/>
            <a:ext cx="11017250" cy="4680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E9CF352-453F-4415-BDE1-2AB62F125010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3200" cap="all">
          <a:solidFill>
            <a:srgbClr val="05336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rgbClr val="05336E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800">
          <a:solidFill>
            <a:srgbClr val="05336E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800">
          <a:solidFill>
            <a:srgbClr val="05336E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800">
          <a:solidFill>
            <a:srgbClr val="05336E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800">
          <a:solidFill>
            <a:srgbClr val="05336E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839787" y="3429000"/>
            <a:ext cx="10514010" cy="188001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 algn="l">
              <a:defRPr/>
            </a:pPr>
            <a:r>
              <a:rPr lang="en-US" dirty="0"/>
              <a:t>Анализ эффективности </a:t>
            </a:r>
            <a:r>
              <a:rPr lang="en-US" dirty="0" smtClean="0"/>
              <a:t>векторизации</a:t>
            </a:r>
            <a:r>
              <a:rPr lang="ru-RU" dirty="0" smtClean="0"/>
              <a:t> кода</a:t>
            </a:r>
            <a:r>
              <a:rPr lang="en-US" dirty="0" smtClean="0"/>
              <a:t> </a:t>
            </a:r>
            <a:r>
              <a:rPr lang="en-US" dirty="0"/>
              <a:t>в современных компиляторах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 bwMode="auto">
          <a:xfrm>
            <a:off x="839787" y="5141911"/>
            <a:ext cx="10514011" cy="152558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lnSpcReduction="10000"/>
          </a:bodyPr>
          <a:lstStyle/>
          <a:p>
            <a:pPr>
              <a:defRPr/>
            </a:pPr>
            <a:endParaRPr lang="ru-RU" sz="600"/>
          </a:p>
          <a:p>
            <a:pPr>
              <a:defRPr/>
            </a:pPr>
            <a:r>
              <a:rPr lang="ru-RU" sz="1800"/>
              <a:t>Выполнил: Багиев А. Н., студент группы 9307</a:t>
            </a:r>
            <a:endParaRPr sz="1800"/>
          </a:p>
          <a:p>
            <a:pPr>
              <a:defRPr/>
            </a:pPr>
            <a:r>
              <a:rPr lang="ru-RU" sz="1800" b="0" i="0" u="none" strike="noStrike" cap="none" spc="0">
                <a:solidFill>
                  <a:srgbClr val="05336E"/>
                </a:solidFill>
                <a:latin typeface="PT Sans"/>
                <a:cs typeface="PT Sans"/>
              </a:rPr>
              <a:t>Руководитель: к. т. н., доцент</a:t>
            </a:r>
            <a:r>
              <a:rPr lang="ru-RU" sz="1800"/>
              <a:t> Пазников А. А.</a:t>
            </a:r>
          </a:p>
          <a:p>
            <a:pPr algn="ctr">
              <a:defRPr/>
            </a:pPr>
            <a:r>
              <a:rPr lang="ru-RU" sz="1800"/>
              <a:t>Санкт-Петербург</a:t>
            </a:r>
            <a:br>
              <a:rPr lang="ru-RU" sz="1800"/>
            </a:br>
            <a:r>
              <a:rPr lang="ru-RU" sz="1800"/>
              <a:t>2023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0FB0DE-8D94-4767-991F-04216DFF01F7}" type="slidenum">
              <a:rPr lang="ru-RU"/>
              <a:t>10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ru-RU" dirty="0"/>
              <a:t> Автовекторизация в GCC</a:t>
            </a:r>
          </a:p>
        </p:txBody>
      </p:sp>
      <p:sp>
        <p:nvSpPr>
          <p:cNvPr id="508887049" name="Объект 1"/>
          <p:cNvSpPr>
            <a:spLocks noGrp="1"/>
          </p:cNvSpPr>
          <p:nvPr>
            <p:ph idx="1"/>
          </p:nvPr>
        </p:nvSpPr>
        <p:spPr bwMode="auto">
          <a:xfrm>
            <a:off x="587374" y="1820608"/>
            <a:ext cx="10917394" cy="309808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35000" lnSpcReduction="20000"/>
          </a:bodyPr>
          <a:lstStyle/>
          <a:p>
            <a:pPr marL="0" indent="0">
              <a:buFont typeface="Arial"/>
              <a:buNone/>
              <a:defRPr/>
            </a:pPr>
            <a:r>
              <a:rPr sz="7200" dirty="0" err="1"/>
              <a:t>Автовекторизация</a:t>
            </a:r>
            <a:r>
              <a:rPr sz="7200" dirty="0"/>
              <a:t> </a:t>
            </a:r>
            <a:r>
              <a:rPr sz="7200" dirty="0" err="1"/>
              <a:t>проходит</a:t>
            </a:r>
            <a:r>
              <a:rPr sz="7200" dirty="0"/>
              <a:t> </a:t>
            </a:r>
            <a:r>
              <a:rPr sz="7200" dirty="0" err="1"/>
              <a:t>следующим</a:t>
            </a:r>
            <a:r>
              <a:rPr sz="7200" dirty="0"/>
              <a:t> </a:t>
            </a:r>
            <a:r>
              <a:rPr sz="7200" dirty="0" err="1"/>
              <a:t>образом</a:t>
            </a:r>
            <a:r>
              <a:rPr sz="7200" dirty="0"/>
              <a:t>:</a:t>
            </a:r>
          </a:p>
          <a:p>
            <a:pPr marL="394022" indent="-394022">
              <a:buFont typeface="Arial"/>
              <a:buAutoNum type="arabicPeriod"/>
              <a:defRPr/>
            </a:pPr>
            <a:r>
              <a:rPr sz="7200" dirty="0"/>
              <a:t>Анализ </a:t>
            </a:r>
            <a:r>
              <a:rPr sz="7200" dirty="0" err="1"/>
              <a:t>перед</a:t>
            </a:r>
            <a:r>
              <a:rPr sz="7200" dirty="0"/>
              <a:t> </a:t>
            </a:r>
            <a:r>
              <a:rPr sz="7200" dirty="0" err="1"/>
              <a:t>векторизацией</a:t>
            </a:r>
            <a:r>
              <a:rPr sz="7200" dirty="0"/>
              <a:t>:</a:t>
            </a:r>
          </a:p>
          <a:p>
            <a:pPr marL="1157546" lvl="1" indent="-757496">
              <a:buFont typeface="Arial"/>
              <a:buAutoNum type="alphaLcPeriod"/>
              <a:defRPr/>
            </a:pPr>
            <a:r>
              <a:rPr lang="ru-RU" sz="7200" b="0" i="0" u="none" strike="noStrike" cap="none" spc="0" dirty="0">
                <a:solidFill>
                  <a:srgbClr val="05336E"/>
                </a:solidFill>
                <a:latin typeface="+mn-lt"/>
                <a:ea typeface="+mn-ea"/>
                <a:cs typeface="+mn-cs"/>
              </a:rPr>
              <a:t>проверка условия выхода из цикла и количество итераций;</a:t>
            </a:r>
            <a:endParaRPr sz="7200" dirty="0"/>
          </a:p>
          <a:p>
            <a:pPr marL="1157546" lvl="1" indent="-757496">
              <a:buFont typeface="Arial"/>
              <a:buAutoNum type="alphaLcPeriod"/>
              <a:defRPr/>
            </a:pPr>
            <a:r>
              <a:rPr lang="ru-RU" sz="7200" b="0" i="0" u="none" strike="noStrike" cap="none" spc="0" dirty="0">
                <a:solidFill>
                  <a:srgbClr val="05336E"/>
                </a:solidFill>
                <a:latin typeface="+mn-lt"/>
                <a:ea typeface="+mn-ea"/>
                <a:cs typeface="+mn-cs"/>
              </a:rPr>
              <a:t>анализ потока данных</a:t>
            </a:r>
            <a:endParaRPr sz="7200" dirty="0"/>
          </a:p>
          <a:p>
            <a:pPr marL="1157546" lvl="1" indent="-757496">
              <a:buFont typeface="Arial"/>
              <a:buAutoNum type="alphaLcPeriod"/>
              <a:defRPr/>
            </a:pPr>
            <a:r>
              <a:rPr lang="ru-RU" sz="7200" b="0" i="0" u="none" strike="noStrike" cap="none" spc="0" dirty="0">
                <a:solidFill>
                  <a:srgbClr val="05336E"/>
                </a:solidFill>
                <a:latin typeface="+mn-lt"/>
                <a:ea typeface="+mn-ea"/>
                <a:cs typeface="+mn-cs"/>
              </a:rPr>
              <a:t>анализ ссылок на данные</a:t>
            </a:r>
            <a:endParaRPr sz="7200" dirty="0"/>
          </a:p>
          <a:p>
            <a:pPr marL="1157546" lvl="1" indent="-757496">
              <a:buFont typeface="Arial"/>
              <a:buAutoNum type="alphaLcPeriod"/>
              <a:defRPr/>
            </a:pPr>
            <a:r>
              <a:rPr lang="ru-RU" sz="7200" b="0" i="0" u="none" strike="noStrike" cap="none" spc="0" dirty="0">
                <a:solidFill>
                  <a:srgbClr val="05336E"/>
                </a:solidFill>
                <a:latin typeface="+mn-lt"/>
                <a:ea typeface="+mn-ea"/>
                <a:cs typeface="+mn-cs"/>
              </a:rPr>
              <a:t>анализ скалярных циклов</a:t>
            </a:r>
            <a:endParaRPr sz="7200" dirty="0"/>
          </a:p>
          <a:p>
            <a:pPr marL="1157546" lvl="1" indent="-757496">
              <a:buFont typeface="Arial"/>
              <a:buAutoNum type="alphaLcPeriod"/>
              <a:defRPr/>
            </a:pPr>
            <a:r>
              <a:rPr lang="ru-RU" sz="7200" b="0" i="0" u="none" strike="noStrike" cap="none" spc="0" dirty="0">
                <a:solidFill>
                  <a:srgbClr val="05336E"/>
                </a:solidFill>
                <a:latin typeface="+mn-lt"/>
                <a:ea typeface="+mn-ea"/>
                <a:cs typeface="+mn-cs"/>
              </a:rPr>
              <a:t>Анализ операций в цикле</a:t>
            </a:r>
            <a:endParaRPr sz="7200" dirty="0"/>
          </a:p>
          <a:p>
            <a:pPr marL="394022" indent="-394022">
              <a:buFont typeface="Arial"/>
              <a:buAutoNum type="arabicPeriod"/>
              <a:defRPr/>
            </a:pPr>
            <a:r>
              <a:rPr sz="7200" dirty="0" err="1"/>
              <a:t>Трансформация</a:t>
            </a:r>
            <a:r>
              <a:rPr sz="7200" dirty="0"/>
              <a:t> </a:t>
            </a:r>
            <a:r>
              <a:rPr sz="7200" dirty="0" err="1"/>
              <a:t>цикла</a:t>
            </a:r>
            <a:endParaRPr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0FB0DE-8D94-4767-991F-04216DFF01F7}" type="slidenum">
              <a:rPr lang="ru-RU"/>
              <a:t>11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>
          <a:xfrm>
            <a:off x="587375" y="517564"/>
            <a:ext cx="8172921" cy="9361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ru-RU"/>
              <a:t>Анализ потока данных</a:t>
            </a:r>
          </a:p>
        </p:txBody>
      </p:sp>
      <p:sp>
        <p:nvSpPr>
          <p:cNvPr id="408837503" name="Объект 2"/>
          <p:cNvSpPr>
            <a:spLocks noGrp="1"/>
          </p:cNvSpPr>
          <p:nvPr>
            <p:ph idx="1"/>
          </p:nvPr>
        </p:nvSpPr>
        <p:spPr bwMode="auto">
          <a:xfrm>
            <a:off x="587374" y="1448977"/>
            <a:ext cx="11017249" cy="468005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7500" lnSpcReduction="12000"/>
          </a:bodyPr>
          <a:lstStyle/>
          <a:p>
            <a:pPr marL="0" indent="0">
              <a:buFont typeface="Arial"/>
              <a:buNone/>
              <a:defRPr/>
            </a:pPr>
            <a:r>
              <a:rPr dirty="0" err="1"/>
              <a:t>Важным</a:t>
            </a:r>
            <a:r>
              <a:rPr dirty="0"/>
              <a:t> </a:t>
            </a:r>
            <a:r>
              <a:rPr dirty="0" err="1"/>
              <a:t>аспектом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рассмотрении</a:t>
            </a:r>
            <a:r>
              <a:rPr dirty="0"/>
              <a:t> </a:t>
            </a:r>
            <a:r>
              <a:rPr dirty="0" err="1"/>
              <a:t>анализатора</a:t>
            </a:r>
            <a:r>
              <a:rPr dirty="0"/>
              <a:t> </a:t>
            </a:r>
            <a:r>
              <a:rPr dirty="0" err="1"/>
              <a:t>является</a:t>
            </a:r>
            <a:r>
              <a:rPr dirty="0"/>
              <a:t> </a:t>
            </a:r>
            <a:r>
              <a:rPr dirty="0" err="1"/>
              <a:t>поток</a:t>
            </a:r>
            <a:r>
              <a:rPr dirty="0"/>
              <a:t> </a:t>
            </a:r>
            <a:r>
              <a:rPr dirty="0" err="1"/>
              <a:t>управления</a:t>
            </a:r>
            <a:r>
              <a:rPr dirty="0"/>
              <a:t>. </a:t>
            </a:r>
            <a:r>
              <a:rPr dirty="0" err="1"/>
              <a:t>Существует</a:t>
            </a:r>
            <a:r>
              <a:rPr dirty="0"/>
              <a:t> </a:t>
            </a:r>
            <a:r>
              <a:rPr dirty="0" err="1"/>
              <a:t>два</a:t>
            </a:r>
            <a:r>
              <a:rPr dirty="0"/>
              <a:t> </a:t>
            </a:r>
            <a:r>
              <a:rPr dirty="0" err="1"/>
              <a:t>основных</a:t>
            </a:r>
            <a:r>
              <a:rPr dirty="0"/>
              <a:t> </a:t>
            </a:r>
            <a:r>
              <a:rPr dirty="0" err="1"/>
              <a:t>представления</a:t>
            </a:r>
            <a:r>
              <a:rPr dirty="0"/>
              <a:t> </a:t>
            </a:r>
            <a:r>
              <a:rPr dirty="0" err="1"/>
              <a:t>потока</a:t>
            </a:r>
            <a:r>
              <a:rPr dirty="0"/>
              <a:t> </a:t>
            </a:r>
            <a:r>
              <a:rPr dirty="0" err="1"/>
              <a:t>управления</a:t>
            </a:r>
            <a:r>
              <a:rPr dirty="0"/>
              <a:t>:</a:t>
            </a:r>
          </a:p>
          <a:p>
            <a:pPr>
              <a:defRPr/>
            </a:pPr>
            <a:r>
              <a:rPr dirty="0" err="1"/>
              <a:t>Граф</a:t>
            </a:r>
            <a:r>
              <a:rPr dirty="0"/>
              <a:t> </a:t>
            </a:r>
            <a:r>
              <a:rPr dirty="0" err="1"/>
              <a:t>потока</a:t>
            </a:r>
            <a:r>
              <a:rPr dirty="0"/>
              <a:t> </a:t>
            </a:r>
            <a:r>
              <a:rPr dirty="0" err="1"/>
              <a:t>управления</a:t>
            </a:r>
            <a:r>
              <a:rPr dirty="0"/>
              <a:t> (CFG), </a:t>
            </a:r>
            <a:r>
              <a:rPr dirty="0" err="1"/>
              <a:t>который</a:t>
            </a:r>
            <a:r>
              <a:rPr dirty="0"/>
              <a:t> </a:t>
            </a:r>
            <a:r>
              <a:rPr dirty="0" err="1"/>
              <a:t>состоит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базовых</a:t>
            </a:r>
            <a:r>
              <a:rPr dirty="0"/>
              <a:t> </a:t>
            </a:r>
            <a:r>
              <a:rPr dirty="0" err="1"/>
              <a:t>блоков</a:t>
            </a:r>
            <a:r>
              <a:rPr dirty="0"/>
              <a:t>, </a:t>
            </a:r>
            <a:r>
              <a:rPr dirty="0" err="1"/>
              <a:t>которые</a:t>
            </a:r>
            <a:r>
              <a:rPr dirty="0"/>
              <a:t> </a:t>
            </a:r>
            <a:r>
              <a:rPr dirty="0" err="1"/>
              <a:t>содержат</a:t>
            </a:r>
            <a:r>
              <a:rPr dirty="0"/>
              <a:t> </a:t>
            </a:r>
            <a:r>
              <a:rPr dirty="0" err="1"/>
              <a:t>инструкции</a:t>
            </a:r>
            <a:r>
              <a:rPr dirty="0"/>
              <a:t>. </a:t>
            </a:r>
            <a:r>
              <a:rPr dirty="0" err="1"/>
              <a:t>Они</a:t>
            </a:r>
            <a:r>
              <a:rPr dirty="0"/>
              <a:t> </a:t>
            </a:r>
            <a:r>
              <a:rPr dirty="0" err="1"/>
              <a:t>связанны</a:t>
            </a:r>
            <a:r>
              <a:rPr dirty="0"/>
              <a:t> </a:t>
            </a:r>
            <a:r>
              <a:rPr dirty="0" err="1"/>
              <a:t>ребрами</a:t>
            </a:r>
            <a:r>
              <a:rPr dirty="0"/>
              <a:t>, </a:t>
            </a:r>
            <a:r>
              <a:rPr dirty="0" err="1"/>
              <a:t>которые</a:t>
            </a:r>
            <a:r>
              <a:rPr dirty="0"/>
              <a:t> </a:t>
            </a:r>
            <a:r>
              <a:rPr dirty="0" err="1"/>
              <a:t>представляют</a:t>
            </a:r>
            <a:r>
              <a:rPr dirty="0"/>
              <a:t> </a:t>
            </a:r>
            <a:r>
              <a:rPr dirty="0" err="1"/>
              <a:t>поток</a:t>
            </a:r>
            <a:r>
              <a:rPr dirty="0"/>
              <a:t> </a:t>
            </a:r>
            <a:r>
              <a:rPr dirty="0" err="1"/>
              <a:t>управления</a:t>
            </a:r>
            <a:r>
              <a:rPr dirty="0"/>
              <a:t>.</a:t>
            </a:r>
          </a:p>
          <a:p>
            <a:pPr>
              <a:defRPr/>
            </a:pPr>
            <a:r>
              <a:rPr dirty="0" err="1"/>
              <a:t>Дерево</a:t>
            </a:r>
            <a:r>
              <a:rPr dirty="0"/>
              <a:t> </a:t>
            </a:r>
            <a:r>
              <a:rPr dirty="0" err="1"/>
              <a:t>иерархии</a:t>
            </a:r>
            <a:r>
              <a:rPr dirty="0"/>
              <a:t> </a:t>
            </a:r>
            <a:r>
              <a:rPr dirty="0" err="1"/>
              <a:t>циклов</a:t>
            </a:r>
            <a:r>
              <a:rPr dirty="0"/>
              <a:t> (LHT), </a:t>
            </a:r>
            <a:r>
              <a:rPr dirty="0" err="1"/>
              <a:t>которое</a:t>
            </a:r>
            <a:r>
              <a:rPr dirty="0"/>
              <a:t> </a:t>
            </a:r>
            <a:r>
              <a:rPr dirty="0" err="1"/>
              <a:t>основано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графе</a:t>
            </a:r>
            <a:r>
              <a:rPr dirty="0"/>
              <a:t> </a:t>
            </a:r>
            <a:r>
              <a:rPr dirty="0" err="1"/>
              <a:t>потока</a:t>
            </a:r>
            <a:r>
              <a:rPr dirty="0"/>
              <a:t> </a:t>
            </a:r>
            <a:r>
              <a:rPr dirty="0" err="1"/>
              <a:t>управления</a:t>
            </a:r>
            <a:r>
              <a:rPr dirty="0"/>
              <a:t> и </a:t>
            </a:r>
            <a:r>
              <a:rPr dirty="0" err="1" smtClean="0"/>
              <a:t>хранит</a:t>
            </a:r>
            <a:r>
              <a:rPr dirty="0" smtClean="0"/>
              <a:t>,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каждого</a:t>
            </a:r>
            <a:r>
              <a:rPr dirty="0"/>
              <a:t> </a:t>
            </a:r>
            <a:r>
              <a:rPr dirty="0" err="1"/>
              <a:t>цикла</a:t>
            </a:r>
            <a:r>
              <a:rPr dirty="0"/>
              <a:t> </a:t>
            </a:r>
            <a:r>
              <a:rPr dirty="0" err="1"/>
              <a:t>набор</a:t>
            </a:r>
            <a:r>
              <a:rPr dirty="0"/>
              <a:t> </a:t>
            </a:r>
            <a:r>
              <a:rPr dirty="0" err="1"/>
              <a:t>базовых</a:t>
            </a:r>
            <a:r>
              <a:rPr dirty="0"/>
              <a:t> </a:t>
            </a:r>
            <a:r>
              <a:rPr dirty="0" err="1"/>
              <a:t>блоков</a:t>
            </a:r>
            <a:r>
              <a:rPr dirty="0"/>
              <a:t> и </a:t>
            </a:r>
            <a:r>
              <a:rPr dirty="0" err="1"/>
              <a:t>отношения</a:t>
            </a:r>
            <a:r>
              <a:rPr dirty="0"/>
              <a:t> </a:t>
            </a:r>
            <a:r>
              <a:rPr dirty="0" err="1"/>
              <a:t>включения</a:t>
            </a:r>
            <a:r>
              <a:rPr dirty="0"/>
              <a:t> </a:t>
            </a:r>
            <a:r>
              <a:rPr dirty="0" err="1"/>
              <a:t>над</a:t>
            </a:r>
            <a:r>
              <a:rPr dirty="0"/>
              <a:t> </a:t>
            </a:r>
            <a:r>
              <a:rPr dirty="0" err="1"/>
              <a:t>циклами</a:t>
            </a:r>
            <a:r>
              <a:rPr dirty="0"/>
              <a:t>.</a:t>
            </a:r>
          </a:p>
          <a:p>
            <a:pPr marL="0" indent="0">
              <a:buFont typeface="Arial"/>
              <a:buNone/>
              <a:defRPr/>
            </a:pPr>
            <a:r>
              <a:rPr dirty="0" err="1"/>
              <a:t>Промежуточное</a:t>
            </a:r>
            <a:r>
              <a:rPr dirty="0"/>
              <a:t> </a:t>
            </a:r>
            <a:r>
              <a:rPr dirty="0" err="1"/>
              <a:t>представление</a:t>
            </a:r>
            <a:r>
              <a:rPr dirty="0"/>
              <a:t> LHT </a:t>
            </a:r>
            <a:r>
              <a:rPr dirty="0" err="1"/>
              <a:t>содержит</a:t>
            </a:r>
            <a:r>
              <a:rPr dirty="0"/>
              <a:t> </a:t>
            </a:r>
            <a:r>
              <a:rPr dirty="0" err="1"/>
              <a:t>результаты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 </a:t>
            </a:r>
            <a:r>
              <a:rPr dirty="0" err="1"/>
              <a:t>потока</a:t>
            </a:r>
            <a:r>
              <a:rPr dirty="0"/>
              <a:t> </a:t>
            </a:r>
            <a:r>
              <a:rPr dirty="0" err="1"/>
              <a:t>управления</a:t>
            </a:r>
            <a:r>
              <a:rPr dirty="0"/>
              <a:t>, </a:t>
            </a:r>
            <a:r>
              <a:rPr dirty="0" err="1"/>
              <a:t>который</a:t>
            </a:r>
            <a:r>
              <a:rPr dirty="0"/>
              <a:t> </a:t>
            </a:r>
            <a:r>
              <a:rPr dirty="0" err="1"/>
              <a:t>обнаруживает</a:t>
            </a:r>
            <a:r>
              <a:rPr dirty="0"/>
              <a:t> </a:t>
            </a:r>
            <a:r>
              <a:rPr dirty="0" err="1"/>
              <a:t>сильно</a:t>
            </a:r>
            <a:r>
              <a:rPr dirty="0"/>
              <a:t> </a:t>
            </a:r>
            <a:r>
              <a:rPr dirty="0" err="1"/>
              <a:t>связанные</a:t>
            </a:r>
            <a:r>
              <a:rPr dirty="0"/>
              <a:t> </a:t>
            </a:r>
            <a:r>
              <a:rPr dirty="0" err="1"/>
              <a:t>компоненты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CFG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 bwMode="auto">
          <a:xfrm>
            <a:off x="587374" y="1371599"/>
            <a:ext cx="11017249" cy="4757429"/>
          </a:xfrm>
        </p:spPr>
        <p:txBody>
          <a:bodyPr/>
          <a:lstStyle/>
          <a:p>
            <a:pPr marL="0" indent="0" algn="l">
              <a:buNone/>
              <a:defRPr/>
            </a:pPr>
            <a:r>
              <a:rPr lang="ru-RU"/>
              <a:t>Тестирование проведено на наборе циклов ETSVC.</a:t>
            </a:r>
          </a:p>
          <a:p>
            <a:pPr marL="0" indent="0" algn="l">
              <a:buNone/>
              <a:defRPr/>
            </a:pPr>
            <a:r>
              <a:rPr lang="ru-RU"/>
              <a:t>Целью данного набора циклов является тестирование автоматической векторизации. Циклы которые присутствуют в наборе тестов, были разработаны людьми,которые работали над векторизующими компиляторами. Установлено, что известные алгоритмы могут векторизовать от 34% до 52%.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0FB0DE-8D94-4767-991F-04216DFF01F7}" type="slidenum">
              <a:rPr lang="ru-RU"/>
              <a:t>12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lnSpc>
                <a:spcPct val="100000"/>
              </a:lnSpc>
              <a:defRPr/>
            </a:pPr>
            <a:r>
              <a:rPr lang="ru-RU"/>
              <a:t>Тестирование автоматической векторизации</a:t>
            </a:r>
            <a:endParaRPr/>
          </a:p>
        </p:txBody>
      </p:sp>
      <p:pic>
        <p:nvPicPr>
          <p:cNvPr id="1081667184" name="Рисунок 108166718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04849" y="4000500"/>
            <a:ext cx="7336199" cy="2057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 bwMode="auto">
          <a:xfrm>
            <a:off x="587375" y="1409699"/>
            <a:ext cx="5076578" cy="4719329"/>
          </a:xfrm>
        </p:spPr>
        <p:txBody>
          <a:bodyPr>
            <a:normAutofit/>
          </a:bodyPr>
          <a:lstStyle/>
          <a:p>
            <a:pPr marL="0" indent="0" algn="l">
              <a:buNone/>
              <a:defRPr/>
            </a:pPr>
            <a:r>
              <a:rPr lang="ru-RU" sz="2400" dirty="0"/>
              <a:t>В результате тестирования были получены </a:t>
            </a:r>
            <a:r>
              <a:rPr lang="ru-RU" sz="2400" dirty="0" smtClean="0"/>
              <a:t>коэффициенты сокращения времени работы программы, </a:t>
            </a:r>
            <a:r>
              <a:rPr lang="ru-RU" sz="2400" dirty="0"/>
              <a:t>по ним видно, что компиляторы хуже оптимизируют циклы из категории </a:t>
            </a:r>
            <a:r>
              <a:rPr lang="en-US" sz="2400" dirty="0"/>
              <a:t>s2 </a:t>
            </a:r>
            <a:r>
              <a:rPr lang="ru-RU" sz="2400" dirty="0"/>
              <a:t>и </a:t>
            </a:r>
            <a:r>
              <a:rPr lang="en-US" sz="2400" dirty="0"/>
              <a:t>s3</a:t>
            </a:r>
            <a:r>
              <a:rPr lang="ru-RU" sz="2400" dirty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0FB0DE-8D94-4767-991F-04216DFF01F7}" type="slidenum">
              <a:rPr lang="ru-RU"/>
              <a:t>13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ru-RU"/>
              <a:t>Результаты тестирования</a:t>
            </a:r>
            <a:endParaRPr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309506"/>
              </p:ext>
            </p:extLst>
          </p:nvPr>
        </p:nvGraphicFramePr>
        <p:xfrm>
          <a:off x="5879976" y="1414604"/>
          <a:ext cx="5616624" cy="4714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0FB0DE-8D94-4767-991F-04216DFF01F7}" type="slidenum">
              <a:rPr lang="ru-RU"/>
              <a:t>14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lnSpc>
                <a:spcPct val="100000"/>
              </a:lnSpc>
              <a:defRPr/>
            </a:pPr>
            <a:r>
              <a:rPr lang="ru-RU" dirty="0"/>
              <a:t>Демонстрация проблемных тестовых циклов</a:t>
            </a:r>
            <a:endParaRPr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566933" y="1351918"/>
            <a:ext cx="11035967" cy="215977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Данные циклы компилятор не смог векторизовать, в первом случае проблема возникает из-за</a:t>
            </a:r>
            <a:r>
              <a:rPr lang="en-US" dirty="0"/>
              <a:t> </a:t>
            </a:r>
            <a:r>
              <a:rPr lang="ru-RU" dirty="0"/>
              <a:t>того что присутствует две петли (два цикла), во втором случае компилятор не может </a:t>
            </a:r>
            <a:r>
              <a:rPr lang="ru-RU" dirty="0" smtClean="0"/>
              <a:t>векторизовать цикл из-за зависимости суммы от результата на предыдущей </a:t>
            </a:r>
            <a:r>
              <a:rPr lang="ru-RU" smtClean="0"/>
              <a:t>итерации цикла.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3527720"/>
            <a:ext cx="5340102" cy="252028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135" y="3649088"/>
            <a:ext cx="5557207" cy="22775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2400" dirty="0"/>
              <a:t>В рамках выполнения данной работы были проанализированы и протестированы реализации векторизации в современных компиляторах.</a:t>
            </a:r>
          </a:p>
          <a:p>
            <a:pPr marL="0" indent="0">
              <a:buNone/>
              <a:defRPr/>
            </a:pPr>
            <a:r>
              <a:rPr lang="ru-RU" sz="2400" dirty="0"/>
              <a:t>Мною в рамках работы были выполнены следующие задачи:</a:t>
            </a:r>
          </a:p>
          <a:p>
            <a:pPr>
              <a:defRPr/>
            </a:pPr>
            <a:r>
              <a:rPr lang="ru-RU" sz="2400" dirty="0"/>
              <a:t>Проанализирована реализация векторизации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LLVM/Clang;</a:t>
            </a:r>
            <a:endParaRPr lang="ru-RU" sz="2400" dirty="0"/>
          </a:p>
          <a:p>
            <a:pPr>
              <a:defRPr/>
            </a:pPr>
            <a:r>
              <a:rPr lang="ru-RU" sz="2400" dirty="0"/>
              <a:t>Проанализирована реализация векторизации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GCC;</a:t>
            </a:r>
            <a:endParaRPr dirty="0"/>
          </a:p>
          <a:p>
            <a:pPr>
              <a:defRPr/>
            </a:pPr>
            <a:r>
              <a:rPr lang="ru-RU" sz="2400" dirty="0"/>
              <a:t>Проведено тестирование и анализ векторизации тестовых циклов из набора циклов </a:t>
            </a:r>
            <a:r>
              <a:rPr lang="en-US" sz="2400" dirty="0"/>
              <a:t>ETSVC.</a:t>
            </a:r>
            <a:endParaRPr lang="ru-RU" sz="2400" dirty="0"/>
          </a:p>
          <a:p>
            <a:pPr marL="0" indent="0">
              <a:buNone/>
              <a:defRPr/>
            </a:pPr>
            <a:r>
              <a:rPr lang="ru-RU" sz="2400" dirty="0"/>
              <a:t>Направление дальнейшего развития включает в себя применение тестов для улучшения векторизации кода на практических задачах. Также изучение других оптимизаций присутствующих в компиляторах.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0FB0DE-8D94-4767-991F-04216DFF01F7}" type="slidenum">
              <a:rPr lang="ru-RU"/>
              <a:t>15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ru-RU" dirty="0"/>
              <a:t>Выводы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2279576" y="3789040"/>
            <a:ext cx="7992888" cy="188001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l">
              <a:defRPr/>
            </a:pPr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86317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5580881" name="Объект 1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4199"/>
              </a:spcAft>
              <a:buNone/>
              <a:defRPr/>
            </a:pPr>
            <a:r>
              <a:rPr lang="ru-RU" sz="2400"/>
              <a:t>С постоянным ростом объема данных и количества вычислений </a:t>
            </a:r>
            <a:r>
              <a:rPr lang="ru-RU" sz="2400" b="0" i="0" u="none" strike="noStrike" cap="none" spc="0">
                <a:solidFill>
                  <a:srgbClr val="05336E"/>
                </a:solidFill>
                <a:latin typeface="+mn-lt"/>
                <a:ea typeface="+mn-ea"/>
                <a:cs typeface="+mn-cs"/>
              </a:rPr>
              <a:t>оптимизация становится ключевым фактором для достижения высокой производительности и эффективности систем</a:t>
            </a:r>
            <a:r>
              <a:rPr lang="ru-RU" sz="2400"/>
              <a:t>.</a:t>
            </a:r>
            <a:endParaRPr lang="ru-RU" sz="2400" spc="-69"/>
          </a:p>
          <a:p>
            <a:pPr marL="0" indent="0">
              <a:lnSpc>
                <a:spcPct val="100000"/>
              </a:lnSpc>
              <a:spcAft>
                <a:spcPts val="4199"/>
              </a:spcAft>
              <a:buNone/>
              <a:defRPr/>
            </a:pPr>
            <a:r>
              <a:rPr lang="ru-RU" sz="2400" spc="-69"/>
              <a:t>Актуальность использования автоматической векторизации заключается в том, что она позволяет сократить затрачиваемое время на оптимизацию кода, а так же значительно уменьшить время работы программы.</a:t>
            </a:r>
          </a:p>
        </p:txBody>
      </p:sp>
      <p:sp>
        <p:nvSpPr>
          <p:cNvPr id="794364971" name="Номер слайда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31397E-126E-5B29-0301-0A0249DE866F}" type="slidenum">
              <a:rPr lang="ru-RU"/>
              <a:t>2</a:t>
            </a:fld>
            <a:endParaRPr lang="ru-RU"/>
          </a:p>
        </p:txBody>
      </p:sp>
      <p:sp>
        <p:nvSpPr>
          <p:cNvPr id="1882996019" name="Заголовок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Актуальность 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 bwMode="auto">
          <a:xfrm>
            <a:off x="587374" y="1448977"/>
            <a:ext cx="11604624" cy="473446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0000" lnSpcReduction="2000"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ru-RU" dirty="0"/>
              <a:t>Компилятор должен соответствовать требованиям как:</a:t>
            </a:r>
          </a:p>
          <a:p>
            <a:pPr>
              <a:lnSpc>
                <a:spcPct val="100000"/>
              </a:lnSpc>
              <a:defRPr/>
            </a:pPr>
            <a:r>
              <a:rPr lang="ru-RU" dirty="0"/>
              <a:t>открытый исходный код;</a:t>
            </a:r>
          </a:p>
          <a:p>
            <a:pPr>
              <a:lnSpc>
                <a:spcPct val="100000"/>
              </a:lnSpc>
              <a:defRPr/>
            </a:pPr>
            <a:r>
              <a:rPr lang="ru-RU" dirty="0"/>
              <a:t>компиляция под архитектуры x86(x64);</a:t>
            </a:r>
          </a:p>
          <a:p>
            <a:pPr>
              <a:lnSpc>
                <a:spcPct val="100000"/>
              </a:lnSpc>
              <a:defRPr/>
            </a:pPr>
            <a:r>
              <a:rPr lang="ru-RU" dirty="0"/>
              <a:t>доступность на платформе GNU/</a:t>
            </a:r>
            <a:r>
              <a:rPr lang="ru-RU" dirty="0" err="1"/>
              <a:t>Linux</a:t>
            </a:r>
            <a:r>
              <a:rPr lang="ru-RU" dirty="0"/>
              <a:t>;</a:t>
            </a:r>
          </a:p>
          <a:p>
            <a:pPr>
              <a:lnSpc>
                <a:spcPct val="100000"/>
              </a:lnSpc>
              <a:defRPr/>
            </a:pPr>
            <a:r>
              <a:rPr lang="ru-RU" b="0" dirty="0"/>
              <a:t>активная </a:t>
            </a:r>
            <a:r>
              <a:rPr lang="ru-RU" dirty="0"/>
              <a:t>разработка.</a:t>
            </a:r>
          </a:p>
          <a:p>
            <a:pPr marL="0" indent="0">
              <a:lnSpc>
                <a:spcPct val="100000"/>
              </a:lnSpc>
              <a:buFont typeface="Arial"/>
              <a:buNone/>
              <a:defRPr/>
            </a:pPr>
            <a:r>
              <a:rPr lang="ru-RU" dirty="0"/>
              <a:t>Исходя из выше перечисленного выбраны:</a:t>
            </a:r>
          </a:p>
          <a:p>
            <a:pPr>
              <a:lnSpc>
                <a:spcPct val="100000"/>
              </a:lnSpc>
              <a:defRPr/>
            </a:pPr>
            <a:r>
              <a:rPr lang="ru-RU" dirty="0"/>
              <a:t>GCC</a:t>
            </a:r>
          </a:p>
          <a:p>
            <a:pPr>
              <a:lnSpc>
                <a:spcPct val="100000"/>
              </a:lnSpc>
              <a:defRPr/>
            </a:pPr>
            <a:r>
              <a:rPr lang="ru-RU" dirty="0"/>
              <a:t>LLVM/</a:t>
            </a:r>
            <a:r>
              <a:rPr lang="ru-RU" dirty="0" err="1"/>
              <a:t>Clang</a:t>
            </a:r>
            <a:endParaRPr lang="ru-RU" dirty="0"/>
          </a:p>
          <a:p>
            <a:pPr>
              <a:lnSpc>
                <a:spcPct val="100000"/>
              </a:lnSpc>
              <a:defRPr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0FB0DE-8D94-4767-991F-04216DFF01F7}" type="slidenum">
              <a:rPr lang="ru-RU"/>
              <a:t>3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Выбор компиляторов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597429" y="374753"/>
            <a:ext cx="8013169" cy="1202335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ru-RU"/>
              <a:t>Обзор LLVM/Clang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0FB0DE-8D94-4767-991F-04216DFF01F7}" type="slidenum">
              <a:rPr lang="ru-RU"/>
              <a:t>4</a:t>
            </a:fld>
            <a:endParaRPr lang="ru-RU"/>
          </a:p>
        </p:txBody>
      </p:sp>
      <p:pic>
        <p:nvPicPr>
          <p:cNvPr id="1622944024" name="Рисунок 162294402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80941" y="1795696"/>
            <a:ext cx="9972858" cy="4106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 bwMode="auto">
          <a:xfrm>
            <a:off x="587374" y="1268759"/>
            <a:ext cx="5060949" cy="48565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25000" lnSpcReduction="15000"/>
          </a:bodyPr>
          <a:lstStyle/>
          <a:p>
            <a:pPr marL="0" indent="0">
              <a:buFont typeface="Arial"/>
              <a:buNone/>
              <a:defRPr/>
            </a:pPr>
            <a:r>
              <a:rPr sz="7200" dirty="0" err="1"/>
              <a:t>Автовекторизация</a:t>
            </a:r>
            <a:r>
              <a:rPr sz="7200" dirty="0"/>
              <a:t> </a:t>
            </a:r>
            <a:r>
              <a:rPr sz="7200" dirty="0" err="1"/>
              <a:t>проходит</a:t>
            </a:r>
            <a:r>
              <a:rPr sz="7200" dirty="0"/>
              <a:t> </a:t>
            </a:r>
            <a:r>
              <a:rPr sz="7200" dirty="0" err="1"/>
              <a:t>по</a:t>
            </a:r>
            <a:r>
              <a:rPr sz="7200" dirty="0"/>
              <a:t> </a:t>
            </a:r>
            <a:r>
              <a:rPr sz="7200" dirty="0" err="1"/>
              <a:t>плану</a:t>
            </a:r>
            <a:r>
              <a:rPr sz="7200" dirty="0"/>
              <a:t> векторизации «</a:t>
            </a:r>
            <a:r>
              <a:rPr sz="7200" dirty="0" err="1"/>
              <a:t>Vplan</a:t>
            </a:r>
            <a:r>
              <a:rPr sz="7200" dirty="0"/>
              <a:t>»:</a:t>
            </a:r>
          </a:p>
          <a:p>
            <a:pPr marL="394023" indent="-394023">
              <a:buFont typeface="Arial"/>
              <a:buAutoNum type="arabicPeriod"/>
              <a:defRPr/>
            </a:pPr>
            <a:r>
              <a:rPr sz="7200" dirty="0"/>
              <a:t> Анализ</a:t>
            </a:r>
          </a:p>
          <a:p>
            <a:pPr marL="394023" indent="-394023">
              <a:buFont typeface="Arial"/>
              <a:buAutoNum type="arabicPeriod"/>
              <a:defRPr/>
            </a:pPr>
            <a:r>
              <a:rPr sz="7200" dirty="0" err="1"/>
              <a:t>Согласование</a:t>
            </a:r>
            <a:r>
              <a:rPr sz="7200" dirty="0"/>
              <a:t> </a:t>
            </a:r>
            <a:r>
              <a:rPr sz="7200" dirty="0" err="1"/>
              <a:t>затрат</a:t>
            </a:r>
            <a:r>
              <a:rPr sz="7200" dirty="0"/>
              <a:t> и </a:t>
            </a:r>
            <a:r>
              <a:rPr sz="7200" dirty="0" err="1"/>
              <a:t>выполнение</a:t>
            </a:r>
            <a:r>
              <a:rPr sz="7200" dirty="0"/>
              <a:t> векторизации</a:t>
            </a:r>
          </a:p>
          <a:p>
            <a:pPr marL="394023" indent="-394023">
              <a:buFont typeface="Arial"/>
              <a:buAutoNum type="arabicPeriod"/>
              <a:defRPr/>
            </a:pPr>
            <a:r>
              <a:rPr sz="7200" dirty="0" err="1"/>
              <a:t>Поддержка</a:t>
            </a:r>
            <a:r>
              <a:rPr sz="7200" dirty="0"/>
              <a:t> векторизации </a:t>
            </a:r>
            <a:r>
              <a:rPr sz="7200" dirty="0" err="1"/>
              <a:t>дополнительных</a:t>
            </a:r>
            <a:r>
              <a:rPr sz="7200" dirty="0"/>
              <a:t> </a:t>
            </a:r>
            <a:r>
              <a:rPr sz="7200" dirty="0" err="1"/>
              <a:t>конструкций</a:t>
            </a:r>
            <a:endParaRPr sz="7200" dirty="0"/>
          </a:p>
          <a:p>
            <a:pPr marL="794073" lvl="1" indent="-394023">
              <a:buFont typeface="Arial"/>
              <a:buAutoNum type="alphaLcPeriod"/>
              <a:defRPr/>
            </a:pPr>
            <a:r>
              <a:rPr sz="7200" dirty="0" err="1"/>
              <a:t>Векторизация</a:t>
            </a:r>
            <a:r>
              <a:rPr sz="7200" dirty="0"/>
              <a:t> </a:t>
            </a:r>
            <a:r>
              <a:rPr sz="7200" dirty="0" err="1"/>
              <a:t>по</a:t>
            </a:r>
            <a:r>
              <a:rPr sz="7200" dirty="0"/>
              <a:t> </a:t>
            </a:r>
            <a:r>
              <a:rPr sz="7200" dirty="0" err="1"/>
              <a:t>внешнему</a:t>
            </a:r>
            <a:r>
              <a:rPr sz="7200" dirty="0"/>
              <a:t> </a:t>
            </a:r>
            <a:r>
              <a:rPr sz="7200" dirty="0" err="1"/>
              <a:t>контуру</a:t>
            </a:r>
            <a:endParaRPr sz="7200" dirty="0"/>
          </a:p>
          <a:p>
            <a:pPr marL="794073" lvl="1" indent="-394023">
              <a:buFont typeface="Arial"/>
              <a:buAutoNum type="alphaLcPeriod"/>
              <a:defRPr/>
            </a:pPr>
            <a:r>
              <a:rPr sz="7200" dirty="0"/>
              <a:t>SLP – </a:t>
            </a:r>
            <a:r>
              <a:rPr sz="7200" dirty="0" err="1"/>
              <a:t>векторизация</a:t>
            </a:r>
            <a:endParaRPr sz="7200" dirty="0"/>
          </a:p>
          <a:p>
            <a:pPr marL="794073" lvl="1" indent="-394023">
              <a:buFont typeface="Arial"/>
              <a:buAutoNum type="alphaLcPeriod"/>
              <a:defRPr/>
            </a:pPr>
            <a:r>
              <a:rPr sz="7200" dirty="0" err="1"/>
              <a:t>Комбинации</a:t>
            </a:r>
            <a:r>
              <a:rPr sz="7200" dirty="0"/>
              <a:t> </a:t>
            </a:r>
            <a:r>
              <a:rPr sz="7200" dirty="0" err="1"/>
              <a:t>вышеперечисленного</a:t>
            </a:r>
            <a:endParaRPr sz="7200" dirty="0"/>
          </a:p>
          <a:p>
            <a:pPr marL="794073" lvl="1" indent="-394023">
              <a:buFont typeface="Arial"/>
              <a:buAutoNum type="alphaLcPeriod"/>
              <a:defRPr/>
            </a:pPr>
            <a:r>
              <a:rPr sz="7200" dirty="0" err="1"/>
              <a:t>Векторизация</a:t>
            </a:r>
            <a:r>
              <a:rPr sz="7200" dirty="0"/>
              <a:t> </a:t>
            </a:r>
            <a:r>
              <a:rPr sz="7200" dirty="0" err="1"/>
              <a:t>функций</a:t>
            </a:r>
            <a:endParaRPr sz="7200" dirty="0"/>
          </a:p>
          <a:p>
            <a:pPr marL="794073" lvl="1" indent="-394023">
              <a:buFont typeface="Arial"/>
              <a:buAutoNum type="alphaLcPeriod"/>
              <a:defRPr/>
            </a:pPr>
            <a:r>
              <a:rPr sz="7200" dirty="0" err="1"/>
              <a:t>Векторизация</a:t>
            </a:r>
            <a:r>
              <a:rPr sz="7200" dirty="0"/>
              <a:t> </a:t>
            </a:r>
            <a:r>
              <a:rPr sz="7200" dirty="0" err="1"/>
              <a:t>внутренних</a:t>
            </a:r>
            <a:r>
              <a:rPr sz="7200" dirty="0"/>
              <a:t> </a:t>
            </a:r>
            <a:r>
              <a:rPr sz="7200" dirty="0" err="1"/>
              <a:t>циклов</a:t>
            </a:r>
            <a:endParaRPr sz="7200" dirty="0"/>
          </a:p>
          <a:p>
            <a:pPr marL="394023" indent="-394023">
              <a:buFont typeface="Arial"/>
              <a:buAutoNum type="arabicPeriod"/>
              <a:defRPr/>
            </a:pPr>
            <a:r>
              <a:rPr sz="7200" dirty="0" err="1"/>
              <a:t>Эффективное</a:t>
            </a:r>
            <a:r>
              <a:rPr sz="7200" dirty="0"/>
              <a:t> </a:t>
            </a:r>
            <a:r>
              <a:rPr sz="7200" dirty="0" err="1"/>
              <a:t>поддержание</a:t>
            </a:r>
            <a:r>
              <a:rPr sz="7200" dirty="0"/>
              <a:t> </a:t>
            </a:r>
            <a:r>
              <a:rPr sz="7200" dirty="0" err="1"/>
              <a:t>нескольких</a:t>
            </a:r>
            <a:r>
              <a:rPr sz="7200" dirty="0"/>
              <a:t> </a:t>
            </a:r>
            <a:r>
              <a:rPr sz="7200" dirty="0" err="1"/>
              <a:t>вариантов</a:t>
            </a:r>
            <a:r>
              <a:rPr sz="7200" dirty="0"/>
              <a:t> векторизации</a:t>
            </a:r>
          </a:p>
          <a:p>
            <a:pPr marL="394023" indent="-394023">
              <a:buFont typeface="Arial"/>
              <a:buAutoNum type="arabicPeriod"/>
              <a:defRPr/>
            </a:pPr>
            <a:r>
              <a:rPr sz="7200" dirty="0" err="1"/>
              <a:t>Поддержка</a:t>
            </a:r>
            <a:r>
              <a:rPr sz="7200" dirty="0"/>
              <a:t> векторизации </a:t>
            </a:r>
            <a:r>
              <a:rPr sz="7200" dirty="0" err="1"/>
              <a:t>идиом</a:t>
            </a:r>
            <a:r>
              <a:rPr sz="7200" dirty="0"/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0FB0DE-8D94-4767-991F-04216DFF01F7}" type="slidenum">
              <a:rPr lang="ru-RU"/>
              <a:t>5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>
          <a:xfrm>
            <a:off x="587375" y="536574"/>
            <a:ext cx="8023225" cy="7321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b="1" dirty="0"/>
              <a:t>Автовекторизация в LLVM</a:t>
            </a:r>
            <a:endParaRPr lang="ru-RU" dirty="0"/>
          </a:p>
        </p:txBody>
      </p:sp>
      <p:pic>
        <p:nvPicPr>
          <p:cNvPr id="305555127" name="Рисунок 30555512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648324" y="1268759"/>
            <a:ext cx="5944367" cy="4197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 bwMode="auto">
          <a:xfrm>
            <a:off x="587374" y="1268759"/>
            <a:ext cx="5274592" cy="486027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/>
              <a:t>Данный этап состоит из четырех частей:</a:t>
            </a:r>
          </a:p>
          <a:p>
            <a:pPr marL="394023" indent="-394023">
              <a:buFont typeface="Arial"/>
              <a:buAutoNum type="arabicPeriod"/>
              <a:defRPr/>
            </a:pPr>
            <a:r>
              <a:rPr lang="ru-RU"/>
              <a:t>Обход контура</a:t>
            </a:r>
          </a:p>
          <a:p>
            <a:pPr marL="394023" indent="-394023">
              <a:buFont typeface="Arial"/>
              <a:buAutoNum type="arabicPeriod"/>
              <a:defRPr/>
            </a:pPr>
            <a:r>
              <a:rPr lang="ru-RU"/>
              <a:t>Проверка допустимости векторизации</a:t>
            </a:r>
          </a:p>
          <a:p>
            <a:pPr marL="394023" indent="-394023">
              <a:buFont typeface="Arial"/>
              <a:buAutoNum type="arabicPeriod"/>
              <a:defRPr/>
            </a:pPr>
            <a:r>
              <a:rPr lang="ru-RU"/>
              <a:t>Оценка ожидаемого ускорения</a:t>
            </a:r>
          </a:p>
          <a:p>
            <a:pPr marL="394023" indent="-394023">
              <a:buFont typeface="Arial"/>
              <a:buAutoNum type="arabicPeriod"/>
              <a:defRPr/>
            </a:pPr>
            <a:r>
              <a:rPr lang="ru-RU"/>
              <a:t>Фактическое расширение инструкций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0FB0DE-8D94-4767-991F-04216DFF01F7}" type="slidenum">
              <a:rPr lang="ru-RU"/>
              <a:t>6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 lnSpcReduction="2000"/>
          </a:bodyPr>
          <a:lstStyle/>
          <a:p>
            <a:pPr>
              <a:defRPr/>
            </a:pPr>
            <a:r>
              <a:rPr lang="ru-RU" b="1"/>
              <a:t>Векторизация внутренних циклов</a:t>
            </a:r>
            <a:endParaRPr lang="ru-RU"/>
          </a:p>
        </p:txBody>
      </p:sp>
      <p:pic>
        <p:nvPicPr>
          <p:cNvPr id="850932243" name="Рисунок 85093224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167562" y="1268759"/>
            <a:ext cx="2886075" cy="1266824"/>
          </a:xfrm>
          <a:prstGeom prst="rect">
            <a:avLst/>
          </a:prstGeom>
        </p:spPr>
      </p:pic>
      <p:pic>
        <p:nvPicPr>
          <p:cNvPr id="1615736870" name="Рисунок 161573686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167562" y="3429000"/>
            <a:ext cx="2886075" cy="1619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ru-RU"/>
              <a:t>SLP – векторизация</a:t>
            </a:r>
          </a:p>
        </p:txBody>
      </p:sp>
      <p:sp>
        <p:nvSpPr>
          <p:cNvPr id="1929604859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597429" y="1448977"/>
            <a:ext cx="10756369" cy="49073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defRPr/>
            </a:pPr>
            <a:r>
              <a:rPr dirty="0" err="1"/>
              <a:t>Этапы</a:t>
            </a:r>
            <a:r>
              <a:rPr dirty="0"/>
              <a:t> SLP – векторизации:</a:t>
            </a:r>
          </a:p>
          <a:p>
            <a:pPr marL="261850" indent="-261850">
              <a:buFont typeface="Arial"/>
              <a:buAutoNum type="arabicPeriod"/>
              <a:defRPr/>
            </a:pP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инструкции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сопряжены</a:t>
            </a:r>
            <a:r>
              <a:rPr dirty="0"/>
              <a:t>, </a:t>
            </a:r>
            <a:r>
              <a:rPr dirty="0" err="1"/>
              <a:t>записать</a:t>
            </a:r>
            <a:r>
              <a:rPr dirty="0"/>
              <a:t> в </a:t>
            </a:r>
            <a:r>
              <a:rPr dirty="0" err="1"/>
              <a:t>качестве</a:t>
            </a:r>
            <a:r>
              <a:rPr dirty="0"/>
              <a:t> </a:t>
            </a:r>
            <a:r>
              <a:rPr dirty="0" err="1"/>
              <a:t>кандидатов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векторизацию</a:t>
            </a:r>
            <a:endParaRPr dirty="0"/>
          </a:p>
          <a:p>
            <a:pPr marL="261850" indent="-261850">
              <a:buFont typeface="Arial"/>
              <a:buAutoNum type="arabicPeriod"/>
              <a:defRPr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пары</a:t>
            </a:r>
            <a:r>
              <a:rPr dirty="0"/>
              <a:t> </a:t>
            </a:r>
            <a:r>
              <a:rPr dirty="0" err="1"/>
              <a:t>преемников</a:t>
            </a:r>
            <a:r>
              <a:rPr dirty="0"/>
              <a:t>,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обе</a:t>
            </a:r>
            <a:r>
              <a:rPr dirty="0"/>
              <a:t> </a:t>
            </a:r>
            <a:r>
              <a:rPr dirty="0" err="1"/>
              <a:t>инструкции</a:t>
            </a:r>
            <a:r>
              <a:rPr dirty="0"/>
              <a:t> в </a:t>
            </a:r>
            <a:r>
              <a:rPr dirty="0" err="1"/>
              <a:t>паре</a:t>
            </a:r>
            <a:r>
              <a:rPr dirty="0"/>
              <a:t> </a:t>
            </a:r>
            <a:r>
              <a:rPr dirty="0" err="1"/>
              <a:t>преемников</a:t>
            </a:r>
            <a:r>
              <a:rPr dirty="0"/>
              <a:t> </a:t>
            </a:r>
            <a:r>
              <a:rPr dirty="0" err="1"/>
              <a:t>используют</a:t>
            </a:r>
            <a:r>
              <a:rPr dirty="0"/>
              <a:t> </a:t>
            </a:r>
            <a:r>
              <a:rPr dirty="0" err="1"/>
              <a:t>результат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предыдущей</a:t>
            </a:r>
            <a:r>
              <a:rPr dirty="0"/>
              <a:t>, </a:t>
            </a:r>
            <a:r>
              <a:rPr dirty="0" err="1"/>
              <a:t>записывается</a:t>
            </a:r>
            <a:r>
              <a:rPr dirty="0"/>
              <a:t> </a:t>
            </a:r>
            <a:r>
              <a:rPr dirty="0" err="1"/>
              <a:t>парное</a:t>
            </a:r>
            <a:r>
              <a:rPr dirty="0"/>
              <a:t> </a:t>
            </a:r>
            <a:r>
              <a:rPr dirty="0" err="1"/>
              <a:t>соединение</a:t>
            </a:r>
            <a:r>
              <a:rPr dirty="0"/>
              <a:t>.</a:t>
            </a:r>
          </a:p>
          <a:p>
            <a:pPr marL="261850" indent="-261850">
              <a:buFont typeface="Arial"/>
              <a:buAutoNum type="arabicPeriod"/>
              <a:defRPr/>
            </a:pPr>
            <a:r>
              <a:rPr dirty="0" err="1"/>
              <a:t>Строится</a:t>
            </a:r>
            <a:r>
              <a:rPr dirty="0"/>
              <a:t> </a:t>
            </a:r>
            <a:r>
              <a:rPr dirty="0" err="1"/>
              <a:t>дерево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всех</a:t>
            </a:r>
            <a:r>
              <a:rPr dirty="0"/>
              <a:t> </a:t>
            </a:r>
            <a:r>
              <a:rPr dirty="0" err="1"/>
              <a:t>пар</a:t>
            </a:r>
            <a:r>
              <a:rPr dirty="0"/>
              <a:t>, </a:t>
            </a:r>
            <a:r>
              <a:rPr dirty="0" err="1"/>
              <a:t>подключенных</a:t>
            </a:r>
            <a:r>
              <a:rPr dirty="0"/>
              <a:t> к </a:t>
            </a:r>
            <a:r>
              <a:rPr dirty="0" err="1"/>
              <a:t>первой</a:t>
            </a:r>
            <a:r>
              <a:rPr dirty="0"/>
              <a:t> и </a:t>
            </a:r>
            <a:r>
              <a:rPr dirty="0" err="1"/>
              <a:t>дерево</a:t>
            </a:r>
            <a:r>
              <a:rPr dirty="0"/>
              <a:t> </a:t>
            </a:r>
            <a:r>
              <a:rPr dirty="0" err="1"/>
              <a:t>обрезается</a:t>
            </a:r>
            <a:r>
              <a:rPr dirty="0"/>
              <a:t>, </a:t>
            </a:r>
            <a:r>
              <a:rPr dirty="0" err="1"/>
              <a:t>удалив</a:t>
            </a:r>
            <a:r>
              <a:rPr dirty="0"/>
              <a:t> </a:t>
            </a:r>
            <a:r>
              <a:rPr dirty="0" err="1"/>
              <a:t>конфликтующие</a:t>
            </a:r>
            <a:r>
              <a:rPr dirty="0"/>
              <a:t> </a:t>
            </a:r>
            <a:r>
              <a:rPr dirty="0" err="1"/>
              <a:t>пары</a:t>
            </a:r>
            <a:r>
              <a:rPr dirty="0"/>
              <a:t> и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дерево</a:t>
            </a:r>
            <a:r>
              <a:rPr dirty="0"/>
              <a:t> </a:t>
            </a:r>
            <a:r>
              <a:rPr dirty="0" err="1"/>
              <a:t>имеет</a:t>
            </a:r>
            <a:r>
              <a:rPr dirty="0"/>
              <a:t> </a:t>
            </a:r>
            <a:r>
              <a:rPr dirty="0" err="1"/>
              <a:t>требуемую</a:t>
            </a:r>
            <a:r>
              <a:rPr dirty="0"/>
              <a:t> </a:t>
            </a:r>
            <a:r>
              <a:rPr dirty="0" err="1"/>
              <a:t>глубину</a:t>
            </a:r>
            <a:r>
              <a:rPr dirty="0"/>
              <a:t> и </a:t>
            </a:r>
            <a:r>
              <a:rPr dirty="0" err="1"/>
              <a:t>больше</a:t>
            </a:r>
            <a:r>
              <a:rPr dirty="0"/>
              <a:t> </a:t>
            </a:r>
            <a:r>
              <a:rPr dirty="0" err="1"/>
              <a:t>пар</a:t>
            </a:r>
            <a:r>
              <a:rPr dirty="0"/>
              <a:t>, </a:t>
            </a:r>
            <a:r>
              <a:rPr dirty="0" err="1"/>
              <a:t>чем</a:t>
            </a:r>
            <a:r>
              <a:rPr dirty="0"/>
              <a:t> </a:t>
            </a:r>
            <a:r>
              <a:rPr dirty="0" err="1"/>
              <a:t>лучшее</a:t>
            </a:r>
            <a:r>
              <a:rPr dirty="0"/>
              <a:t> </a:t>
            </a:r>
            <a:r>
              <a:rPr dirty="0" err="1"/>
              <a:t>дерево</a:t>
            </a:r>
            <a:r>
              <a:rPr dirty="0"/>
              <a:t>, </a:t>
            </a:r>
            <a:r>
              <a:rPr dirty="0" err="1"/>
              <a:t>то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лучшее</a:t>
            </a:r>
            <a:r>
              <a:rPr dirty="0"/>
              <a:t> </a:t>
            </a:r>
            <a:r>
              <a:rPr dirty="0" err="1"/>
              <a:t>дерево</a:t>
            </a:r>
            <a:endParaRPr dirty="0"/>
          </a:p>
          <a:p>
            <a:pPr marL="261850" indent="-261850">
              <a:buFont typeface="Arial"/>
              <a:buAutoNum type="arabicPeriod"/>
              <a:defRPr/>
            </a:pPr>
            <a:endParaRPr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0FB0DE-8D94-4767-991F-04216DFF01F7}" type="slidenum">
              <a:rPr lang="ru-RU"/>
              <a:t>7</a:t>
            </a:fld>
            <a:endParaRPr lang="ru-RU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43150" y="1143000"/>
            <a:ext cx="38100" cy="208915"/>
          </a:xfrm>
          <a:prstGeom prst="rect">
            <a:avLst/>
          </a:prstGeom>
          <a:solidFill>
            <a:srgbClr val="F7F7F8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76682" y="424934"/>
            <a:ext cx="63863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/>
              </a:defRPr>
            </a:lvl1pPr>
            <a:lvl2pPr>
              <a:spcBef>
                <a:spcPts val="0"/>
              </a:spcBef>
              <a:spcAft>
                <a:spcPts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/>
              </a:defRPr>
            </a:lvl2pPr>
            <a:lvl3pPr>
              <a:spcBef>
                <a:spcPts val="0"/>
              </a:spcBef>
              <a:spcAft>
                <a:spcPts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/>
              </a:defRPr>
            </a:lvl3pPr>
            <a:lvl4pPr>
              <a:spcBef>
                <a:spcPts val="0"/>
              </a:spcBef>
              <a:spcAft>
                <a:spcPts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/>
              </a:defRPr>
            </a:lvl4pPr>
            <a:lvl5pPr>
              <a:spcBef>
                <a:spcPts val="0"/>
              </a:spcBef>
              <a:spcAft>
                <a:spcPts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/>
              </a:defRPr>
            </a:lvl5pPr>
            <a:lvl6pPr>
              <a:spcBef>
                <a:spcPts val="0"/>
              </a:spcBef>
              <a:spcAft>
                <a:spcPts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/>
              </a:defRPr>
            </a:lvl6pPr>
            <a:lvl7pPr>
              <a:spcBef>
                <a:spcPts val="0"/>
              </a:spcBef>
              <a:spcAft>
                <a:spcPts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/>
              </a:defRPr>
            </a:lvl7pPr>
            <a:lvl8pPr>
              <a:spcBef>
                <a:spcPts val="0"/>
              </a:spcBef>
              <a:spcAft>
                <a:spcPts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/>
              </a:defRPr>
            </a:lvl8pPr>
            <a:lvl9pPr>
              <a:spcBef>
                <a:spcPts val="0"/>
              </a:spcBef>
              <a:spcAft>
                <a:spcPts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marL="0" marR="0" lvl="0" indent="449263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0850" algn="l"/>
              </a:tabLst>
              <a:defRPr/>
            </a:pPr>
            <a:endParaRPr lang="ru-RU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pic>
        <p:nvPicPr>
          <p:cNvPr id="1437499183" name="Рисунок 143749918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345834" y="3902663"/>
            <a:ext cx="6138965" cy="2051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ru-RU"/>
              <a:t>Пример SLP - Векторизации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90FB0DE-8D94-4767-991F-04216DFF01F7}" type="slidenum">
              <a:rPr lang="ru-RU"/>
              <a:t>8</a:t>
            </a:fld>
            <a:endParaRPr lang="ru-RU"/>
          </a:p>
        </p:txBody>
      </p:sp>
      <p:pic>
        <p:nvPicPr>
          <p:cNvPr id="1218615869" name="Рисунок 121861586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97429" y="1212670"/>
            <a:ext cx="8103576" cy="4912637"/>
          </a:xfrm>
          <a:prstGeom prst="rect">
            <a:avLst/>
          </a:prstGeom>
        </p:spPr>
      </p:pic>
      <p:pic>
        <p:nvPicPr>
          <p:cNvPr id="2118308573" name="Рисунок 211830857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998068" y="1271285"/>
            <a:ext cx="3200400" cy="12477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16257" name="Заголовок 1"/>
          <p:cNvSpPr>
            <a:spLocks noGrp="1"/>
          </p:cNvSpPr>
          <p:nvPr>
            <p:ph type="title"/>
          </p:nvPr>
        </p:nvSpPr>
        <p:spPr bwMode="auto">
          <a:xfrm>
            <a:off x="597429" y="545938"/>
            <a:ext cx="8013169" cy="725346"/>
          </a:xfrm>
        </p:spPr>
        <p:txBody>
          <a:bodyPr anchor="ctr"/>
          <a:lstStyle>
            <a:lvl1pPr>
              <a:defRPr sz="3200"/>
            </a:lvl1pPr>
          </a:lstStyle>
          <a:p>
            <a:pPr>
              <a:defRPr/>
            </a:pPr>
            <a:r>
              <a:rPr dirty="0"/>
              <a:t>ПРИМЕР SLP - Векторизации</a:t>
            </a:r>
          </a:p>
        </p:txBody>
      </p:sp>
      <p:sp>
        <p:nvSpPr>
          <p:cNvPr id="2093489806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BCD4E8E-C2A6-5496-08FC-A2BF2B9F3987}" type="slidenum">
              <a:rPr lang="ru-RU"/>
              <a:t>9</a:t>
            </a:fld>
            <a:endParaRPr lang="ru-RU"/>
          </a:p>
        </p:txBody>
      </p:sp>
      <p:pic>
        <p:nvPicPr>
          <p:cNvPr id="455228354" name="Рисунок 45522835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35653" y="1398487"/>
            <a:ext cx="5200914" cy="4838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_theme_large">
  <a:themeElements>
    <a:clrScheme name="corp_colors">
      <a:dk1>
        <a:srgbClr val="05336E"/>
      </a:dk1>
      <a:lt1>
        <a:srgbClr val="FFFFFF"/>
      </a:lt1>
      <a:dk2>
        <a:srgbClr val="05336E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490AA"/>
      </a:hlink>
      <a:folHlink>
        <a:srgbClr val="954F72"/>
      </a:folHlink>
    </a:clrScheme>
    <a:fontScheme name="Corp_fonts">
      <a:majorFont>
        <a:latin typeface="PT Sans Bold"/>
        <a:ea typeface="Arial"/>
        <a:cs typeface="Arial"/>
      </a:majorFont>
      <a:minorFont>
        <a:latin typeface="PT Sans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Presentation_template_work v2.3 (1)</Template>
  <TotalTime>140</TotalTime>
  <Words>590</Words>
  <Application>Microsoft Office PowerPoint</Application>
  <DocSecurity>0</DocSecurity>
  <PresentationFormat>Широкоэкранный</PresentationFormat>
  <Paragraphs>87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PT Sans Bold</vt:lpstr>
      <vt:lpstr>Arial</vt:lpstr>
      <vt:lpstr>PT Sans</vt:lpstr>
      <vt:lpstr>Corp_theme_large</vt:lpstr>
      <vt:lpstr>Анализ эффективности векторизации кода в современных компиляторах</vt:lpstr>
      <vt:lpstr>Актуальность ТЕМЫ</vt:lpstr>
      <vt:lpstr>Выбор компиляторов</vt:lpstr>
      <vt:lpstr>Обзор LLVM/Clang</vt:lpstr>
      <vt:lpstr>Автовекторизация в LLVM</vt:lpstr>
      <vt:lpstr>Векторизация внутренних циклов</vt:lpstr>
      <vt:lpstr>SLP – векторизация</vt:lpstr>
      <vt:lpstr>Пример SLP - Векторизации</vt:lpstr>
      <vt:lpstr>ПРИМЕР SLP - Векторизации</vt:lpstr>
      <vt:lpstr> Автовекторизация в GCC</vt:lpstr>
      <vt:lpstr>Анализ потока данных</vt:lpstr>
      <vt:lpstr>Тестирование автоматической векторизации</vt:lpstr>
      <vt:lpstr>Результаты тестирования</vt:lpstr>
      <vt:lpstr>Демонстрация проблемных тестовых циклов</vt:lpstr>
      <vt:lpstr>Выводы</vt:lpstr>
      <vt:lpstr>Спасибо за внимание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Краткое руководство</dc:title>
  <dc:subject/>
  <dc:creator>LanGeorgy</dc:creator>
  <cp:keywords/>
  <dc:description/>
  <cp:lastModifiedBy>Bagiev Arslan</cp:lastModifiedBy>
  <cp:revision>453</cp:revision>
  <dcterms:created xsi:type="dcterms:W3CDTF">2020-03-11T22:11:57Z</dcterms:created>
  <dcterms:modified xsi:type="dcterms:W3CDTF">2023-06-16T03:46:55Z</dcterms:modified>
  <cp:category/>
  <dc:identifier/>
  <cp:contentStatus/>
  <dc:language/>
  <cp:version/>
</cp:coreProperties>
</file>