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handoutMasterIdLst>
    <p:handoutMasterId r:id="rId19"/>
  </p:handoutMasterIdLst>
  <p:sldIdLst>
    <p:sldId id="256" r:id="rId2"/>
    <p:sldId id="268" r:id="rId3"/>
    <p:sldId id="269" r:id="rId4"/>
    <p:sldId id="289" r:id="rId5"/>
    <p:sldId id="274" r:id="rId6"/>
    <p:sldId id="291" r:id="rId7"/>
    <p:sldId id="275" r:id="rId8"/>
    <p:sldId id="276" r:id="rId9"/>
    <p:sldId id="277" r:id="rId10"/>
    <p:sldId id="290" r:id="rId11"/>
    <p:sldId id="279" r:id="rId12"/>
    <p:sldId id="280" r:id="rId13"/>
    <p:sldId id="281" r:id="rId14"/>
    <p:sldId id="282" r:id="rId15"/>
    <p:sldId id="284" r:id="rId16"/>
    <p:sldId id="285"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00FF9"/>
    <a:srgbClr val="450AE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82538" autoAdjust="0"/>
  </p:normalViewPr>
  <p:slideViewPr>
    <p:cSldViewPr snapToGrid="0">
      <p:cViewPr varScale="1">
        <p:scale>
          <a:sx n="71" d="100"/>
          <a:sy n="71" d="100"/>
        </p:scale>
        <p:origin x="1138" y="43"/>
      </p:cViewPr>
      <p:guideLst/>
    </p:cSldViewPr>
  </p:slideViewPr>
  <p:notesTextViewPr>
    <p:cViewPr>
      <p:scale>
        <a:sx n="1" d="1"/>
        <a:sy n="1" d="1"/>
      </p:scale>
      <p:origin x="0" y="0"/>
    </p:cViewPr>
  </p:notesTextViewPr>
  <p:notesViewPr>
    <p:cSldViewPr snapToGrid="0">
      <p:cViewPr varScale="1">
        <p:scale>
          <a:sx n="60" d="100"/>
          <a:sy n="60" d="100"/>
        </p:scale>
        <p:origin x="1670"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ata2.xml.rels><?xml version="1.0" encoding="UTF-8" standalone="yes"?>
<Relationships xmlns="http://schemas.openxmlformats.org/package/2006/relationships"><Relationship Id="rId8" Type="http://schemas.openxmlformats.org/officeDocument/2006/relationships/image" Target="../media/image36.svg"/><Relationship Id="rId3" Type="http://schemas.openxmlformats.org/officeDocument/2006/relationships/image" Target="../media/image31.png"/><Relationship Id="rId7" Type="http://schemas.openxmlformats.org/officeDocument/2006/relationships/image" Target="../media/image35.png"/><Relationship Id="rId2" Type="http://schemas.openxmlformats.org/officeDocument/2006/relationships/image" Target="../media/image30.svg"/><Relationship Id="rId1" Type="http://schemas.openxmlformats.org/officeDocument/2006/relationships/image" Target="../media/image29.png"/><Relationship Id="rId6" Type="http://schemas.openxmlformats.org/officeDocument/2006/relationships/image" Target="../media/image34.svg"/><Relationship Id="rId5" Type="http://schemas.openxmlformats.org/officeDocument/2006/relationships/image" Target="../media/image33.png"/><Relationship Id="rId4" Type="http://schemas.openxmlformats.org/officeDocument/2006/relationships/image" Target="../media/image32.sv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rawing2.xml.rels><?xml version="1.0" encoding="UTF-8" standalone="yes"?>
<Relationships xmlns="http://schemas.openxmlformats.org/package/2006/relationships"><Relationship Id="rId8" Type="http://schemas.openxmlformats.org/officeDocument/2006/relationships/image" Target="../media/image36.svg"/><Relationship Id="rId3" Type="http://schemas.openxmlformats.org/officeDocument/2006/relationships/image" Target="../media/image31.png"/><Relationship Id="rId7" Type="http://schemas.openxmlformats.org/officeDocument/2006/relationships/image" Target="../media/image35.png"/><Relationship Id="rId2" Type="http://schemas.openxmlformats.org/officeDocument/2006/relationships/image" Target="../media/image30.svg"/><Relationship Id="rId1" Type="http://schemas.openxmlformats.org/officeDocument/2006/relationships/image" Target="../media/image29.png"/><Relationship Id="rId6" Type="http://schemas.openxmlformats.org/officeDocument/2006/relationships/image" Target="../media/image34.svg"/><Relationship Id="rId5" Type="http://schemas.openxmlformats.org/officeDocument/2006/relationships/image" Target="../media/image33.png"/><Relationship Id="rId4" Type="http://schemas.openxmlformats.org/officeDocument/2006/relationships/image" Target="../media/image32.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62FAD987-0B18-42DE-AD1F-0FAAA1E0419F}"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A55018EB-1506-44D1-90AA-1B2BB538EB83}">
      <dgm:prSet/>
      <dgm:spPr/>
      <dgm:t>
        <a:bodyPr/>
        <a:lstStyle/>
        <a:p>
          <a:pPr>
            <a:lnSpc>
              <a:spcPct val="100000"/>
            </a:lnSpc>
          </a:pPr>
          <a:r>
            <a:rPr lang="en-US"/>
            <a:t>Design an application programming interface (not necessarily for compilers or a system implementation library).</a:t>
          </a:r>
        </a:p>
      </dgm:t>
    </dgm:pt>
    <dgm:pt modelId="{2D56D0C5-74CF-42AE-9570-BC3C0DE1A681}" type="parTrans" cxnId="{76A14EF9-96EF-422D-B0C6-0E8B4E6B186F}">
      <dgm:prSet/>
      <dgm:spPr/>
      <dgm:t>
        <a:bodyPr/>
        <a:lstStyle/>
        <a:p>
          <a:endParaRPr lang="en-US"/>
        </a:p>
      </dgm:t>
    </dgm:pt>
    <dgm:pt modelId="{A16CA108-487A-4B18-B3FC-7177FD1B7D65}" type="sibTrans" cxnId="{76A14EF9-96EF-422D-B0C6-0E8B4E6B186F}">
      <dgm:prSet/>
      <dgm:spPr/>
      <dgm:t>
        <a:bodyPr/>
        <a:lstStyle/>
        <a:p>
          <a:endParaRPr lang="en-US"/>
        </a:p>
      </dgm:t>
    </dgm:pt>
    <dgm:pt modelId="{5BC0130C-5BBA-442F-A29E-F6C62CBD3A4F}">
      <dgm:prSet/>
      <dgm:spPr/>
      <dgm:t>
        <a:bodyPr/>
        <a:lstStyle/>
        <a:p>
          <a:pPr>
            <a:lnSpc>
              <a:spcPct val="100000"/>
            </a:lnSpc>
          </a:pPr>
          <a:r>
            <a:rPr lang="en-US" dirty="0"/>
            <a:t>MPI addresses primarily the message-passing parallel programming model, in which data is moved from the address space of one process to that of another process through cooperative operations on each process</a:t>
          </a:r>
        </a:p>
      </dgm:t>
    </dgm:pt>
    <dgm:pt modelId="{94EF30F4-F6DF-4066-B72B-B48502B8B53A}" type="parTrans" cxnId="{951E12BE-19F1-4BCC-AB17-4C4DD43B88BE}">
      <dgm:prSet/>
      <dgm:spPr/>
      <dgm:t>
        <a:bodyPr/>
        <a:lstStyle/>
        <a:p>
          <a:endParaRPr lang="en-US"/>
        </a:p>
      </dgm:t>
    </dgm:pt>
    <dgm:pt modelId="{F43C87A6-D168-4B12-B423-BBED2C1CB39F}" type="sibTrans" cxnId="{951E12BE-19F1-4BCC-AB17-4C4DD43B88BE}">
      <dgm:prSet/>
      <dgm:spPr/>
      <dgm:t>
        <a:bodyPr/>
        <a:lstStyle/>
        <a:p>
          <a:endParaRPr lang="en-US"/>
        </a:p>
      </dgm:t>
    </dgm:pt>
    <dgm:pt modelId="{47485FC6-B29D-44E9-A4E7-A601154DCD81}">
      <dgm:prSet/>
      <dgm:spPr/>
      <dgm:t>
        <a:bodyPr/>
        <a:lstStyle/>
        <a:p>
          <a:pPr>
            <a:lnSpc>
              <a:spcPct val="100000"/>
            </a:lnSpc>
          </a:pPr>
          <a:r>
            <a:rPr lang="en-US"/>
            <a:t>Allow efficient communication: Avoid memory-to-memory copying, allow overlap of computation and communication, and offload to communication co-processors, where available</a:t>
          </a:r>
        </a:p>
      </dgm:t>
    </dgm:pt>
    <dgm:pt modelId="{14713E22-25A9-4A1E-B211-4357D9003C15}" type="parTrans" cxnId="{5559737F-D139-4FA9-ADD3-5365991CEAB0}">
      <dgm:prSet/>
      <dgm:spPr/>
      <dgm:t>
        <a:bodyPr/>
        <a:lstStyle/>
        <a:p>
          <a:endParaRPr lang="en-US"/>
        </a:p>
      </dgm:t>
    </dgm:pt>
    <dgm:pt modelId="{0D7E7104-76B9-4681-9F03-C26919F6C942}" type="sibTrans" cxnId="{5559737F-D139-4FA9-ADD3-5365991CEAB0}">
      <dgm:prSet/>
      <dgm:spPr/>
      <dgm:t>
        <a:bodyPr/>
        <a:lstStyle/>
        <a:p>
          <a:endParaRPr lang="en-US"/>
        </a:p>
      </dgm:t>
    </dgm:pt>
    <dgm:pt modelId="{151BBF99-83F8-425A-824E-BB210BBFB42D}">
      <dgm:prSet/>
      <dgm:spPr/>
      <dgm:t>
        <a:bodyPr/>
        <a:lstStyle/>
        <a:p>
          <a:pPr>
            <a:lnSpc>
              <a:spcPct val="100000"/>
            </a:lnSpc>
          </a:pPr>
          <a:r>
            <a:rPr lang="en-US" dirty="0"/>
            <a:t>Define an interface that can be implemented on many vendor’s platforms, with no significant changes in the underlying communication and system software. </a:t>
          </a:r>
        </a:p>
      </dgm:t>
    </dgm:pt>
    <dgm:pt modelId="{3B6F20E5-4307-430A-AC40-8224F86DF83D}" type="parTrans" cxnId="{699B54BA-4725-44B9-86AB-BBA2E7CE5C7B}">
      <dgm:prSet/>
      <dgm:spPr/>
      <dgm:t>
        <a:bodyPr/>
        <a:lstStyle/>
        <a:p>
          <a:endParaRPr lang="en-US"/>
        </a:p>
      </dgm:t>
    </dgm:pt>
    <dgm:pt modelId="{060CD561-08B9-4238-9441-386EC325FC80}" type="sibTrans" cxnId="{699B54BA-4725-44B9-86AB-BBA2E7CE5C7B}">
      <dgm:prSet/>
      <dgm:spPr/>
      <dgm:t>
        <a:bodyPr/>
        <a:lstStyle/>
        <a:p>
          <a:endParaRPr lang="en-US"/>
        </a:p>
      </dgm:t>
    </dgm:pt>
    <dgm:pt modelId="{682DC829-E469-47E8-933A-02D417FBD40D}">
      <dgm:prSet/>
      <dgm:spPr/>
      <dgm:t>
        <a:bodyPr/>
        <a:lstStyle/>
        <a:p>
          <a:pPr>
            <a:lnSpc>
              <a:spcPct val="100000"/>
            </a:lnSpc>
          </a:pPr>
          <a:r>
            <a:rPr lang="en-US">
              <a:solidFill>
                <a:schemeClr val="tx1"/>
              </a:solidFill>
            </a:rPr>
            <a:t>message-passing model are provided in collective operations, remote-memoryaccess </a:t>
          </a:r>
          <a:r>
            <a:rPr lang="en-US" dirty="0">
              <a:solidFill>
                <a:schemeClr val="tx1"/>
              </a:solidFill>
            </a:rPr>
            <a:t>operations, dynamic process creation, and parallel I/O</a:t>
          </a:r>
        </a:p>
      </dgm:t>
    </dgm:pt>
    <dgm:pt modelId="{E1D5E3A1-5953-439F-89AE-EA957EA0FB30}" type="parTrans" cxnId="{A393DB54-68ED-4DC5-AAC9-955FCD1FA4C5}">
      <dgm:prSet/>
      <dgm:spPr/>
      <dgm:t>
        <a:bodyPr/>
        <a:lstStyle/>
        <a:p>
          <a:endParaRPr lang="en-US"/>
        </a:p>
      </dgm:t>
    </dgm:pt>
    <dgm:pt modelId="{9C66A923-C9F8-46E6-A58C-2B71244DE5E7}" type="sibTrans" cxnId="{A393DB54-68ED-4DC5-AAC9-955FCD1FA4C5}">
      <dgm:prSet/>
      <dgm:spPr/>
      <dgm:t>
        <a:bodyPr/>
        <a:lstStyle/>
        <a:p>
          <a:endParaRPr lang="en-US"/>
        </a:p>
      </dgm:t>
    </dgm:pt>
    <dgm:pt modelId="{67673EF5-AC03-4EFC-BE73-A612616346EC}" type="pres">
      <dgm:prSet presAssocID="{62FAD987-0B18-42DE-AD1F-0FAAA1E0419F}" presName="root" presStyleCnt="0">
        <dgm:presLayoutVars>
          <dgm:dir/>
          <dgm:resizeHandles val="exact"/>
        </dgm:presLayoutVars>
      </dgm:prSet>
      <dgm:spPr/>
    </dgm:pt>
    <dgm:pt modelId="{7035476D-0E19-481D-857D-3DB589F2009A}" type="pres">
      <dgm:prSet presAssocID="{A55018EB-1506-44D1-90AA-1B2BB538EB83}" presName="compNode" presStyleCnt="0"/>
      <dgm:spPr/>
    </dgm:pt>
    <dgm:pt modelId="{88E19B95-F77E-46AE-8CAA-0CF547A9E2E9}" type="pres">
      <dgm:prSet presAssocID="{A55018EB-1506-44D1-90AA-1B2BB538EB83}" presName="bgRect" presStyleLbl="bgShp" presStyleIdx="0" presStyleCnt="5"/>
      <dgm:spPr/>
    </dgm:pt>
    <dgm:pt modelId="{15E1095C-2CAA-4028-8118-EE039A15CF7E}" type="pres">
      <dgm:prSet presAssocID="{A55018EB-1506-44D1-90AA-1B2BB538EB83}"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Programmer"/>
        </a:ext>
      </dgm:extLst>
    </dgm:pt>
    <dgm:pt modelId="{57D00928-C620-413C-BB78-23876B655AC7}" type="pres">
      <dgm:prSet presAssocID="{A55018EB-1506-44D1-90AA-1B2BB538EB83}" presName="spaceRect" presStyleCnt="0"/>
      <dgm:spPr/>
    </dgm:pt>
    <dgm:pt modelId="{DF9AE150-4E95-4181-9FEB-FC572FD9FE3F}" type="pres">
      <dgm:prSet presAssocID="{A55018EB-1506-44D1-90AA-1B2BB538EB83}" presName="parTx" presStyleLbl="revTx" presStyleIdx="0" presStyleCnt="5">
        <dgm:presLayoutVars>
          <dgm:chMax val="0"/>
          <dgm:chPref val="0"/>
        </dgm:presLayoutVars>
      </dgm:prSet>
      <dgm:spPr/>
    </dgm:pt>
    <dgm:pt modelId="{77DCA359-7E3A-4774-83F3-AFC7CC66B1F9}" type="pres">
      <dgm:prSet presAssocID="{A16CA108-487A-4B18-B3FC-7177FD1B7D65}" presName="sibTrans" presStyleCnt="0"/>
      <dgm:spPr/>
    </dgm:pt>
    <dgm:pt modelId="{BC67DD53-D5C7-4526-9E6A-0DF2FC3CFC89}" type="pres">
      <dgm:prSet presAssocID="{5BC0130C-5BBA-442F-A29E-F6C62CBD3A4F}" presName="compNode" presStyleCnt="0"/>
      <dgm:spPr/>
    </dgm:pt>
    <dgm:pt modelId="{F6DDF9E8-944C-49EC-ADC3-DB7E558E0360}" type="pres">
      <dgm:prSet presAssocID="{5BC0130C-5BBA-442F-A29E-F6C62CBD3A4F}" presName="bgRect" presStyleLbl="bgShp" presStyleIdx="1" presStyleCnt="5"/>
      <dgm:spPr/>
    </dgm:pt>
    <dgm:pt modelId="{325343D2-2E40-4C01-97A6-F79A80DC97F3}" type="pres">
      <dgm:prSet presAssocID="{5BC0130C-5BBA-442F-A29E-F6C62CBD3A4F}"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Flowchart"/>
        </a:ext>
      </dgm:extLst>
    </dgm:pt>
    <dgm:pt modelId="{2982EC9D-195E-496D-B239-4A67AAD49EBA}" type="pres">
      <dgm:prSet presAssocID="{5BC0130C-5BBA-442F-A29E-F6C62CBD3A4F}" presName="spaceRect" presStyleCnt="0"/>
      <dgm:spPr/>
    </dgm:pt>
    <dgm:pt modelId="{5537B0D6-8CA1-44C5-B08C-362A9691AD7B}" type="pres">
      <dgm:prSet presAssocID="{5BC0130C-5BBA-442F-A29E-F6C62CBD3A4F}" presName="parTx" presStyleLbl="revTx" presStyleIdx="1" presStyleCnt="5">
        <dgm:presLayoutVars>
          <dgm:chMax val="0"/>
          <dgm:chPref val="0"/>
        </dgm:presLayoutVars>
      </dgm:prSet>
      <dgm:spPr/>
    </dgm:pt>
    <dgm:pt modelId="{626AFBB6-7C6D-4514-B79B-0AE11E735E05}" type="pres">
      <dgm:prSet presAssocID="{F43C87A6-D168-4B12-B423-BBED2C1CB39F}" presName="sibTrans" presStyleCnt="0"/>
      <dgm:spPr/>
    </dgm:pt>
    <dgm:pt modelId="{FEEDE7AF-55E7-4656-90BE-0E89D59E32DE}" type="pres">
      <dgm:prSet presAssocID="{47485FC6-B29D-44E9-A4E7-A601154DCD81}" presName="compNode" presStyleCnt="0"/>
      <dgm:spPr/>
    </dgm:pt>
    <dgm:pt modelId="{73CEA7B4-818E-4435-A327-8D48BE6394ED}" type="pres">
      <dgm:prSet presAssocID="{47485FC6-B29D-44E9-A4E7-A601154DCD81}" presName="bgRect" presStyleLbl="bgShp" presStyleIdx="2" presStyleCnt="5"/>
      <dgm:spPr/>
    </dgm:pt>
    <dgm:pt modelId="{F2D1A951-3B8E-44ED-8A2B-2ED3D9041F69}" type="pres">
      <dgm:prSet presAssocID="{47485FC6-B29D-44E9-A4E7-A601154DCD81}"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Cloud Computing"/>
        </a:ext>
      </dgm:extLst>
    </dgm:pt>
    <dgm:pt modelId="{FB507CEC-97A3-4188-8043-6B0F99A96743}" type="pres">
      <dgm:prSet presAssocID="{47485FC6-B29D-44E9-A4E7-A601154DCD81}" presName="spaceRect" presStyleCnt="0"/>
      <dgm:spPr/>
    </dgm:pt>
    <dgm:pt modelId="{55417447-DB14-415B-B9B6-8296CD1637F3}" type="pres">
      <dgm:prSet presAssocID="{47485FC6-B29D-44E9-A4E7-A601154DCD81}" presName="parTx" presStyleLbl="revTx" presStyleIdx="2" presStyleCnt="5">
        <dgm:presLayoutVars>
          <dgm:chMax val="0"/>
          <dgm:chPref val="0"/>
        </dgm:presLayoutVars>
      </dgm:prSet>
      <dgm:spPr/>
    </dgm:pt>
    <dgm:pt modelId="{C70C211D-8678-42FF-9FAE-D1B2718406C7}" type="pres">
      <dgm:prSet presAssocID="{0D7E7104-76B9-4681-9F03-C26919F6C942}" presName="sibTrans" presStyleCnt="0"/>
      <dgm:spPr/>
    </dgm:pt>
    <dgm:pt modelId="{819C765B-1E55-427A-89B0-DC3F5C6EA434}" type="pres">
      <dgm:prSet presAssocID="{151BBF99-83F8-425A-824E-BB210BBFB42D}" presName="compNode" presStyleCnt="0"/>
      <dgm:spPr/>
    </dgm:pt>
    <dgm:pt modelId="{26659140-A747-43C5-A62D-B1F2F4008FA9}" type="pres">
      <dgm:prSet presAssocID="{151BBF99-83F8-425A-824E-BB210BBFB42D}" presName="bgRect" presStyleLbl="bgShp" presStyleIdx="3" presStyleCnt="5"/>
      <dgm:spPr/>
    </dgm:pt>
    <dgm:pt modelId="{90C5A398-A9B0-4C77-B54F-450FCAAC01C4}" type="pres">
      <dgm:prSet presAssocID="{151BBF99-83F8-425A-824E-BB210BBFB42D}"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Web Design"/>
        </a:ext>
      </dgm:extLst>
    </dgm:pt>
    <dgm:pt modelId="{142A0DF3-B33A-44FE-8E9B-00250059E91A}" type="pres">
      <dgm:prSet presAssocID="{151BBF99-83F8-425A-824E-BB210BBFB42D}" presName="spaceRect" presStyleCnt="0"/>
      <dgm:spPr/>
    </dgm:pt>
    <dgm:pt modelId="{505F8A9C-5E07-4497-8E37-F3613D22F3D1}" type="pres">
      <dgm:prSet presAssocID="{151BBF99-83F8-425A-824E-BB210BBFB42D}" presName="parTx" presStyleLbl="revTx" presStyleIdx="3" presStyleCnt="5">
        <dgm:presLayoutVars>
          <dgm:chMax val="0"/>
          <dgm:chPref val="0"/>
        </dgm:presLayoutVars>
      </dgm:prSet>
      <dgm:spPr/>
    </dgm:pt>
    <dgm:pt modelId="{51648DC4-9F81-44F6-9A75-72B587D4DCE0}" type="pres">
      <dgm:prSet presAssocID="{060CD561-08B9-4238-9441-386EC325FC80}" presName="sibTrans" presStyleCnt="0"/>
      <dgm:spPr/>
    </dgm:pt>
    <dgm:pt modelId="{41BF812D-1906-404D-90C9-1E01DDC95B4C}" type="pres">
      <dgm:prSet presAssocID="{682DC829-E469-47E8-933A-02D417FBD40D}" presName="compNode" presStyleCnt="0"/>
      <dgm:spPr/>
    </dgm:pt>
    <dgm:pt modelId="{B0A026E2-BE5D-43E7-A557-F093B4406693}" type="pres">
      <dgm:prSet presAssocID="{682DC829-E469-47E8-933A-02D417FBD40D}" presName="bgRect" presStyleLbl="bgShp" presStyleIdx="4" presStyleCnt="5"/>
      <dgm:spPr/>
    </dgm:pt>
    <dgm:pt modelId="{9DCDCD25-386A-4856-A680-83974D3EB52C}" type="pres">
      <dgm:prSet presAssocID="{682DC829-E469-47E8-933A-02D417FBD40D}"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a:fillRect/>
          </a:stretch>
        </a:blipFill>
      </dgm:spPr>
      <dgm:extLst>
        <a:ext uri="{E40237B7-FDA0-4F09-8148-C483321AD2D9}">
          <dgm14:cNvPr xmlns:dgm14="http://schemas.microsoft.com/office/drawing/2010/diagram" id="0" name="" descr="Send with solid fill"/>
        </a:ext>
      </dgm:extLst>
    </dgm:pt>
    <dgm:pt modelId="{ED3B11A1-20E5-4A24-A294-3027C8B5FF4C}" type="pres">
      <dgm:prSet presAssocID="{682DC829-E469-47E8-933A-02D417FBD40D}" presName="spaceRect" presStyleCnt="0"/>
      <dgm:spPr/>
    </dgm:pt>
    <dgm:pt modelId="{37337894-E0AF-413E-BB15-4ACC2A554DEC}" type="pres">
      <dgm:prSet presAssocID="{682DC829-E469-47E8-933A-02D417FBD40D}" presName="parTx" presStyleLbl="revTx" presStyleIdx="4" presStyleCnt="5">
        <dgm:presLayoutVars>
          <dgm:chMax val="0"/>
          <dgm:chPref val="0"/>
        </dgm:presLayoutVars>
      </dgm:prSet>
      <dgm:spPr/>
    </dgm:pt>
  </dgm:ptLst>
  <dgm:cxnLst>
    <dgm:cxn modelId="{97CDEC1C-7B26-42B0-80A5-BB93F09349C6}" type="presOf" srcId="{151BBF99-83F8-425A-824E-BB210BBFB42D}" destId="{505F8A9C-5E07-4497-8E37-F3613D22F3D1}" srcOrd="0" destOrd="0" presId="urn:microsoft.com/office/officeart/2018/2/layout/IconVerticalSolidList"/>
    <dgm:cxn modelId="{A3090328-6978-46ED-BB08-C596B25FF8B0}" type="presOf" srcId="{5BC0130C-5BBA-442F-A29E-F6C62CBD3A4F}" destId="{5537B0D6-8CA1-44C5-B08C-362A9691AD7B}" srcOrd="0" destOrd="0" presId="urn:microsoft.com/office/officeart/2018/2/layout/IconVerticalSolidList"/>
    <dgm:cxn modelId="{4FD44673-B4C8-4A07-BAD2-787EA231D9BB}" type="presOf" srcId="{47485FC6-B29D-44E9-A4E7-A601154DCD81}" destId="{55417447-DB14-415B-B9B6-8296CD1637F3}" srcOrd="0" destOrd="0" presId="urn:microsoft.com/office/officeart/2018/2/layout/IconVerticalSolidList"/>
    <dgm:cxn modelId="{A393DB54-68ED-4DC5-AAC9-955FCD1FA4C5}" srcId="{62FAD987-0B18-42DE-AD1F-0FAAA1E0419F}" destId="{682DC829-E469-47E8-933A-02D417FBD40D}" srcOrd="4" destOrd="0" parTransId="{E1D5E3A1-5953-439F-89AE-EA957EA0FB30}" sibTransId="{9C66A923-C9F8-46E6-A58C-2B71244DE5E7}"/>
    <dgm:cxn modelId="{5559737F-D139-4FA9-ADD3-5365991CEAB0}" srcId="{62FAD987-0B18-42DE-AD1F-0FAAA1E0419F}" destId="{47485FC6-B29D-44E9-A4E7-A601154DCD81}" srcOrd="2" destOrd="0" parTransId="{14713E22-25A9-4A1E-B211-4357D9003C15}" sibTransId="{0D7E7104-76B9-4681-9F03-C26919F6C942}"/>
    <dgm:cxn modelId="{F6558382-E48F-4130-A4B0-47209F8AEF3A}" type="presOf" srcId="{62FAD987-0B18-42DE-AD1F-0FAAA1E0419F}" destId="{67673EF5-AC03-4EFC-BE73-A612616346EC}" srcOrd="0" destOrd="0" presId="urn:microsoft.com/office/officeart/2018/2/layout/IconVerticalSolidList"/>
    <dgm:cxn modelId="{3CD46E95-8EC3-4C70-B5DF-D4CDE7D5E6F8}" type="presOf" srcId="{A55018EB-1506-44D1-90AA-1B2BB538EB83}" destId="{DF9AE150-4E95-4181-9FEB-FC572FD9FE3F}" srcOrd="0" destOrd="0" presId="urn:microsoft.com/office/officeart/2018/2/layout/IconVerticalSolidList"/>
    <dgm:cxn modelId="{699B54BA-4725-44B9-86AB-BBA2E7CE5C7B}" srcId="{62FAD987-0B18-42DE-AD1F-0FAAA1E0419F}" destId="{151BBF99-83F8-425A-824E-BB210BBFB42D}" srcOrd="3" destOrd="0" parTransId="{3B6F20E5-4307-430A-AC40-8224F86DF83D}" sibTransId="{060CD561-08B9-4238-9441-386EC325FC80}"/>
    <dgm:cxn modelId="{951E12BE-19F1-4BCC-AB17-4C4DD43B88BE}" srcId="{62FAD987-0B18-42DE-AD1F-0FAAA1E0419F}" destId="{5BC0130C-5BBA-442F-A29E-F6C62CBD3A4F}" srcOrd="1" destOrd="0" parTransId="{94EF30F4-F6DF-4066-B72B-B48502B8B53A}" sibTransId="{F43C87A6-D168-4B12-B423-BBED2C1CB39F}"/>
    <dgm:cxn modelId="{76A14EF9-96EF-422D-B0C6-0E8B4E6B186F}" srcId="{62FAD987-0B18-42DE-AD1F-0FAAA1E0419F}" destId="{A55018EB-1506-44D1-90AA-1B2BB538EB83}" srcOrd="0" destOrd="0" parTransId="{2D56D0C5-74CF-42AE-9570-BC3C0DE1A681}" sibTransId="{A16CA108-487A-4B18-B3FC-7177FD1B7D65}"/>
    <dgm:cxn modelId="{70FA7FFC-6E9E-4C1C-9B5F-B1A07B25900E}" type="presOf" srcId="{682DC829-E469-47E8-933A-02D417FBD40D}" destId="{37337894-E0AF-413E-BB15-4ACC2A554DEC}" srcOrd="0" destOrd="0" presId="urn:microsoft.com/office/officeart/2018/2/layout/IconVerticalSolidList"/>
    <dgm:cxn modelId="{BB0A867E-8073-415C-B093-E2A3939667DA}" type="presParOf" srcId="{67673EF5-AC03-4EFC-BE73-A612616346EC}" destId="{7035476D-0E19-481D-857D-3DB589F2009A}" srcOrd="0" destOrd="0" presId="urn:microsoft.com/office/officeart/2018/2/layout/IconVerticalSolidList"/>
    <dgm:cxn modelId="{0392ED1B-DEAA-4AE7-9A31-683BB65AC64F}" type="presParOf" srcId="{7035476D-0E19-481D-857D-3DB589F2009A}" destId="{88E19B95-F77E-46AE-8CAA-0CF547A9E2E9}" srcOrd="0" destOrd="0" presId="urn:microsoft.com/office/officeart/2018/2/layout/IconVerticalSolidList"/>
    <dgm:cxn modelId="{A4D2177C-7946-42C5-BFA1-9BA12E7AA983}" type="presParOf" srcId="{7035476D-0E19-481D-857D-3DB589F2009A}" destId="{15E1095C-2CAA-4028-8118-EE039A15CF7E}" srcOrd="1" destOrd="0" presId="urn:microsoft.com/office/officeart/2018/2/layout/IconVerticalSolidList"/>
    <dgm:cxn modelId="{179A4DE3-FF2D-421C-B7A2-9451B8F224FB}" type="presParOf" srcId="{7035476D-0E19-481D-857D-3DB589F2009A}" destId="{57D00928-C620-413C-BB78-23876B655AC7}" srcOrd="2" destOrd="0" presId="urn:microsoft.com/office/officeart/2018/2/layout/IconVerticalSolidList"/>
    <dgm:cxn modelId="{7DBE3294-1D53-46F0-9977-4C2D1BE81227}" type="presParOf" srcId="{7035476D-0E19-481D-857D-3DB589F2009A}" destId="{DF9AE150-4E95-4181-9FEB-FC572FD9FE3F}" srcOrd="3" destOrd="0" presId="urn:microsoft.com/office/officeart/2018/2/layout/IconVerticalSolidList"/>
    <dgm:cxn modelId="{39026A77-9FC9-486E-A6A7-A787CB52E50C}" type="presParOf" srcId="{67673EF5-AC03-4EFC-BE73-A612616346EC}" destId="{77DCA359-7E3A-4774-83F3-AFC7CC66B1F9}" srcOrd="1" destOrd="0" presId="urn:microsoft.com/office/officeart/2018/2/layout/IconVerticalSolidList"/>
    <dgm:cxn modelId="{DA55C639-7957-4F43-AAA0-0441F5C0C076}" type="presParOf" srcId="{67673EF5-AC03-4EFC-BE73-A612616346EC}" destId="{BC67DD53-D5C7-4526-9E6A-0DF2FC3CFC89}" srcOrd="2" destOrd="0" presId="urn:microsoft.com/office/officeart/2018/2/layout/IconVerticalSolidList"/>
    <dgm:cxn modelId="{BDCA561D-81B6-4B06-961D-F2BE4E3A0227}" type="presParOf" srcId="{BC67DD53-D5C7-4526-9E6A-0DF2FC3CFC89}" destId="{F6DDF9E8-944C-49EC-ADC3-DB7E558E0360}" srcOrd="0" destOrd="0" presId="urn:microsoft.com/office/officeart/2018/2/layout/IconVerticalSolidList"/>
    <dgm:cxn modelId="{1CFEB8C3-BB46-4B43-B6FC-1A1EA9EAA891}" type="presParOf" srcId="{BC67DD53-D5C7-4526-9E6A-0DF2FC3CFC89}" destId="{325343D2-2E40-4C01-97A6-F79A80DC97F3}" srcOrd="1" destOrd="0" presId="urn:microsoft.com/office/officeart/2018/2/layout/IconVerticalSolidList"/>
    <dgm:cxn modelId="{5AAB6813-B13E-4EFC-B72B-8B4EC5A365E0}" type="presParOf" srcId="{BC67DD53-D5C7-4526-9E6A-0DF2FC3CFC89}" destId="{2982EC9D-195E-496D-B239-4A67AAD49EBA}" srcOrd="2" destOrd="0" presId="urn:microsoft.com/office/officeart/2018/2/layout/IconVerticalSolidList"/>
    <dgm:cxn modelId="{E9738683-9B0D-418C-B572-BD5D7FD6D170}" type="presParOf" srcId="{BC67DD53-D5C7-4526-9E6A-0DF2FC3CFC89}" destId="{5537B0D6-8CA1-44C5-B08C-362A9691AD7B}" srcOrd="3" destOrd="0" presId="urn:microsoft.com/office/officeart/2018/2/layout/IconVerticalSolidList"/>
    <dgm:cxn modelId="{2784269F-C6C6-4531-930F-960C55BDE219}" type="presParOf" srcId="{67673EF5-AC03-4EFC-BE73-A612616346EC}" destId="{626AFBB6-7C6D-4514-B79B-0AE11E735E05}" srcOrd="3" destOrd="0" presId="urn:microsoft.com/office/officeart/2018/2/layout/IconVerticalSolidList"/>
    <dgm:cxn modelId="{95283385-EA12-485E-A064-4A7514F15DC3}" type="presParOf" srcId="{67673EF5-AC03-4EFC-BE73-A612616346EC}" destId="{FEEDE7AF-55E7-4656-90BE-0E89D59E32DE}" srcOrd="4" destOrd="0" presId="urn:microsoft.com/office/officeart/2018/2/layout/IconVerticalSolidList"/>
    <dgm:cxn modelId="{663F6CCB-D230-4C21-B15B-7D921D8D350E}" type="presParOf" srcId="{FEEDE7AF-55E7-4656-90BE-0E89D59E32DE}" destId="{73CEA7B4-818E-4435-A327-8D48BE6394ED}" srcOrd="0" destOrd="0" presId="urn:microsoft.com/office/officeart/2018/2/layout/IconVerticalSolidList"/>
    <dgm:cxn modelId="{DEEB23F9-7914-4622-82B6-949E8D88DF34}" type="presParOf" srcId="{FEEDE7AF-55E7-4656-90BE-0E89D59E32DE}" destId="{F2D1A951-3B8E-44ED-8A2B-2ED3D9041F69}" srcOrd="1" destOrd="0" presId="urn:microsoft.com/office/officeart/2018/2/layout/IconVerticalSolidList"/>
    <dgm:cxn modelId="{1076E9BF-34FA-4EAE-81E1-D0CD675E1698}" type="presParOf" srcId="{FEEDE7AF-55E7-4656-90BE-0E89D59E32DE}" destId="{FB507CEC-97A3-4188-8043-6B0F99A96743}" srcOrd="2" destOrd="0" presId="urn:microsoft.com/office/officeart/2018/2/layout/IconVerticalSolidList"/>
    <dgm:cxn modelId="{79FB91CB-5971-42FC-801D-8C8640D7A8C8}" type="presParOf" srcId="{FEEDE7AF-55E7-4656-90BE-0E89D59E32DE}" destId="{55417447-DB14-415B-B9B6-8296CD1637F3}" srcOrd="3" destOrd="0" presId="urn:microsoft.com/office/officeart/2018/2/layout/IconVerticalSolidList"/>
    <dgm:cxn modelId="{1D5C2F88-FDE6-4E7D-817B-6FF29E0F7179}" type="presParOf" srcId="{67673EF5-AC03-4EFC-BE73-A612616346EC}" destId="{C70C211D-8678-42FF-9FAE-D1B2718406C7}" srcOrd="5" destOrd="0" presId="urn:microsoft.com/office/officeart/2018/2/layout/IconVerticalSolidList"/>
    <dgm:cxn modelId="{EEB47FC9-9FAA-4EF1-81FE-4D13D77BC7A3}" type="presParOf" srcId="{67673EF5-AC03-4EFC-BE73-A612616346EC}" destId="{819C765B-1E55-427A-89B0-DC3F5C6EA434}" srcOrd="6" destOrd="0" presId="urn:microsoft.com/office/officeart/2018/2/layout/IconVerticalSolidList"/>
    <dgm:cxn modelId="{08D8D02C-C2EA-40C2-BE64-5158EC3C4FE4}" type="presParOf" srcId="{819C765B-1E55-427A-89B0-DC3F5C6EA434}" destId="{26659140-A747-43C5-A62D-B1F2F4008FA9}" srcOrd="0" destOrd="0" presId="urn:microsoft.com/office/officeart/2018/2/layout/IconVerticalSolidList"/>
    <dgm:cxn modelId="{7B43429D-B637-4370-AFB5-882C7F4B4453}" type="presParOf" srcId="{819C765B-1E55-427A-89B0-DC3F5C6EA434}" destId="{90C5A398-A9B0-4C77-B54F-450FCAAC01C4}" srcOrd="1" destOrd="0" presId="urn:microsoft.com/office/officeart/2018/2/layout/IconVerticalSolidList"/>
    <dgm:cxn modelId="{87E644E2-9F63-463D-80E0-12517262BC51}" type="presParOf" srcId="{819C765B-1E55-427A-89B0-DC3F5C6EA434}" destId="{142A0DF3-B33A-44FE-8E9B-00250059E91A}" srcOrd="2" destOrd="0" presId="urn:microsoft.com/office/officeart/2018/2/layout/IconVerticalSolidList"/>
    <dgm:cxn modelId="{AC5DE489-55FE-482A-8782-386AD43D7937}" type="presParOf" srcId="{819C765B-1E55-427A-89B0-DC3F5C6EA434}" destId="{505F8A9C-5E07-4497-8E37-F3613D22F3D1}" srcOrd="3" destOrd="0" presId="urn:microsoft.com/office/officeart/2018/2/layout/IconVerticalSolidList"/>
    <dgm:cxn modelId="{A733E1BD-CAB0-4210-AE45-351BBF7B2F89}" type="presParOf" srcId="{67673EF5-AC03-4EFC-BE73-A612616346EC}" destId="{51648DC4-9F81-44F6-9A75-72B587D4DCE0}" srcOrd="7" destOrd="0" presId="urn:microsoft.com/office/officeart/2018/2/layout/IconVerticalSolidList"/>
    <dgm:cxn modelId="{806EDA11-FD17-4145-BE83-47C0ECE745E5}" type="presParOf" srcId="{67673EF5-AC03-4EFC-BE73-A612616346EC}" destId="{41BF812D-1906-404D-90C9-1E01DDC95B4C}" srcOrd="8" destOrd="0" presId="urn:microsoft.com/office/officeart/2018/2/layout/IconVerticalSolidList"/>
    <dgm:cxn modelId="{D8D42091-67F9-4588-8A76-47CCBBFDFCD3}" type="presParOf" srcId="{41BF812D-1906-404D-90C9-1E01DDC95B4C}" destId="{B0A026E2-BE5D-43E7-A557-F093B4406693}" srcOrd="0" destOrd="0" presId="urn:microsoft.com/office/officeart/2018/2/layout/IconVerticalSolidList"/>
    <dgm:cxn modelId="{68BF0B90-DA89-433C-998E-336ECD438A09}" type="presParOf" srcId="{41BF812D-1906-404D-90C9-1E01DDC95B4C}" destId="{9DCDCD25-386A-4856-A680-83974D3EB52C}" srcOrd="1" destOrd="0" presId="urn:microsoft.com/office/officeart/2018/2/layout/IconVerticalSolidList"/>
    <dgm:cxn modelId="{8C5116BD-3194-4679-B102-7BDAB5ACD350}" type="presParOf" srcId="{41BF812D-1906-404D-90C9-1E01DDC95B4C}" destId="{ED3B11A1-20E5-4A24-A294-3027C8B5FF4C}" srcOrd="2" destOrd="0" presId="urn:microsoft.com/office/officeart/2018/2/layout/IconVerticalSolidList"/>
    <dgm:cxn modelId="{8370FAF5-EF07-46B8-BF09-3985F1C95783}" type="presParOf" srcId="{41BF812D-1906-404D-90C9-1E01DDC95B4C}" destId="{37337894-E0AF-413E-BB15-4ACC2A554DEC}"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33E965D-1A92-4DE7-9AD5-D397DE3717C7}"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C2528A99-BCB9-4E80-A04A-B9B8DC142BF7}">
      <dgm:prSet/>
      <dgm:spPr/>
      <dgm:t>
        <a:bodyPr/>
        <a:lstStyle/>
        <a:p>
          <a:pPr>
            <a:lnSpc>
              <a:spcPct val="100000"/>
            </a:lnSpc>
          </a:pPr>
          <a:r>
            <a:rPr lang="en-US" dirty="0"/>
            <a:t>we designed the Binomial tree algorithm for RMA Broadcast operations. By leveraging shared memory, </a:t>
          </a:r>
        </a:p>
      </dgm:t>
    </dgm:pt>
    <dgm:pt modelId="{F9503E2F-5264-4257-A9E0-801DA865F599}" type="parTrans" cxnId="{E2B40EEE-FE66-4785-AD21-71A5AAC66A85}">
      <dgm:prSet/>
      <dgm:spPr/>
      <dgm:t>
        <a:bodyPr/>
        <a:lstStyle/>
        <a:p>
          <a:endParaRPr lang="en-US"/>
        </a:p>
      </dgm:t>
    </dgm:pt>
    <dgm:pt modelId="{60993AEE-3A3D-40FD-AE93-7874F0E8AE8A}" type="sibTrans" cxnId="{E2B40EEE-FE66-4785-AD21-71A5AAC66A85}">
      <dgm:prSet/>
      <dgm:spPr/>
      <dgm:t>
        <a:bodyPr/>
        <a:lstStyle/>
        <a:p>
          <a:endParaRPr lang="en-US"/>
        </a:p>
      </dgm:t>
    </dgm:pt>
    <dgm:pt modelId="{5CFAFF6A-0522-40D1-BD63-C78DF3F873A2}">
      <dgm:prSet/>
      <dgm:spPr/>
      <dgm:t>
        <a:bodyPr/>
        <a:lstStyle/>
        <a:p>
          <a:pPr>
            <a:lnSpc>
              <a:spcPct val="100000"/>
            </a:lnSpc>
          </a:pPr>
          <a:r>
            <a:rPr lang="en-US" dirty="0"/>
            <a:t>Our findings suggest that the proposed RMA broadcast approach of RMA Shared memory for both Binomial tree and Binary tree algorithms </a:t>
          </a:r>
          <a:r>
            <a:rPr lang="en-US"/>
            <a:t>is effective</a:t>
          </a:r>
          <a:endParaRPr lang="en-US" dirty="0"/>
        </a:p>
      </dgm:t>
    </dgm:pt>
    <dgm:pt modelId="{BF1B27C4-2781-4D64-9910-50E4A519919F}" type="parTrans" cxnId="{2E122A62-2768-4F46-A9E8-01A95D1227E9}">
      <dgm:prSet/>
      <dgm:spPr/>
      <dgm:t>
        <a:bodyPr/>
        <a:lstStyle/>
        <a:p>
          <a:endParaRPr lang="en-US"/>
        </a:p>
      </dgm:t>
    </dgm:pt>
    <dgm:pt modelId="{BEA5A609-BA68-4F26-B043-C14671A66544}" type="sibTrans" cxnId="{2E122A62-2768-4F46-A9E8-01A95D1227E9}">
      <dgm:prSet/>
      <dgm:spPr/>
      <dgm:t>
        <a:bodyPr/>
        <a:lstStyle/>
        <a:p>
          <a:endParaRPr lang="en-US"/>
        </a:p>
      </dgm:t>
    </dgm:pt>
    <dgm:pt modelId="{32AB4190-CA49-4203-AB9E-4B5EBD60604D}">
      <dgm:prSet/>
      <dgm:spPr/>
      <dgm:t>
        <a:bodyPr/>
        <a:lstStyle/>
        <a:p>
          <a:pPr>
            <a:lnSpc>
              <a:spcPct val="100000"/>
            </a:lnSpc>
          </a:pPr>
          <a:r>
            <a:rPr lang="en-US" dirty="0"/>
            <a:t>for larger messages up to 33 MB, the Binomial and Binary trees were the fastest algorithms. As the number of processes and data sizes increase, the Binomial tree algorithm with the shared memory approach is strongly    recommended.</a:t>
          </a:r>
        </a:p>
      </dgm:t>
    </dgm:pt>
    <dgm:pt modelId="{EE71E892-0FEE-46C7-8496-0B5B7AC6731C}" type="parTrans" cxnId="{85B4D154-74CF-404A-A707-D03932592755}">
      <dgm:prSet/>
      <dgm:spPr/>
      <dgm:t>
        <a:bodyPr/>
        <a:lstStyle/>
        <a:p>
          <a:endParaRPr lang="en-US"/>
        </a:p>
      </dgm:t>
    </dgm:pt>
    <dgm:pt modelId="{F0B1198A-4112-43AD-85B7-C112F2F4DBB2}" type="sibTrans" cxnId="{85B4D154-74CF-404A-A707-D03932592755}">
      <dgm:prSet/>
      <dgm:spPr/>
      <dgm:t>
        <a:bodyPr/>
        <a:lstStyle/>
        <a:p>
          <a:endParaRPr lang="en-US"/>
        </a:p>
      </dgm:t>
    </dgm:pt>
    <dgm:pt modelId="{AECCE786-53B8-4FF4-8883-8F1FD5D14AB9}">
      <dgm:prSet/>
      <dgm:spPr/>
      <dgm:t>
        <a:bodyPr/>
        <a:lstStyle/>
        <a:p>
          <a:pPr>
            <a:lnSpc>
              <a:spcPct val="100000"/>
            </a:lnSpc>
          </a:pPr>
          <a:r>
            <a:rPr lang="en-US" dirty="0"/>
            <a:t>The Linear tree algorithm demonstrated superior speed for data volumes ranging from 16 Bytes to 65KB, particularly for a smaller number of processes (fewer than 32)</a:t>
          </a:r>
        </a:p>
      </dgm:t>
    </dgm:pt>
    <dgm:pt modelId="{67739E3B-B6D2-4B04-8812-901E21399F88}" type="sibTrans" cxnId="{CDB4FFCC-02FE-46D5-919F-5CF33F3E4CF1}">
      <dgm:prSet/>
      <dgm:spPr/>
      <dgm:t>
        <a:bodyPr/>
        <a:lstStyle/>
        <a:p>
          <a:endParaRPr lang="en-US"/>
        </a:p>
      </dgm:t>
    </dgm:pt>
    <dgm:pt modelId="{5FB58C5A-318C-4376-BC9F-8BFD6B0C61A0}" type="parTrans" cxnId="{CDB4FFCC-02FE-46D5-919F-5CF33F3E4CF1}">
      <dgm:prSet/>
      <dgm:spPr/>
      <dgm:t>
        <a:bodyPr/>
        <a:lstStyle/>
        <a:p>
          <a:endParaRPr lang="en-US"/>
        </a:p>
      </dgm:t>
    </dgm:pt>
    <dgm:pt modelId="{6BA31D30-CBD1-450D-91F9-3AEC99107D00}" type="pres">
      <dgm:prSet presAssocID="{A33E965D-1A92-4DE7-9AD5-D397DE3717C7}" presName="root" presStyleCnt="0">
        <dgm:presLayoutVars>
          <dgm:dir/>
          <dgm:resizeHandles val="exact"/>
        </dgm:presLayoutVars>
      </dgm:prSet>
      <dgm:spPr/>
    </dgm:pt>
    <dgm:pt modelId="{0896B91B-AFB9-4A65-9F03-2E18BEACE92E}" type="pres">
      <dgm:prSet presAssocID="{C2528A99-BCB9-4E80-A04A-B9B8DC142BF7}" presName="compNode" presStyleCnt="0"/>
      <dgm:spPr/>
    </dgm:pt>
    <dgm:pt modelId="{39571D57-849D-43E7-87D8-C4DA91B9242A}" type="pres">
      <dgm:prSet presAssocID="{C2528A99-BCB9-4E80-A04A-B9B8DC142BF7}" presName="bgRect" presStyleLbl="bgShp" presStyleIdx="0" presStyleCnt="4"/>
      <dgm:spPr/>
    </dgm:pt>
    <dgm:pt modelId="{87642861-88E4-44AC-88FD-5DDC65C52608}" type="pres">
      <dgm:prSet presAssocID="{C2528A99-BCB9-4E80-A04A-B9B8DC142BF7}"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D58FAD3F-543F-477C-9180-F1B1C1933B2E}" type="pres">
      <dgm:prSet presAssocID="{C2528A99-BCB9-4E80-A04A-B9B8DC142BF7}" presName="spaceRect" presStyleCnt="0"/>
      <dgm:spPr/>
    </dgm:pt>
    <dgm:pt modelId="{D3075CDB-4CB1-4D2D-8693-FE68C479DF05}" type="pres">
      <dgm:prSet presAssocID="{C2528A99-BCB9-4E80-A04A-B9B8DC142BF7}" presName="parTx" presStyleLbl="revTx" presStyleIdx="0" presStyleCnt="4">
        <dgm:presLayoutVars>
          <dgm:chMax val="0"/>
          <dgm:chPref val="0"/>
        </dgm:presLayoutVars>
      </dgm:prSet>
      <dgm:spPr/>
    </dgm:pt>
    <dgm:pt modelId="{6A935A43-42F3-4CD5-AE5F-7758F45AA8B0}" type="pres">
      <dgm:prSet presAssocID="{60993AEE-3A3D-40FD-AE93-7874F0E8AE8A}" presName="sibTrans" presStyleCnt="0"/>
      <dgm:spPr/>
    </dgm:pt>
    <dgm:pt modelId="{78E10B04-00CD-4FD9-BA2A-1651F150038E}" type="pres">
      <dgm:prSet presAssocID="{5CFAFF6A-0522-40D1-BD63-C78DF3F873A2}" presName="compNode" presStyleCnt="0"/>
      <dgm:spPr/>
    </dgm:pt>
    <dgm:pt modelId="{76C06BE4-85E8-4187-AF1D-982547B0C008}" type="pres">
      <dgm:prSet presAssocID="{5CFAFF6A-0522-40D1-BD63-C78DF3F873A2}" presName="bgRect" presStyleLbl="bgShp" presStyleIdx="1" presStyleCnt="4"/>
      <dgm:spPr/>
    </dgm:pt>
    <dgm:pt modelId="{4DB26BB8-32A4-4300-92D7-D9721C8A170A}" type="pres">
      <dgm:prSet presAssocID="{5CFAFF6A-0522-40D1-BD63-C78DF3F873A2}"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eciduous tree"/>
        </a:ext>
      </dgm:extLst>
    </dgm:pt>
    <dgm:pt modelId="{25936ABF-9FFC-465D-833F-D24FCA93223D}" type="pres">
      <dgm:prSet presAssocID="{5CFAFF6A-0522-40D1-BD63-C78DF3F873A2}" presName="spaceRect" presStyleCnt="0"/>
      <dgm:spPr/>
    </dgm:pt>
    <dgm:pt modelId="{C00DD58E-459E-49CC-A084-E6B1B51F39AA}" type="pres">
      <dgm:prSet presAssocID="{5CFAFF6A-0522-40D1-BD63-C78DF3F873A2}" presName="parTx" presStyleLbl="revTx" presStyleIdx="1" presStyleCnt="4">
        <dgm:presLayoutVars>
          <dgm:chMax val="0"/>
          <dgm:chPref val="0"/>
        </dgm:presLayoutVars>
      </dgm:prSet>
      <dgm:spPr/>
    </dgm:pt>
    <dgm:pt modelId="{31E43096-FDBC-4941-A0E9-73F8D09C0F01}" type="pres">
      <dgm:prSet presAssocID="{BEA5A609-BA68-4F26-B043-C14671A66544}" presName="sibTrans" presStyleCnt="0"/>
      <dgm:spPr/>
    </dgm:pt>
    <dgm:pt modelId="{A1139115-1B6F-48DA-810D-873A28FBD0CA}" type="pres">
      <dgm:prSet presAssocID="{AECCE786-53B8-4FF4-8883-8F1FD5D14AB9}" presName="compNode" presStyleCnt="0"/>
      <dgm:spPr/>
    </dgm:pt>
    <dgm:pt modelId="{102E44A3-0052-4808-BAB2-71C3426D1524}" type="pres">
      <dgm:prSet presAssocID="{AECCE786-53B8-4FF4-8883-8F1FD5D14AB9}" presName="bgRect" presStyleLbl="bgShp" presStyleIdx="2" presStyleCnt="4"/>
      <dgm:spPr/>
    </dgm:pt>
    <dgm:pt modelId="{E3596FE9-25EF-4708-8096-C0D81A93A6DE}" type="pres">
      <dgm:prSet presAssocID="{AECCE786-53B8-4FF4-8883-8F1FD5D14AB9}"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dgm:spPr>
      <dgm:extLst>
        <a:ext uri="{E40237B7-FDA0-4F09-8148-C483321AD2D9}">
          <dgm14:cNvPr xmlns:dgm14="http://schemas.microsoft.com/office/drawing/2010/diagram" id="0" name="" descr="Pie chart with solid fill"/>
        </a:ext>
      </dgm:extLst>
    </dgm:pt>
    <dgm:pt modelId="{FC3315C8-DEB4-40DF-AF19-2B8E60D09D46}" type="pres">
      <dgm:prSet presAssocID="{AECCE786-53B8-4FF4-8883-8F1FD5D14AB9}" presName="spaceRect" presStyleCnt="0"/>
      <dgm:spPr/>
    </dgm:pt>
    <dgm:pt modelId="{40B98090-2C6C-435E-B451-3E12FDC2D59A}" type="pres">
      <dgm:prSet presAssocID="{AECCE786-53B8-4FF4-8883-8F1FD5D14AB9}" presName="parTx" presStyleLbl="revTx" presStyleIdx="2" presStyleCnt="4">
        <dgm:presLayoutVars>
          <dgm:chMax val="0"/>
          <dgm:chPref val="0"/>
        </dgm:presLayoutVars>
      </dgm:prSet>
      <dgm:spPr/>
    </dgm:pt>
    <dgm:pt modelId="{CA8D4472-97E5-4A3C-A566-9B89BC5FBC6B}" type="pres">
      <dgm:prSet presAssocID="{67739E3B-B6D2-4B04-8812-901E21399F88}" presName="sibTrans" presStyleCnt="0"/>
      <dgm:spPr/>
    </dgm:pt>
    <dgm:pt modelId="{7A4C0BE4-BDDD-4DE7-8F16-4E21958D64EF}" type="pres">
      <dgm:prSet presAssocID="{32AB4190-CA49-4203-AB9E-4B5EBD60604D}" presName="compNode" presStyleCnt="0"/>
      <dgm:spPr/>
    </dgm:pt>
    <dgm:pt modelId="{EFBBFF31-2D05-4E50-BF83-DEEFA893B305}" type="pres">
      <dgm:prSet presAssocID="{32AB4190-CA49-4203-AB9E-4B5EBD60604D}" presName="bgRect" presStyleLbl="bgShp" presStyleIdx="3" presStyleCnt="4"/>
      <dgm:spPr/>
    </dgm:pt>
    <dgm:pt modelId="{DEF6E87A-33FC-44BB-8650-4249ADD94DDE}" type="pres">
      <dgm:prSet presAssocID="{32AB4190-CA49-4203-AB9E-4B5EBD60604D}"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Processor"/>
        </a:ext>
      </dgm:extLst>
    </dgm:pt>
    <dgm:pt modelId="{60583DA6-6DDA-48DA-BA13-F694B848DA60}" type="pres">
      <dgm:prSet presAssocID="{32AB4190-CA49-4203-AB9E-4B5EBD60604D}" presName="spaceRect" presStyleCnt="0"/>
      <dgm:spPr/>
    </dgm:pt>
    <dgm:pt modelId="{7EAA7B96-51D7-4DB4-9F60-F287F355B3B8}" type="pres">
      <dgm:prSet presAssocID="{32AB4190-CA49-4203-AB9E-4B5EBD60604D}" presName="parTx" presStyleLbl="revTx" presStyleIdx="3" presStyleCnt="4">
        <dgm:presLayoutVars>
          <dgm:chMax val="0"/>
          <dgm:chPref val="0"/>
        </dgm:presLayoutVars>
      </dgm:prSet>
      <dgm:spPr/>
    </dgm:pt>
  </dgm:ptLst>
  <dgm:cxnLst>
    <dgm:cxn modelId="{2E122A62-2768-4F46-A9E8-01A95D1227E9}" srcId="{A33E965D-1A92-4DE7-9AD5-D397DE3717C7}" destId="{5CFAFF6A-0522-40D1-BD63-C78DF3F873A2}" srcOrd="1" destOrd="0" parTransId="{BF1B27C4-2781-4D64-9910-50E4A519919F}" sibTransId="{BEA5A609-BA68-4F26-B043-C14671A66544}"/>
    <dgm:cxn modelId="{85B4D154-74CF-404A-A707-D03932592755}" srcId="{A33E965D-1A92-4DE7-9AD5-D397DE3717C7}" destId="{32AB4190-CA49-4203-AB9E-4B5EBD60604D}" srcOrd="3" destOrd="0" parTransId="{EE71E892-0FEE-46C7-8496-0B5B7AC6731C}" sibTransId="{F0B1198A-4112-43AD-85B7-C112F2F4DBB2}"/>
    <dgm:cxn modelId="{C27005A2-0F46-46CE-9A5A-7954FA88CAAC}" type="presOf" srcId="{A33E965D-1A92-4DE7-9AD5-D397DE3717C7}" destId="{6BA31D30-CBD1-450D-91F9-3AEC99107D00}" srcOrd="0" destOrd="0" presId="urn:microsoft.com/office/officeart/2018/2/layout/IconVerticalSolidList"/>
    <dgm:cxn modelId="{53FF15A6-D9F5-4E91-9F4F-4164B0648CDC}" type="presOf" srcId="{AECCE786-53B8-4FF4-8883-8F1FD5D14AB9}" destId="{40B98090-2C6C-435E-B451-3E12FDC2D59A}" srcOrd="0" destOrd="0" presId="urn:microsoft.com/office/officeart/2018/2/layout/IconVerticalSolidList"/>
    <dgm:cxn modelId="{037AF2B8-F6F5-4D6E-9820-F9123102C44C}" type="presOf" srcId="{32AB4190-CA49-4203-AB9E-4B5EBD60604D}" destId="{7EAA7B96-51D7-4DB4-9F60-F287F355B3B8}" srcOrd="0" destOrd="0" presId="urn:microsoft.com/office/officeart/2018/2/layout/IconVerticalSolidList"/>
    <dgm:cxn modelId="{CDB4FFCC-02FE-46D5-919F-5CF33F3E4CF1}" srcId="{A33E965D-1A92-4DE7-9AD5-D397DE3717C7}" destId="{AECCE786-53B8-4FF4-8883-8F1FD5D14AB9}" srcOrd="2" destOrd="0" parTransId="{5FB58C5A-318C-4376-BC9F-8BFD6B0C61A0}" sibTransId="{67739E3B-B6D2-4B04-8812-901E21399F88}"/>
    <dgm:cxn modelId="{CFABC3CD-4A18-49B2-8DDA-363D75B5ADE7}" type="presOf" srcId="{5CFAFF6A-0522-40D1-BD63-C78DF3F873A2}" destId="{C00DD58E-459E-49CC-A084-E6B1B51F39AA}" srcOrd="0" destOrd="0" presId="urn:microsoft.com/office/officeart/2018/2/layout/IconVerticalSolidList"/>
    <dgm:cxn modelId="{D8D804E4-EBB4-4DE4-A4E1-892C767F46A8}" type="presOf" srcId="{C2528A99-BCB9-4E80-A04A-B9B8DC142BF7}" destId="{D3075CDB-4CB1-4D2D-8693-FE68C479DF05}" srcOrd="0" destOrd="0" presId="urn:microsoft.com/office/officeart/2018/2/layout/IconVerticalSolidList"/>
    <dgm:cxn modelId="{E2B40EEE-FE66-4785-AD21-71A5AAC66A85}" srcId="{A33E965D-1A92-4DE7-9AD5-D397DE3717C7}" destId="{C2528A99-BCB9-4E80-A04A-B9B8DC142BF7}" srcOrd="0" destOrd="0" parTransId="{F9503E2F-5264-4257-A9E0-801DA865F599}" sibTransId="{60993AEE-3A3D-40FD-AE93-7874F0E8AE8A}"/>
    <dgm:cxn modelId="{33EC1A7D-7881-4C2D-A8DE-04F90EDADF90}" type="presParOf" srcId="{6BA31D30-CBD1-450D-91F9-3AEC99107D00}" destId="{0896B91B-AFB9-4A65-9F03-2E18BEACE92E}" srcOrd="0" destOrd="0" presId="urn:microsoft.com/office/officeart/2018/2/layout/IconVerticalSolidList"/>
    <dgm:cxn modelId="{C1018FEA-ED25-4244-9E98-52AC499BC303}" type="presParOf" srcId="{0896B91B-AFB9-4A65-9F03-2E18BEACE92E}" destId="{39571D57-849D-43E7-87D8-C4DA91B9242A}" srcOrd="0" destOrd="0" presId="urn:microsoft.com/office/officeart/2018/2/layout/IconVerticalSolidList"/>
    <dgm:cxn modelId="{AF8864A2-142F-4383-9809-1BF60AC2F4B0}" type="presParOf" srcId="{0896B91B-AFB9-4A65-9F03-2E18BEACE92E}" destId="{87642861-88E4-44AC-88FD-5DDC65C52608}" srcOrd="1" destOrd="0" presId="urn:microsoft.com/office/officeart/2018/2/layout/IconVerticalSolidList"/>
    <dgm:cxn modelId="{EF12ED83-01B7-4D4B-9EFD-0C55A378DCF5}" type="presParOf" srcId="{0896B91B-AFB9-4A65-9F03-2E18BEACE92E}" destId="{D58FAD3F-543F-477C-9180-F1B1C1933B2E}" srcOrd="2" destOrd="0" presId="urn:microsoft.com/office/officeart/2018/2/layout/IconVerticalSolidList"/>
    <dgm:cxn modelId="{25A2103D-D3AF-4D84-B297-2149B6BC89E0}" type="presParOf" srcId="{0896B91B-AFB9-4A65-9F03-2E18BEACE92E}" destId="{D3075CDB-4CB1-4D2D-8693-FE68C479DF05}" srcOrd="3" destOrd="0" presId="urn:microsoft.com/office/officeart/2018/2/layout/IconVerticalSolidList"/>
    <dgm:cxn modelId="{2576DFA3-385A-4CC2-B2A5-4A1686A0DED0}" type="presParOf" srcId="{6BA31D30-CBD1-450D-91F9-3AEC99107D00}" destId="{6A935A43-42F3-4CD5-AE5F-7758F45AA8B0}" srcOrd="1" destOrd="0" presId="urn:microsoft.com/office/officeart/2018/2/layout/IconVerticalSolidList"/>
    <dgm:cxn modelId="{305A319B-2C55-42B5-B70D-0C9FC9250BF4}" type="presParOf" srcId="{6BA31D30-CBD1-450D-91F9-3AEC99107D00}" destId="{78E10B04-00CD-4FD9-BA2A-1651F150038E}" srcOrd="2" destOrd="0" presId="urn:microsoft.com/office/officeart/2018/2/layout/IconVerticalSolidList"/>
    <dgm:cxn modelId="{CEE51B5E-59D6-4AC6-829E-CE6D8BCEEECC}" type="presParOf" srcId="{78E10B04-00CD-4FD9-BA2A-1651F150038E}" destId="{76C06BE4-85E8-4187-AF1D-982547B0C008}" srcOrd="0" destOrd="0" presId="urn:microsoft.com/office/officeart/2018/2/layout/IconVerticalSolidList"/>
    <dgm:cxn modelId="{CCC89A32-424E-426D-A8E3-63E0DEC39BFE}" type="presParOf" srcId="{78E10B04-00CD-4FD9-BA2A-1651F150038E}" destId="{4DB26BB8-32A4-4300-92D7-D9721C8A170A}" srcOrd="1" destOrd="0" presId="urn:microsoft.com/office/officeart/2018/2/layout/IconVerticalSolidList"/>
    <dgm:cxn modelId="{DFF2E4DB-CEB4-4DA0-AA48-5CE3558551C0}" type="presParOf" srcId="{78E10B04-00CD-4FD9-BA2A-1651F150038E}" destId="{25936ABF-9FFC-465D-833F-D24FCA93223D}" srcOrd="2" destOrd="0" presId="urn:microsoft.com/office/officeart/2018/2/layout/IconVerticalSolidList"/>
    <dgm:cxn modelId="{02E2D53A-998C-481E-8EFF-2B82AE15EBF3}" type="presParOf" srcId="{78E10B04-00CD-4FD9-BA2A-1651F150038E}" destId="{C00DD58E-459E-49CC-A084-E6B1B51F39AA}" srcOrd="3" destOrd="0" presId="urn:microsoft.com/office/officeart/2018/2/layout/IconVerticalSolidList"/>
    <dgm:cxn modelId="{C0D11708-AB68-477F-BFB9-C76F5A24E4B1}" type="presParOf" srcId="{6BA31D30-CBD1-450D-91F9-3AEC99107D00}" destId="{31E43096-FDBC-4941-A0E9-73F8D09C0F01}" srcOrd="3" destOrd="0" presId="urn:microsoft.com/office/officeart/2018/2/layout/IconVerticalSolidList"/>
    <dgm:cxn modelId="{F5E25BE0-1A7B-4315-9CC7-708BD68C3D8D}" type="presParOf" srcId="{6BA31D30-CBD1-450D-91F9-3AEC99107D00}" destId="{A1139115-1B6F-48DA-810D-873A28FBD0CA}" srcOrd="4" destOrd="0" presId="urn:microsoft.com/office/officeart/2018/2/layout/IconVerticalSolidList"/>
    <dgm:cxn modelId="{66FD7DAD-C0E8-4137-8C2E-2A3838AED847}" type="presParOf" srcId="{A1139115-1B6F-48DA-810D-873A28FBD0CA}" destId="{102E44A3-0052-4808-BAB2-71C3426D1524}" srcOrd="0" destOrd="0" presId="urn:microsoft.com/office/officeart/2018/2/layout/IconVerticalSolidList"/>
    <dgm:cxn modelId="{0730C57A-B8D6-4F59-9492-35E327262AC3}" type="presParOf" srcId="{A1139115-1B6F-48DA-810D-873A28FBD0CA}" destId="{E3596FE9-25EF-4708-8096-C0D81A93A6DE}" srcOrd="1" destOrd="0" presId="urn:microsoft.com/office/officeart/2018/2/layout/IconVerticalSolidList"/>
    <dgm:cxn modelId="{900B05D3-C899-4BC2-925A-8B78EC9ADAC1}" type="presParOf" srcId="{A1139115-1B6F-48DA-810D-873A28FBD0CA}" destId="{FC3315C8-DEB4-40DF-AF19-2B8E60D09D46}" srcOrd="2" destOrd="0" presId="urn:microsoft.com/office/officeart/2018/2/layout/IconVerticalSolidList"/>
    <dgm:cxn modelId="{C7D27FD0-3E47-49ED-90CE-AB475D133E5D}" type="presParOf" srcId="{A1139115-1B6F-48DA-810D-873A28FBD0CA}" destId="{40B98090-2C6C-435E-B451-3E12FDC2D59A}" srcOrd="3" destOrd="0" presId="urn:microsoft.com/office/officeart/2018/2/layout/IconVerticalSolidList"/>
    <dgm:cxn modelId="{71450A3E-D6C1-4BD0-8FFF-BFFF3F1D36DB}" type="presParOf" srcId="{6BA31D30-CBD1-450D-91F9-3AEC99107D00}" destId="{CA8D4472-97E5-4A3C-A566-9B89BC5FBC6B}" srcOrd="5" destOrd="0" presId="urn:microsoft.com/office/officeart/2018/2/layout/IconVerticalSolidList"/>
    <dgm:cxn modelId="{CF9BC294-0965-49EE-B8A5-BDE7E11C1EDF}" type="presParOf" srcId="{6BA31D30-CBD1-450D-91F9-3AEC99107D00}" destId="{7A4C0BE4-BDDD-4DE7-8F16-4E21958D64EF}" srcOrd="6" destOrd="0" presId="urn:microsoft.com/office/officeart/2018/2/layout/IconVerticalSolidList"/>
    <dgm:cxn modelId="{A0BD6FED-A740-427D-A793-8E1C33DDFE18}" type="presParOf" srcId="{7A4C0BE4-BDDD-4DE7-8F16-4E21958D64EF}" destId="{EFBBFF31-2D05-4E50-BF83-DEEFA893B305}" srcOrd="0" destOrd="0" presId="urn:microsoft.com/office/officeart/2018/2/layout/IconVerticalSolidList"/>
    <dgm:cxn modelId="{7B7CCC2F-8A09-43BA-AB16-707905B52B58}" type="presParOf" srcId="{7A4C0BE4-BDDD-4DE7-8F16-4E21958D64EF}" destId="{DEF6E87A-33FC-44BB-8650-4249ADD94DDE}" srcOrd="1" destOrd="0" presId="urn:microsoft.com/office/officeart/2018/2/layout/IconVerticalSolidList"/>
    <dgm:cxn modelId="{73E60755-0AD9-43C9-83CE-6BE6660C9E15}" type="presParOf" srcId="{7A4C0BE4-BDDD-4DE7-8F16-4E21958D64EF}" destId="{60583DA6-6DDA-48DA-BA13-F694B848DA60}" srcOrd="2" destOrd="0" presId="urn:microsoft.com/office/officeart/2018/2/layout/IconVerticalSolidList"/>
    <dgm:cxn modelId="{A1809C8C-D7C2-4EB0-B7AF-57DD0CD55FC1}" type="presParOf" srcId="{7A4C0BE4-BDDD-4DE7-8F16-4E21958D64EF}" destId="{7EAA7B96-51D7-4DB4-9F60-F287F355B3B8}"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8E19B95-F77E-46AE-8CAA-0CF547A9E2E9}">
      <dsp:nvSpPr>
        <dsp:cNvPr id="0" name=""/>
        <dsp:cNvSpPr/>
      </dsp:nvSpPr>
      <dsp:spPr>
        <a:xfrm>
          <a:off x="0" y="3101"/>
          <a:ext cx="10671587" cy="66056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5E1095C-2CAA-4028-8118-EE039A15CF7E}">
      <dsp:nvSpPr>
        <dsp:cNvPr id="0" name=""/>
        <dsp:cNvSpPr/>
      </dsp:nvSpPr>
      <dsp:spPr>
        <a:xfrm>
          <a:off x="199819" y="151727"/>
          <a:ext cx="363308" cy="36330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F9AE150-4E95-4181-9FEB-FC572FD9FE3F}">
      <dsp:nvSpPr>
        <dsp:cNvPr id="0" name=""/>
        <dsp:cNvSpPr/>
      </dsp:nvSpPr>
      <dsp:spPr>
        <a:xfrm>
          <a:off x="762948" y="3101"/>
          <a:ext cx="9908638" cy="6605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9909" tIns="69909" rIns="69909" bIns="69909" numCol="1" spcCol="1270" anchor="ctr" anchorCtr="0">
          <a:noAutofit/>
        </a:bodyPr>
        <a:lstStyle/>
        <a:p>
          <a:pPr marL="0" lvl="0" indent="0" algn="l" defTabSz="711200">
            <a:lnSpc>
              <a:spcPct val="100000"/>
            </a:lnSpc>
            <a:spcBef>
              <a:spcPct val="0"/>
            </a:spcBef>
            <a:spcAft>
              <a:spcPct val="35000"/>
            </a:spcAft>
            <a:buNone/>
          </a:pPr>
          <a:r>
            <a:rPr lang="en-US" sz="1600" kern="1200"/>
            <a:t>Design an application programming interface (not necessarily for compilers or a system implementation library).</a:t>
          </a:r>
        </a:p>
      </dsp:txBody>
      <dsp:txXfrm>
        <a:off x="762948" y="3101"/>
        <a:ext cx="9908638" cy="660561"/>
      </dsp:txXfrm>
    </dsp:sp>
    <dsp:sp modelId="{F6DDF9E8-944C-49EC-ADC3-DB7E558E0360}">
      <dsp:nvSpPr>
        <dsp:cNvPr id="0" name=""/>
        <dsp:cNvSpPr/>
      </dsp:nvSpPr>
      <dsp:spPr>
        <a:xfrm>
          <a:off x="0" y="828803"/>
          <a:ext cx="10671587" cy="66056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25343D2-2E40-4C01-97A6-F79A80DC97F3}">
      <dsp:nvSpPr>
        <dsp:cNvPr id="0" name=""/>
        <dsp:cNvSpPr/>
      </dsp:nvSpPr>
      <dsp:spPr>
        <a:xfrm>
          <a:off x="199819" y="977429"/>
          <a:ext cx="363308" cy="36330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537B0D6-8CA1-44C5-B08C-362A9691AD7B}">
      <dsp:nvSpPr>
        <dsp:cNvPr id="0" name=""/>
        <dsp:cNvSpPr/>
      </dsp:nvSpPr>
      <dsp:spPr>
        <a:xfrm>
          <a:off x="762948" y="828803"/>
          <a:ext cx="9908638" cy="6605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9909" tIns="69909" rIns="69909" bIns="69909" numCol="1" spcCol="1270" anchor="ctr" anchorCtr="0">
          <a:noAutofit/>
        </a:bodyPr>
        <a:lstStyle/>
        <a:p>
          <a:pPr marL="0" lvl="0" indent="0" algn="l" defTabSz="711200">
            <a:lnSpc>
              <a:spcPct val="100000"/>
            </a:lnSpc>
            <a:spcBef>
              <a:spcPct val="0"/>
            </a:spcBef>
            <a:spcAft>
              <a:spcPct val="35000"/>
            </a:spcAft>
            <a:buNone/>
          </a:pPr>
          <a:r>
            <a:rPr lang="en-US" sz="1600" kern="1200" dirty="0"/>
            <a:t>MPI addresses primarily the message-passing parallel programming model, in which data is moved from the address space of one process to that of another process through cooperative operations on each process</a:t>
          </a:r>
        </a:p>
      </dsp:txBody>
      <dsp:txXfrm>
        <a:off x="762948" y="828803"/>
        <a:ext cx="9908638" cy="660561"/>
      </dsp:txXfrm>
    </dsp:sp>
    <dsp:sp modelId="{73CEA7B4-818E-4435-A327-8D48BE6394ED}">
      <dsp:nvSpPr>
        <dsp:cNvPr id="0" name=""/>
        <dsp:cNvSpPr/>
      </dsp:nvSpPr>
      <dsp:spPr>
        <a:xfrm>
          <a:off x="0" y="1654505"/>
          <a:ext cx="10671587" cy="66056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2D1A951-3B8E-44ED-8A2B-2ED3D9041F69}">
      <dsp:nvSpPr>
        <dsp:cNvPr id="0" name=""/>
        <dsp:cNvSpPr/>
      </dsp:nvSpPr>
      <dsp:spPr>
        <a:xfrm>
          <a:off x="199819" y="1803132"/>
          <a:ext cx="363308" cy="36330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5417447-DB14-415B-B9B6-8296CD1637F3}">
      <dsp:nvSpPr>
        <dsp:cNvPr id="0" name=""/>
        <dsp:cNvSpPr/>
      </dsp:nvSpPr>
      <dsp:spPr>
        <a:xfrm>
          <a:off x="762948" y="1654505"/>
          <a:ext cx="9908638" cy="6605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9909" tIns="69909" rIns="69909" bIns="69909" numCol="1" spcCol="1270" anchor="ctr" anchorCtr="0">
          <a:noAutofit/>
        </a:bodyPr>
        <a:lstStyle/>
        <a:p>
          <a:pPr marL="0" lvl="0" indent="0" algn="l" defTabSz="711200">
            <a:lnSpc>
              <a:spcPct val="100000"/>
            </a:lnSpc>
            <a:spcBef>
              <a:spcPct val="0"/>
            </a:spcBef>
            <a:spcAft>
              <a:spcPct val="35000"/>
            </a:spcAft>
            <a:buNone/>
          </a:pPr>
          <a:r>
            <a:rPr lang="en-US" sz="1600" kern="1200"/>
            <a:t>Allow efficient communication: Avoid memory-to-memory copying, allow overlap of computation and communication, and offload to communication co-processors, where available</a:t>
          </a:r>
        </a:p>
      </dsp:txBody>
      <dsp:txXfrm>
        <a:off x="762948" y="1654505"/>
        <a:ext cx="9908638" cy="660561"/>
      </dsp:txXfrm>
    </dsp:sp>
    <dsp:sp modelId="{26659140-A747-43C5-A62D-B1F2F4008FA9}">
      <dsp:nvSpPr>
        <dsp:cNvPr id="0" name=""/>
        <dsp:cNvSpPr/>
      </dsp:nvSpPr>
      <dsp:spPr>
        <a:xfrm>
          <a:off x="0" y="2480207"/>
          <a:ext cx="10671587" cy="66056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0C5A398-A9B0-4C77-B54F-450FCAAC01C4}">
      <dsp:nvSpPr>
        <dsp:cNvPr id="0" name=""/>
        <dsp:cNvSpPr/>
      </dsp:nvSpPr>
      <dsp:spPr>
        <a:xfrm>
          <a:off x="199819" y="2628834"/>
          <a:ext cx="363308" cy="363308"/>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05F8A9C-5E07-4497-8E37-F3613D22F3D1}">
      <dsp:nvSpPr>
        <dsp:cNvPr id="0" name=""/>
        <dsp:cNvSpPr/>
      </dsp:nvSpPr>
      <dsp:spPr>
        <a:xfrm>
          <a:off x="762948" y="2480207"/>
          <a:ext cx="9908638" cy="6605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9909" tIns="69909" rIns="69909" bIns="69909" numCol="1" spcCol="1270" anchor="ctr" anchorCtr="0">
          <a:noAutofit/>
        </a:bodyPr>
        <a:lstStyle/>
        <a:p>
          <a:pPr marL="0" lvl="0" indent="0" algn="l" defTabSz="711200">
            <a:lnSpc>
              <a:spcPct val="100000"/>
            </a:lnSpc>
            <a:spcBef>
              <a:spcPct val="0"/>
            </a:spcBef>
            <a:spcAft>
              <a:spcPct val="35000"/>
            </a:spcAft>
            <a:buNone/>
          </a:pPr>
          <a:r>
            <a:rPr lang="en-US" sz="1600" kern="1200" dirty="0"/>
            <a:t>Define an interface that can be implemented on many vendor’s platforms, with no significant changes in the underlying communication and system software. </a:t>
          </a:r>
        </a:p>
      </dsp:txBody>
      <dsp:txXfrm>
        <a:off x="762948" y="2480207"/>
        <a:ext cx="9908638" cy="660561"/>
      </dsp:txXfrm>
    </dsp:sp>
    <dsp:sp modelId="{B0A026E2-BE5D-43E7-A557-F093B4406693}">
      <dsp:nvSpPr>
        <dsp:cNvPr id="0" name=""/>
        <dsp:cNvSpPr/>
      </dsp:nvSpPr>
      <dsp:spPr>
        <a:xfrm>
          <a:off x="0" y="3305910"/>
          <a:ext cx="10671587" cy="66056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DCDCD25-386A-4856-A680-83974D3EB52C}">
      <dsp:nvSpPr>
        <dsp:cNvPr id="0" name=""/>
        <dsp:cNvSpPr/>
      </dsp:nvSpPr>
      <dsp:spPr>
        <a:xfrm>
          <a:off x="199819" y="3454536"/>
          <a:ext cx="363308" cy="363308"/>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7337894-E0AF-413E-BB15-4ACC2A554DEC}">
      <dsp:nvSpPr>
        <dsp:cNvPr id="0" name=""/>
        <dsp:cNvSpPr/>
      </dsp:nvSpPr>
      <dsp:spPr>
        <a:xfrm>
          <a:off x="762948" y="3305910"/>
          <a:ext cx="9908638" cy="6605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9909" tIns="69909" rIns="69909" bIns="69909" numCol="1" spcCol="1270" anchor="ctr" anchorCtr="0">
          <a:noAutofit/>
        </a:bodyPr>
        <a:lstStyle/>
        <a:p>
          <a:pPr marL="0" lvl="0" indent="0" algn="l" defTabSz="711200">
            <a:lnSpc>
              <a:spcPct val="100000"/>
            </a:lnSpc>
            <a:spcBef>
              <a:spcPct val="0"/>
            </a:spcBef>
            <a:spcAft>
              <a:spcPct val="35000"/>
            </a:spcAft>
            <a:buNone/>
          </a:pPr>
          <a:r>
            <a:rPr lang="en-US" sz="1600" kern="1200">
              <a:solidFill>
                <a:schemeClr val="tx1"/>
              </a:solidFill>
            </a:rPr>
            <a:t>message-passing model are provided in collective operations, remote-memoryaccess </a:t>
          </a:r>
          <a:r>
            <a:rPr lang="en-US" sz="1600" kern="1200" dirty="0">
              <a:solidFill>
                <a:schemeClr val="tx1"/>
              </a:solidFill>
            </a:rPr>
            <a:t>operations, dynamic process creation, and parallel I/O</a:t>
          </a:r>
        </a:p>
      </dsp:txBody>
      <dsp:txXfrm>
        <a:off x="762948" y="3305910"/>
        <a:ext cx="9908638" cy="66056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9571D57-849D-43E7-87D8-C4DA91B9242A}">
      <dsp:nvSpPr>
        <dsp:cNvPr id="0" name=""/>
        <dsp:cNvSpPr/>
      </dsp:nvSpPr>
      <dsp:spPr>
        <a:xfrm>
          <a:off x="0" y="1808"/>
          <a:ext cx="10515600" cy="916611"/>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7642861-88E4-44AC-88FD-5DDC65C52608}">
      <dsp:nvSpPr>
        <dsp:cNvPr id="0" name=""/>
        <dsp:cNvSpPr/>
      </dsp:nvSpPr>
      <dsp:spPr>
        <a:xfrm>
          <a:off x="277275" y="208046"/>
          <a:ext cx="504136" cy="50413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3075CDB-4CB1-4D2D-8693-FE68C479DF05}">
      <dsp:nvSpPr>
        <dsp:cNvPr id="0" name=""/>
        <dsp:cNvSpPr/>
      </dsp:nvSpPr>
      <dsp:spPr>
        <a:xfrm>
          <a:off x="1058686" y="1808"/>
          <a:ext cx="9456913" cy="9166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7008" tIns="97008" rIns="97008" bIns="97008" numCol="1" spcCol="1270" anchor="ctr" anchorCtr="0">
          <a:noAutofit/>
        </a:bodyPr>
        <a:lstStyle/>
        <a:p>
          <a:pPr marL="0" lvl="0" indent="0" algn="l" defTabSz="666750">
            <a:lnSpc>
              <a:spcPct val="100000"/>
            </a:lnSpc>
            <a:spcBef>
              <a:spcPct val="0"/>
            </a:spcBef>
            <a:spcAft>
              <a:spcPct val="35000"/>
            </a:spcAft>
            <a:buNone/>
          </a:pPr>
          <a:r>
            <a:rPr lang="en-US" sz="1500" kern="1200" dirty="0"/>
            <a:t>we designed the Binomial tree algorithm for RMA Broadcast operations. By leveraging shared memory, </a:t>
          </a:r>
        </a:p>
      </dsp:txBody>
      <dsp:txXfrm>
        <a:off x="1058686" y="1808"/>
        <a:ext cx="9456913" cy="916611"/>
      </dsp:txXfrm>
    </dsp:sp>
    <dsp:sp modelId="{76C06BE4-85E8-4187-AF1D-982547B0C008}">
      <dsp:nvSpPr>
        <dsp:cNvPr id="0" name=""/>
        <dsp:cNvSpPr/>
      </dsp:nvSpPr>
      <dsp:spPr>
        <a:xfrm>
          <a:off x="0" y="1147573"/>
          <a:ext cx="10515600" cy="916611"/>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DB26BB8-32A4-4300-92D7-D9721C8A170A}">
      <dsp:nvSpPr>
        <dsp:cNvPr id="0" name=""/>
        <dsp:cNvSpPr/>
      </dsp:nvSpPr>
      <dsp:spPr>
        <a:xfrm>
          <a:off x="277275" y="1353811"/>
          <a:ext cx="504136" cy="50413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00DD58E-459E-49CC-A084-E6B1B51F39AA}">
      <dsp:nvSpPr>
        <dsp:cNvPr id="0" name=""/>
        <dsp:cNvSpPr/>
      </dsp:nvSpPr>
      <dsp:spPr>
        <a:xfrm>
          <a:off x="1058686" y="1147573"/>
          <a:ext cx="9456913" cy="9166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7008" tIns="97008" rIns="97008" bIns="97008" numCol="1" spcCol="1270" anchor="ctr" anchorCtr="0">
          <a:noAutofit/>
        </a:bodyPr>
        <a:lstStyle/>
        <a:p>
          <a:pPr marL="0" lvl="0" indent="0" algn="l" defTabSz="666750">
            <a:lnSpc>
              <a:spcPct val="100000"/>
            </a:lnSpc>
            <a:spcBef>
              <a:spcPct val="0"/>
            </a:spcBef>
            <a:spcAft>
              <a:spcPct val="35000"/>
            </a:spcAft>
            <a:buNone/>
          </a:pPr>
          <a:r>
            <a:rPr lang="en-US" sz="1500" kern="1200" dirty="0"/>
            <a:t>Our findings suggest that the proposed RMA broadcast approach of RMA Shared memory for both Binomial tree and Binary tree algorithms </a:t>
          </a:r>
          <a:r>
            <a:rPr lang="en-US" sz="1500" kern="1200"/>
            <a:t>is effective</a:t>
          </a:r>
          <a:endParaRPr lang="en-US" sz="1500" kern="1200" dirty="0"/>
        </a:p>
      </dsp:txBody>
      <dsp:txXfrm>
        <a:off x="1058686" y="1147573"/>
        <a:ext cx="9456913" cy="916611"/>
      </dsp:txXfrm>
    </dsp:sp>
    <dsp:sp modelId="{102E44A3-0052-4808-BAB2-71C3426D1524}">
      <dsp:nvSpPr>
        <dsp:cNvPr id="0" name=""/>
        <dsp:cNvSpPr/>
      </dsp:nvSpPr>
      <dsp:spPr>
        <a:xfrm>
          <a:off x="0" y="2293338"/>
          <a:ext cx="10515600" cy="916611"/>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3596FE9-25EF-4708-8096-C0D81A93A6DE}">
      <dsp:nvSpPr>
        <dsp:cNvPr id="0" name=""/>
        <dsp:cNvSpPr/>
      </dsp:nvSpPr>
      <dsp:spPr>
        <a:xfrm>
          <a:off x="277275" y="2499576"/>
          <a:ext cx="504136" cy="50413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0B98090-2C6C-435E-B451-3E12FDC2D59A}">
      <dsp:nvSpPr>
        <dsp:cNvPr id="0" name=""/>
        <dsp:cNvSpPr/>
      </dsp:nvSpPr>
      <dsp:spPr>
        <a:xfrm>
          <a:off x="1058686" y="2293338"/>
          <a:ext cx="9456913" cy="9166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7008" tIns="97008" rIns="97008" bIns="97008" numCol="1" spcCol="1270" anchor="ctr" anchorCtr="0">
          <a:noAutofit/>
        </a:bodyPr>
        <a:lstStyle/>
        <a:p>
          <a:pPr marL="0" lvl="0" indent="0" algn="l" defTabSz="666750">
            <a:lnSpc>
              <a:spcPct val="100000"/>
            </a:lnSpc>
            <a:spcBef>
              <a:spcPct val="0"/>
            </a:spcBef>
            <a:spcAft>
              <a:spcPct val="35000"/>
            </a:spcAft>
            <a:buNone/>
          </a:pPr>
          <a:r>
            <a:rPr lang="en-US" sz="1500" kern="1200" dirty="0"/>
            <a:t>The Linear tree algorithm demonstrated superior speed for data volumes ranging from 16 Bytes to 65KB, particularly for a smaller number of processes (fewer than 32)</a:t>
          </a:r>
        </a:p>
      </dsp:txBody>
      <dsp:txXfrm>
        <a:off x="1058686" y="2293338"/>
        <a:ext cx="9456913" cy="916611"/>
      </dsp:txXfrm>
    </dsp:sp>
    <dsp:sp modelId="{EFBBFF31-2D05-4E50-BF83-DEEFA893B305}">
      <dsp:nvSpPr>
        <dsp:cNvPr id="0" name=""/>
        <dsp:cNvSpPr/>
      </dsp:nvSpPr>
      <dsp:spPr>
        <a:xfrm>
          <a:off x="0" y="3439103"/>
          <a:ext cx="10515600" cy="916611"/>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EF6E87A-33FC-44BB-8650-4249ADD94DDE}">
      <dsp:nvSpPr>
        <dsp:cNvPr id="0" name=""/>
        <dsp:cNvSpPr/>
      </dsp:nvSpPr>
      <dsp:spPr>
        <a:xfrm>
          <a:off x="277275" y="3645341"/>
          <a:ext cx="504136" cy="50413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EAA7B96-51D7-4DB4-9F60-F287F355B3B8}">
      <dsp:nvSpPr>
        <dsp:cNvPr id="0" name=""/>
        <dsp:cNvSpPr/>
      </dsp:nvSpPr>
      <dsp:spPr>
        <a:xfrm>
          <a:off x="1058686" y="3439103"/>
          <a:ext cx="9456913" cy="9166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7008" tIns="97008" rIns="97008" bIns="97008" numCol="1" spcCol="1270" anchor="ctr" anchorCtr="0">
          <a:noAutofit/>
        </a:bodyPr>
        <a:lstStyle/>
        <a:p>
          <a:pPr marL="0" lvl="0" indent="0" algn="l" defTabSz="666750">
            <a:lnSpc>
              <a:spcPct val="100000"/>
            </a:lnSpc>
            <a:spcBef>
              <a:spcPct val="0"/>
            </a:spcBef>
            <a:spcAft>
              <a:spcPct val="35000"/>
            </a:spcAft>
            <a:buNone/>
          </a:pPr>
          <a:r>
            <a:rPr lang="en-US" sz="1500" kern="1200" dirty="0"/>
            <a:t>for larger messages up to 33 MB, the Binomial and Binary trees were the fastest algorithms. As the number of processes and data sizes increase, the Binomial tree algorithm with the shared memory approach is strongly    recommended.</a:t>
          </a:r>
        </a:p>
      </dsp:txBody>
      <dsp:txXfrm>
        <a:off x="1058686" y="3439103"/>
        <a:ext cx="9456913" cy="916611"/>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A2E547D-1406-4A6F-8F93-E441204CE6E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76667F8A-B889-49B3-AC77-5DDF11A08AF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3B2889B-A0AC-4482-8592-5C96F2309420}" type="datetimeFigureOut">
              <a:rPr lang="en-US" smtClean="0"/>
              <a:t>5/25/2023</a:t>
            </a:fld>
            <a:endParaRPr lang="en-US"/>
          </a:p>
        </p:txBody>
      </p:sp>
      <p:sp>
        <p:nvSpPr>
          <p:cNvPr id="4" name="Footer Placeholder 3">
            <a:extLst>
              <a:ext uri="{FF2B5EF4-FFF2-40B4-BE49-F238E27FC236}">
                <a16:creationId xmlns:a16="http://schemas.microsoft.com/office/drawing/2014/main" id="{567AFD4F-C0E7-421C-AF77-6F9CC963C9C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1074AB9F-6726-4FB1-8769-82E23336CEB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D529299-61FF-4B93-ADA6-2FD5975D62F6}" type="slidenum">
              <a:rPr lang="en-US" smtClean="0"/>
              <a:t>‹#›</a:t>
            </a:fld>
            <a:endParaRPr lang="en-US"/>
          </a:p>
        </p:txBody>
      </p:sp>
    </p:spTree>
    <p:extLst>
      <p:ext uri="{BB962C8B-B14F-4D97-AF65-F5344CB8AC3E}">
        <p14:creationId xmlns:p14="http://schemas.microsoft.com/office/powerpoint/2010/main" val="14162700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0EB223-FFC0-462A-A3B8-EAA7CE0F8CBD}" type="datetimeFigureOut">
              <a:rPr lang="en-US" smtClean="0"/>
              <a:t>5/25/2023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849E9A-41F7-4779-A581-48A7C374A227}" type="slidenum">
              <a:rPr lang="en-US" smtClean="0"/>
              <a:t>‹#›</a:t>
            </a:fld>
            <a:endParaRPr lang="en-US" dirty="0"/>
          </a:p>
        </p:txBody>
      </p:sp>
    </p:spTree>
    <p:extLst>
      <p:ext uri="{BB962C8B-B14F-4D97-AF65-F5344CB8AC3E}">
        <p14:creationId xmlns:p14="http://schemas.microsoft.com/office/powerpoint/2010/main" val="1155518885"/>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1</a:t>
            </a:fld>
            <a:endParaRPr lang="en-US" dirty="0"/>
          </a:p>
        </p:txBody>
      </p:sp>
    </p:spTree>
    <p:extLst>
      <p:ext uri="{BB962C8B-B14F-4D97-AF65-F5344CB8AC3E}">
        <p14:creationId xmlns:p14="http://schemas.microsoft.com/office/powerpoint/2010/main" val="18616563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11</a:t>
            </a:fld>
            <a:endParaRPr lang="en-US" dirty="0"/>
          </a:p>
        </p:txBody>
      </p:sp>
    </p:spTree>
    <p:extLst>
      <p:ext uri="{BB962C8B-B14F-4D97-AF65-F5344CB8AC3E}">
        <p14:creationId xmlns:p14="http://schemas.microsoft.com/office/powerpoint/2010/main" val="37679244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12</a:t>
            </a:fld>
            <a:endParaRPr lang="en-US" dirty="0"/>
          </a:p>
        </p:txBody>
      </p:sp>
    </p:spTree>
    <p:extLst>
      <p:ext uri="{BB962C8B-B14F-4D97-AF65-F5344CB8AC3E}">
        <p14:creationId xmlns:p14="http://schemas.microsoft.com/office/powerpoint/2010/main" val="12503689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13</a:t>
            </a:fld>
            <a:endParaRPr lang="en-US" dirty="0"/>
          </a:p>
        </p:txBody>
      </p:sp>
    </p:spTree>
    <p:extLst>
      <p:ext uri="{BB962C8B-B14F-4D97-AF65-F5344CB8AC3E}">
        <p14:creationId xmlns:p14="http://schemas.microsoft.com/office/powerpoint/2010/main" val="39610363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15</a:t>
            </a:fld>
            <a:endParaRPr lang="en-US" dirty="0"/>
          </a:p>
        </p:txBody>
      </p:sp>
    </p:spTree>
    <p:extLst>
      <p:ext uri="{BB962C8B-B14F-4D97-AF65-F5344CB8AC3E}">
        <p14:creationId xmlns:p14="http://schemas.microsoft.com/office/powerpoint/2010/main" val="180459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16</a:t>
            </a:fld>
            <a:endParaRPr lang="en-US" dirty="0"/>
          </a:p>
        </p:txBody>
      </p:sp>
    </p:spTree>
    <p:extLst>
      <p:ext uri="{BB962C8B-B14F-4D97-AF65-F5344CB8AC3E}">
        <p14:creationId xmlns:p14="http://schemas.microsoft.com/office/powerpoint/2010/main" val="36471040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hardware architecture of parallel computing is distributed along the following categories as given below </a:t>
            </a:r>
          </a:p>
          <a:p>
            <a:pPr marL="228600" indent="-228600">
              <a:buAutoNum type="arabicPeriod"/>
            </a:pPr>
            <a:r>
              <a:rPr lang="en-US" dirty="0"/>
              <a:t>Single-instruction, single-data (SISD) systems </a:t>
            </a:r>
          </a:p>
          <a:p>
            <a:pPr marL="228600" indent="-228600">
              <a:buAutoNum type="arabicPeriod"/>
            </a:pPr>
            <a:r>
              <a:rPr lang="en-US" dirty="0"/>
              <a:t>Single-instruction, multiple-data (SIMD) systems </a:t>
            </a:r>
          </a:p>
          <a:p>
            <a:pPr marL="228600" indent="-228600">
              <a:buAutoNum type="arabicPeriod"/>
            </a:pPr>
            <a:r>
              <a:rPr lang="en-US" dirty="0"/>
              <a:t>Multiple-instruction, single-data (MISD) systems </a:t>
            </a:r>
          </a:p>
          <a:p>
            <a:pPr marL="228600" indent="-228600">
              <a:buAutoNum type="arabicPeriod"/>
            </a:pPr>
            <a:r>
              <a:rPr lang="en-US" dirty="0"/>
              <a:t>Multiple-instruction, multiple-data (MIMD) systems</a:t>
            </a:r>
          </a:p>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fld id="{BC849E9A-41F7-4779-A581-48A7C374A227}" type="slidenum">
              <a:rPr lang="en-US" smtClean="0"/>
              <a:t>2</a:t>
            </a:fld>
            <a:endParaRPr lang="en-US" dirty="0"/>
          </a:p>
        </p:txBody>
      </p:sp>
    </p:spTree>
    <p:extLst>
      <p:ext uri="{BB962C8B-B14F-4D97-AF65-F5344CB8AC3E}">
        <p14:creationId xmlns:p14="http://schemas.microsoft.com/office/powerpoint/2010/main" val="41921025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MPI (Message-Passing Interface) is a message-passing library interface specification. All parts of this definition are significant. MPI addresses primarily the message-passing parallel programming model, in which data is moved from the address space of one process to that of another process through cooperative operations on each process. Extensions to the “classical” message-passing model are provided in collective operations, remote-memory access operations, dynamic process creation, and parallel I/O. MPI is a specification, not an implementation; there are multiple implementations of MPI. This specification is for a library interface; MPI is not a language, and all</a:t>
            </a:r>
          </a:p>
        </p:txBody>
      </p:sp>
      <p:sp>
        <p:nvSpPr>
          <p:cNvPr id="4" name="Slide Number Placeholder 3"/>
          <p:cNvSpPr>
            <a:spLocks noGrp="1"/>
          </p:cNvSpPr>
          <p:nvPr>
            <p:ph type="sldNum" sz="quarter" idx="10"/>
          </p:nvPr>
        </p:nvSpPr>
        <p:spPr/>
        <p:txBody>
          <a:bodyPr/>
          <a:lstStyle/>
          <a:p>
            <a:fld id="{BC849E9A-41F7-4779-A581-48A7C374A227}" type="slidenum">
              <a:rPr lang="en-US" smtClean="0"/>
              <a:t>3</a:t>
            </a:fld>
            <a:endParaRPr lang="en-US" dirty="0"/>
          </a:p>
        </p:txBody>
      </p:sp>
    </p:spTree>
    <p:extLst>
      <p:ext uri="{BB962C8B-B14F-4D97-AF65-F5344CB8AC3E}">
        <p14:creationId xmlns:p14="http://schemas.microsoft.com/office/powerpoint/2010/main" val="38710006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Advantages </a:t>
            </a:r>
          </a:p>
          <a:p>
            <a:pPr marL="228600" indent="-228600">
              <a:buAutoNum type="arabicPeriod"/>
            </a:pPr>
            <a:r>
              <a:rPr lang="en-US" dirty="0"/>
              <a:t>Reduce synchronization. There is some implicit </a:t>
            </a:r>
            <a:r>
              <a:rPr lang="en-US" dirty="0" err="1"/>
              <a:t>synchronisation</a:t>
            </a:r>
            <a:r>
              <a:rPr lang="en-US" dirty="0"/>
              <a:t> involved in two-sided communication. For instance, a receive operation cannot finish before the associated send has begun. This that </a:t>
            </a:r>
            <a:r>
              <a:rPr lang="en-US" dirty="0" err="1"/>
              <a:t>synchronisation</a:t>
            </a:r>
            <a:r>
              <a:rPr lang="en-US" dirty="0"/>
              <a:t> is required for each and every data transmission. One </a:t>
            </a:r>
            <a:r>
              <a:rPr lang="en-US" dirty="0" err="1"/>
              <a:t>synchronisation</a:t>
            </a:r>
            <a:r>
              <a:rPr lang="en-US" dirty="0"/>
              <a:t> step may be used to accomplish many separate PUT and GET operations using one-sided communication.</a:t>
            </a:r>
          </a:p>
          <a:p>
            <a:pPr marL="228600" indent="-228600">
              <a:buAutoNum type="arabicPeriod"/>
            </a:pPr>
            <a:r>
              <a:rPr lang="en-US" dirty="0"/>
              <a:t>No delay in sending data. PUTs and GETs are non-blocking operations. For instance, this implies that a distant process may go on with its work while another process sends it data rather than having to wait for it.</a:t>
            </a:r>
          </a:p>
          <a:p>
            <a:pPr marL="228600" indent="-228600">
              <a:buAutoNum type="arabicPeriod"/>
            </a:pPr>
            <a:r>
              <a:rPr lang="en-US" dirty="0"/>
              <a:t>Functionality and scalability You can overcome several issues while employing </a:t>
            </a:r>
            <a:r>
              <a:rPr lang="en-US" dirty="0" err="1"/>
              <a:t>onesided</a:t>
            </a:r>
            <a:r>
              <a:rPr lang="en-US" dirty="0"/>
              <a:t> communication and scalable </a:t>
            </a:r>
            <a:r>
              <a:rPr lang="en-US" dirty="0" err="1"/>
              <a:t>programs.The</a:t>
            </a:r>
            <a:r>
              <a:rPr lang="en-US" dirty="0"/>
              <a:t> amount of time needed for two-sided conversation is much more.</a:t>
            </a:r>
          </a:p>
          <a:p>
            <a:pPr marL="228600" indent="-228600">
              <a:buAutoNum type="arabicPeriod"/>
            </a:pPr>
            <a:r>
              <a:rPr lang="en-US" dirty="0"/>
              <a:t>Functionality and scalability. You can overcome several issues while employing </a:t>
            </a:r>
            <a:r>
              <a:rPr lang="en-US" dirty="0" err="1"/>
              <a:t>onesided</a:t>
            </a:r>
            <a:r>
              <a:rPr lang="en-US" dirty="0"/>
              <a:t> communication and scalable </a:t>
            </a:r>
            <a:r>
              <a:rPr lang="en-US" dirty="0" err="1"/>
              <a:t>programmes.The</a:t>
            </a:r>
            <a:r>
              <a:rPr lang="en-US" dirty="0"/>
              <a:t> amount of time needed for </a:t>
            </a:r>
            <a:r>
              <a:rPr lang="en-US" dirty="0" err="1"/>
              <a:t>twosided</a:t>
            </a:r>
            <a:r>
              <a:rPr lang="en-US" dirty="0"/>
              <a:t> conversation is much mor</a:t>
            </a:r>
          </a:p>
        </p:txBody>
      </p:sp>
      <p:sp>
        <p:nvSpPr>
          <p:cNvPr id="4" name="Slide Number Placeholder 3"/>
          <p:cNvSpPr>
            <a:spLocks noGrp="1"/>
          </p:cNvSpPr>
          <p:nvPr>
            <p:ph type="sldNum" sz="quarter" idx="5"/>
          </p:nvPr>
        </p:nvSpPr>
        <p:spPr/>
        <p:txBody>
          <a:bodyPr/>
          <a:lstStyle/>
          <a:p>
            <a:fld id="{BC849E9A-41F7-4779-A581-48A7C374A227}" type="slidenum">
              <a:rPr lang="en-US" smtClean="0"/>
              <a:t>4</a:t>
            </a:fld>
            <a:endParaRPr lang="en-US" dirty="0"/>
          </a:p>
        </p:txBody>
      </p:sp>
    </p:spTree>
    <p:extLst>
      <p:ext uri="{BB962C8B-B14F-4D97-AF65-F5344CB8AC3E}">
        <p14:creationId xmlns:p14="http://schemas.microsoft.com/office/powerpoint/2010/main" val="34239994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MPI_GATHER implements an all-to-one gather </a:t>
            </a:r>
            <a:r>
              <a:rPr lang="en-US" dirty="0" err="1"/>
              <a:t>operation:All</a:t>
            </a:r>
            <a:r>
              <a:rPr lang="en-US" dirty="0"/>
              <a:t> processes transfer data from </a:t>
            </a:r>
            <a:r>
              <a:rPr lang="en-US" dirty="0" err="1"/>
              <a:t>inbufffer</a:t>
            </a:r>
            <a:r>
              <a:rPr lang="en-US" dirty="0"/>
              <a:t> to root, including the root process. Data from process </a:t>
            </a:r>
            <a:r>
              <a:rPr lang="en-US" dirty="0" err="1"/>
              <a:t>i</a:t>
            </a:r>
            <a:r>
              <a:rPr lang="en-US" dirty="0"/>
              <a:t> is placed before data from process i+1 in continuous, nonoverlapping areas in the </a:t>
            </a:r>
            <a:r>
              <a:rPr lang="en-US" dirty="0" err="1"/>
              <a:t>outbuffer</a:t>
            </a:r>
            <a:r>
              <a:rPr lang="en-US" dirty="0"/>
              <a:t> throughout this process. Because there are P processes involved in the operation, the </a:t>
            </a:r>
            <a:r>
              <a:rPr lang="en-US" dirty="0" err="1"/>
              <a:t>outbuffer</a:t>
            </a:r>
            <a:r>
              <a:rPr lang="en-US" dirty="0"/>
              <a:t> in the root process must be P times larger than the </a:t>
            </a:r>
            <a:r>
              <a:rPr lang="en-US" dirty="0" err="1"/>
              <a:t>inbuffer</a:t>
            </a:r>
            <a:r>
              <a:rPr lang="en-US" dirty="0"/>
              <a:t>. Other than the root process, the </a:t>
            </a:r>
            <a:r>
              <a:rPr lang="en-US" dirty="0" err="1"/>
              <a:t>outbuffer</a:t>
            </a:r>
            <a:r>
              <a:rPr lang="en-US" dirty="0"/>
              <a:t> is not taken into account. </a:t>
            </a:r>
          </a:p>
          <a:p>
            <a:endParaRPr lang="en-US" dirty="0"/>
          </a:p>
          <a:p>
            <a:r>
              <a:rPr lang="en-US" dirty="0"/>
              <a:t>MPI_SCATTER implements a one-to-all scatter </a:t>
            </a:r>
            <a:r>
              <a:rPr lang="en-US" dirty="0" err="1"/>
              <a:t>operation:It</a:t>
            </a:r>
            <a:r>
              <a:rPr lang="en-US" dirty="0"/>
              <a:t> is MPI_GATHER’s opposite. Each process gets data from root in </a:t>
            </a:r>
            <a:r>
              <a:rPr lang="en-US" dirty="0" err="1"/>
              <a:t>outbuffer</a:t>
            </a:r>
            <a:r>
              <a:rPr lang="en-US" dirty="0"/>
              <a:t>, while a defined root process provides data to all processes by sending the </a:t>
            </a:r>
            <a:r>
              <a:rPr lang="en-US" dirty="0" err="1"/>
              <a:t>i</a:t>
            </a:r>
            <a:r>
              <a:rPr lang="en-US" dirty="0"/>
              <a:t> </a:t>
            </a:r>
            <a:r>
              <a:rPr lang="en-US" dirty="0" err="1"/>
              <a:t>th</a:t>
            </a:r>
            <a:r>
              <a:rPr lang="en-US" dirty="0"/>
              <a:t> part of its </a:t>
            </a:r>
            <a:r>
              <a:rPr lang="en-US" dirty="0" err="1"/>
              <a:t>inbufffer</a:t>
            </a:r>
            <a:r>
              <a:rPr lang="en-US" dirty="0"/>
              <a:t> to process </a:t>
            </a:r>
            <a:r>
              <a:rPr lang="en-US" dirty="0" err="1"/>
              <a:t>i</a:t>
            </a:r>
            <a:r>
              <a:rPr lang="en-US" dirty="0"/>
              <a:t>. Therefore, the root process’s </a:t>
            </a:r>
            <a:r>
              <a:rPr lang="en-US" dirty="0" err="1"/>
              <a:t>inbufffer</a:t>
            </a:r>
            <a:r>
              <a:rPr lang="en-US" dirty="0"/>
              <a:t> and </a:t>
            </a:r>
            <a:r>
              <a:rPr lang="en-US" dirty="0" err="1"/>
              <a:t>outbuffer</a:t>
            </a:r>
            <a:r>
              <a:rPr lang="en-US" dirty="0"/>
              <a:t> must be P times larger than one another. The slight distinction between this function and MPI_BCAST is as follows: Every process gets the same value from the root process in MPI_BCAST, but in MPI_SCATTER, each process receives a unique value.</a:t>
            </a:r>
          </a:p>
          <a:p>
            <a:endParaRPr lang="en-US" dirty="0"/>
          </a:p>
          <a:p>
            <a:r>
              <a:rPr lang="en-US" dirty="0"/>
              <a:t>MPI broadcast semantics, only the root is allowed to change the broadcast data. A local pointer to the start of this shared memory area allows any process on the same node to independently access the broadcast data. Since the size of the broadcast message is the same as that of the pure MPI broadcast, conducting the across-node broadcast operation (across all the leaders)</a:t>
            </a:r>
          </a:p>
        </p:txBody>
      </p:sp>
      <p:sp>
        <p:nvSpPr>
          <p:cNvPr id="4" name="Slide Number Placeholder 3"/>
          <p:cNvSpPr>
            <a:spLocks noGrp="1"/>
          </p:cNvSpPr>
          <p:nvPr>
            <p:ph type="sldNum" sz="quarter" idx="5"/>
          </p:nvPr>
        </p:nvSpPr>
        <p:spPr/>
        <p:txBody>
          <a:bodyPr/>
          <a:lstStyle/>
          <a:p>
            <a:fld id="{BC849E9A-41F7-4779-A581-48A7C374A227}" type="slidenum">
              <a:rPr lang="en-US" smtClean="0"/>
              <a:t>5</a:t>
            </a:fld>
            <a:endParaRPr lang="en-US" dirty="0"/>
          </a:p>
        </p:txBody>
      </p:sp>
    </p:spTree>
    <p:extLst>
      <p:ext uri="{BB962C8B-B14F-4D97-AF65-F5344CB8AC3E}">
        <p14:creationId xmlns:p14="http://schemas.microsoft.com/office/powerpoint/2010/main" val="17166947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6</a:t>
            </a:fld>
            <a:endParaRPr lang="en-US" dirty="0"/>
          </a:p>
        </p:txBody>
      </p:sp>
    </p:spTree>
    <p:extLst>
      <p:ext uri="{BB962C8B-B14F-4D97-AF65-F5344CB8AC3E}">
        <p14:creationId xmlns:p14="http://schemas.microsoft.com/office/powerpoint/2010/main" val="24667496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latin typeface="+mn-lt"/>
                <a:ea typeface="+mn-ea"/>
                <a:cs typeface="+mn-cs"/>
              </a:rPr>
              <a:t>Binomial</a:t>
            </a:r>
            <a:endParaRPr lang="en-US" dirty="0"/>
          </a:p>
          <a:p>
            <a:r>
              <a:rPr lang="en-US" dirty="0"/>
              <a:t>At the first round on Figure 4.3 P0 sends message to P1 and at the second round P0 send to P1 and P2 .Finally, at the third round P0 sends messages to P1 ,P2 and P4 in addition to that P1 sends messages to P3 and P5 also P2 sends message toP6 and finally P6 send message to P7 [1, 29]. With each round being shown a doubling of the number of nodes broadcasting and receiving. As a result, there are fewer transmission stages from P − 1 to log2(P) and can be calculated</a:t>
            </a:r>
          </a:p>
          <a:p>
            <a:endParaRPr lang="en-US" dirty="0"/>
          </a:p>
          <a:p>
            <a:r>
              <a:rPr lang="en-US" dirty="0"/>
              <a:t>There are two fundamental drawbacks of broadcasting down a binomial tree. First, when the communicator size is not a correct power of two, the communication time is obviously out of balance [29].To finish the task, the final step (for instance, rank 7 in Figure 4.3) requires log2(P) communication rounds.</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kern="1200" dirty="0">
                <a:solidFill>
                  <a:schemeClr val="tx1"/>
                </a:solidFill>
                <a:latin typeface="+mn-lt"/>
                <a:ea typeface="+mn-ea"/>
                <a:cs typeface="+mn-cs"/>
              </a:rPr>
              <a:t>Binary Tree</a:t>
            </a:r>
            <a:endParaRPr lang="en-US" sz="1200" b="1" dirty="0"/>
          </a:p>
          <a:p>
            <a:r>
              <a:rPr lang="en-US" dirty="0"/>
              <a:t>At the first round in Figure 4.4 P0 sends a message to P1 and P2 , at the second round P1 sends to P3 and P4 , for the third round P2 sends messages to P5 and P6 .Finally, at the Fourth round, P3 sends messages to P7 [28]. The height of the binary tree is equal to total=T*log2(p)</a:t>
            </a:r>
          </a:p>
        </p:txBody>
      </p:sp>
      <p:sp>
        <p:nvSpPr>
          <p:cNvPr id="4" name="Slide Number Placeholder 3"/>
          <p:cNvSpPr>
            <a:spLocks noGrp="1"/>
          </p:cNvSpPr>
          <p:nvPr>
            <p:ph type="sldNum" sz="quarter" idx="5"/>
          </p:nvPr>
        </p:nvSpPr>
        <p:spPr/>
        <p:txBody>
          <a:bodyPr/>
          <a:lstStyle/>
          <a:p>
            <a:fld id="{BC849E9A-41F7-4779-A581-48A7C374A227}" type="slidenum">
              <a:rPr lang="en-US" smtClean="0"/>
              <a:t>7</a:t>
            </a:fld>
            <a:endParaRPr lang="en-US" dirty="0"/>
          </a:p>
        </p:txBody>
      </p:sp>
    </p:spTree>
    <p:extLst>
      <p:ext uri="{BB962C8B-B14F-4D97-AF65-F5344CB8AC3E}">
        <p14:creationId xmlns:p14="http://schemas.microsoft.com/office/powerpoint/2010/main" val="17331273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8</a:t>
            </a:fld>
            <a:endParaRPr lang="en-US" dirty="0"/>
          </a:p>
        </p:txBody>
      </p:sp>
    </p:spTree>
    <p:extLst>
      <p:ext uri="{BB962C8B-B14F-4D97-AF65-F5344CB8AC3E}">
        <p14:creationId xmlns:p14="http://schemas.microsoft.com/office/powerpoint/2010/main" val="5637761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9</a:t>
            </a:fld>
            <a:endParaRPr lang="en-US" dirty="0"/>
          </a:p>
        </p:txBody>
      </p:sp>
    </p:spTree>
    <p:extLst>
      <p:ext uri="{BB962C8B-B14F-4D97-AF65-F5344CB8AC3E}">
        <p14:creationId xmlns:p14="http://schemas.microsoft.com/office/powerpoint/2010/main" val="36173880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718B7-7F68-4CC9-8291-332587FA31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81D6BB-0446-49E8-8677-EADF274E952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35AEE24-534A-40F1-99E4-00B7D5FD9124}"/>
              </a:ext>
            </a:extLst>
          </p:cNvPr>
          <p:cNvSpPr>
            <a:spLocks noGrp="1"/>
          </p:cNvSpPr>
          <p:nvPr>
            <p:ph type="dt" sz="half" idx="10"/>
          </p:nvPr>
        </p:nvSpPr>
        <p:spPr/>
        <p:txBody>
          <a:bodyPr/>
          <a:lstStyle/>
          <a:p>
            <a:fld id="{F7F7EC62-3D69-4C7E-BD09-58C940D6A67B}" type="datetime1">
              <a:rPr lang="en-US" smtClean="0"/>
              <a:t>5/25/2023</a:t>
            </a:fld>
            <a:endParaRPr lang="en-US" dirty="0"/>
          </a:p>
        </p:txBody>
      </p:sp>
      <p:sp>
        <p:nvSpPr>
          <p:cNvPr id="5" name="Footer Placeholder 4">
            <a:extLst>
              <a:ext uri="{FF2B5EF4-FFF2-40B4-BE49-F238E27FC236}">
                <a16:creationId xmlns:a16="http://schemas.microsoft.com/office/drawing/2014/main" id="{CD594011-48FF-493D-8286-F62D3455253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880EFCD-7E72-4882-86DC-2F371D7D9516}"/>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1528132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47D73-EDDA-49A6-BA12-1CA980DA9BC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189B82E-4CA1-47A5-B133-FBD4D8A8398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8A267F-D142-4D04-9F03-6CB099E6FA32}"/>
              </a:ext>
            </a:extLst>
          </p:cNvPr>
          <p:cNvSpPr>
            <a:spLocks noGrp="1"/>
          </p:cNvSpPr>
          <p:nvPr>
            <p:ph type="dt" sz="half" idx="10"/>
          </p:nvPr>
        </p:nvSpPr>
        <p:spPr/>
        <p:txBody>
          <a:bodyPr/>
          <a:lstStyle/>
          <a:p>
            <a:fld id="{F9284B4A-C041-40FB-9F61-2DEE8DFF45ED}" type="datetime1">
              <a:rPr lang="en-US" smtClean="0"/>
              <a:t>5/25/2023</a:t>
            </a:fld>
            <a:endParaRPr lang="en-US" dirty="0"/>
          </a:p>
        </p:txBody>
      </p:sp>
      <p:sp>
        <p:nvSpPr>
          <p:cNvPr id="5" name="Footer Placeholder 4">
            <a:extLst>
              <a:ext uri="{FF2B5EF4-FFF2-40B4-BE49-F238E27FC236}">
                <a16:creationId xmlns:a16="http://schemas.microsoft.com/office/drawing/2014/main" id="{705127CA-154D-4E90-B776-A2EE71F78D2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D5F0BA5-F4EE-4282-B111-76B869BE267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0674087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256E92A-52E0-4710-BDEF-0A153468540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7A240E1-5EB0-47FD-AA37-BF945D136CC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A14243-F1E4-487A-ABEC-30516A01DF2B}"/>
              </a:ext>
            </a:extLst>
          </p:cNvPr>
          <p:cNvSpPr>
            <a:spLocks noGrp="1"/>
          </p:cNvSpPr>
          <p:nvPr>
            <p:ph type="dt" sz="half" idx="10"/>
          </p:nvPr>
        </p:nvSpPr>
        <p:spPr/>
        <p:txBody>
          <a:bodyPr/>
          <a:lstStyle/>
          <a:p>
            <a:fld id="{4F6A6CF1-A7CE-46B6-947B-AE61642D1CD3}" type="datetime1">
              <a:rPr lang="en-US" smtClean="0"/>
              <a:t>5/25/2023</a:t>
            </a:fld>
            <a:endParaRPr lang="en-US" dirty="0"/>
          </a:p>
        </p:txBody>
      </p:sp>
      <p:sp>
        <p:nvSpPr>
          <p:cNvPr id="5" name="Footer Placeholder 4">
            <a:extLst>
              <a:ext uri="{FF2B5EF4-FFF2-40B4-BE49-F238E27FC236}">
                <a16:creationId xmlns:a16="http://schemas.microsoft.com/office/drawing/2014/main" id="{AC358244-98FD-472D-AB8C-075F71C10BF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4998D5A-820D-4519-967F-33320971CBAB}"/>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4024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334F3-0709-471B-A734-C4B404F55B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795016-AF78-4708-9C5F-21110C197B0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AEA2D1-B124-4454-AFDC-EA60A14BA121}"/>
              </a:ext>
            </a:extLst>
          </p:cNvPr>
          <p:cNvSpPr>
            <a:spLocks noGrp="1"/>
          </p:cNvSpPr>
          <p:nvPr>
            <p:ph type="dt" sz="half" idx="10"/>
          </p:nvPr>
        </p:nvSpPr>
        <p:spPr/>
        <p:txBody>
          <a:bodyPr/>
          <a:lstStyle/>
          <a:p>
            <a:fld id="{F1792174-81F8-429D-9482-ECE26D6D058B}" type="datetime1">
              <a:rPr lang="en-US" smtClean="0"/>
              <a:t>5/25/2023</a:t>
            </a:fld>
            <a:endParaRPr lang="en-US" dirty="0"/>
          </a:p>
        </p:txBody>
      </p:sp>
      <p:sp>
        <p:nvSpPr>
          <p:cNvPr id="5" name="Footer Placeholder 4">
            <a:extLst>
              <a:ext uri="{FF2B5EF4-FFF2-40B4-BE49-F238E27FC236}">
                <a16:creationId xmlns:a16="http://schemas.microsoft.com/office/drawing/2014/main" id="{B4F58000-F9D7-4A53-A6C5-E5E8154226B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0D22AAD-0D08-4F47-8D5A-EFE29017E8D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2130462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36159-1280-4EE9-96D3-A56BD582661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BA27A78-1874-488A-B215-7D763D33818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84BB3D1-3138-4B69-BF5D-4B1A213451CA}"/>
              </a:ext>
            </a:extLst>
          </p:cNvPr>
          <p:cNvSpPr>
            <a:spLocks noGrp="1"/>
          </p:cNvSpPr>
          <p:nvPr>
            <p:ph type="dt" sz="half" idx="10"/>
          </p:nvPr>
        </p:nvSpPr>
        <p:spPr/>
        <p:txBody>
          <a:bodyPr/>
          <a:lstStyle/>
          <a:p>
            <a:fld id="{FD17A239-6C48-4F27-B84C-23DA01741EFF}" type="datetime1">
              <a:rPr lang="en-US" smtClean="0"/>
              <a:t>5/25/2023</a:t>
            </a:fld>
            <a:endParaRPr lang="en-US" dirty="0"/>
          </a:p>
        </p:txBody>
      </p:sp>
      <p:sp>
        <p:nvSpPr>
          <p:cNvPr id="5" name="Footer Placeholder 4">
            <a:extLst>
              <a:ext uri="{FF2B5EF4-FFF2-40B4-BE49-F238E27FC236}">
                <a16:creationId xmlns:a16="http://schemas.microsoft.com/office/drawing/2014/main" id="{0EFF90C5-31F4-4A22-AC00-3FB5ED291B2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51F787E-B946-4091-ABC6-F9DB06BBEE3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0892729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CAA11-CC97-44E5-AE4D-808FD741A06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83AB6CB-9460-4BCA-86C5-5F26357AB80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9FAB0F6-401D-4BAF-A300-65AD684DF96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4561BBA-B185-4B45-B152-3D320E15F550}"/>
              </a:ext>
            </a:extLst>
          </p:cNvPr>
          <p:cNvSpPr>
            <a:spLocks noGrp="1"/>
          </p:cNvSpPr>
          <p:nvPr>
            <p:ph type="dt" sz="half" idx="10"/>
          </p:nvPr>
        </p:nvSpPr>
        <p:spPr/>
        <p:txBody>
          <a:bodyPr/>
          <a:lstStyle/>
          <a:p>
            <a:fld id="{DAD8E5AD-C504-4526-9849-80F61F0D90CE}" type="datetime1">
              <a:rPr lang="en-US" smtClean="0"/>
              <a:t>5/25/2023</a:t>
            </a:fld>
            <a:endParaRPr lang="en-US" dirty="0"/>
          </a:p>
        </p:txBody>
      </p:sp>
      <p:sp>
        <p:nvSpPr>
          <p:cNvPr id="6" name="Footer Placeholder 5">
            <a:extLst>
              <a:ext uri="{FF2B5EF4-FFF2-40B4-BE49-F238E27FC236}">
                <a16:creationId xmlns:a16="http://schemas.microsoft.com/office/drawing/2014/main" id="{D61CD760-96AC-4821-A56B-0B805F2FAD4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F750665-D5B5-4D0B-B2F0-CB6B027CDEC7}"/>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1380615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A47C3-C498-415A-A057-E19BCEB5F28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BF6677F-2712-4810-A3AA-56FA75386D2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871B54A-6775-4978-8E19-32694C9B5E3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DBA1303-B245-476D-BD02-A4E4A359F6E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E8E898F-5B79-46F1-89C1-F827997CC48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B417A4D-2EC9-4294-BFF4-EAE22EE1099A}"/>
              </a:ext>
            </a:extLst>
          </p:cNvPr>
          <p:cNvSpPr>
            <a:spLocks noGrp="1"/>
          </p:cNvSpPr>
          <p:nvPr>
            <p:ph type="dt" sz="half" idx="10"/>
          </p:nvPr>
        </p:nvSpPr>
        <p:spPr/>
        <p:txBody>
          <a:bodyPr/>
          <a:lstStyle/>
          <a:p>
            <a:fld id="{CA64BB8B-251A-4401-A3F0-2F1AA2405990}" type="datetime1">
              <a:rPr lang="en-US" smtClean="0"/>
              <a:t>5/25/2023</a:t>
            </a:fld>
            <a:endParaRPr lang="en-US" dirty="0"/>
          </a:p>
        </p:txBody>
      </p:sp>
      <p:sp>
        <p:nvSpPr>
          <p:cNvPr id="8" name="Footer Placeholder 7">
            <a:extLst>
              <a:ext uri="{FF2B5EF4-FFF2-40B4-BE49-F238E27FC236}">
                <a16:creationId xmlns:a16="http://schemas.microsoft.com/office/drawing/2014/main" id="{6150E317-3602-42A1-BB7F-0184072E8D5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50CE2C97-E26C-4A8B-93A0-B01E2C7F4522}"/>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2258698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F68FC-5755-447A-8D7F-9ADED3E994A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AB50287-81AA-46CA-8CB3-53A7F8313741}"/>
              </a:ext>
            </a:extLst>
          </p:cNvPr>
          <p:cNvSpPr>
            <a:spLocks noGrp="1"/>
          </p:cNvSpPr>
          <p:nvPr>
            <p:ph type="dt" sz="half" idx="10"/>
          </p:nvPr>
        </p:nvSpPr>
        <p:spPr/>
        <p:txBody>
          <a:bodyPr/>
          <a:lstStyle/>
          <a:p>
            <a:fld id="{0D90131F-F648-47C4-A4DB-CF62FAA345B6}" type="datetime1">
              <a:rPr lang="en-US" smtClean="0"/>
              <a:t>5/25/2023</a:t>
            </a:fld>
            <a:endParaRPr lang="en-US" dirty="0"/>
          </a:p>
        </p:txBody>
      </p:sp>
      <p:sp>
        <p:nvSpPr>
          <p:cNvPr id="4" name="Footer Placeholder 3">
            <a:extLst>
              <a:ext uri="{FF2B5EF4-FFF2-40B4-BE49-F238E27FC236}">
                <a16:creationId xmlns:a16="http://schemas.microsoft.com/office/drawing/2014/main" id="{2F1BA4AA-02C9-459E-9362-3DA60E3B5972}"/>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B2A2C8F-DBB4-4235-A67E-FB4039D9AA2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0683954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46ACAA5-F8E7-46E9-8BA7-A510948B62CC}"/>
              </a:ext>
            </a:extLst>
          </p:cNvPr>
          <p:cNvSpPr>
            <a:spLocks noGrp="1"/>
          </p:cNvSpPr>
          <p:nvPr>
            <p:ph type="dt" sz="half" idx="10"/>
          </p:nvPr>
        </p:nvSpPr>
        <p:spPr/>
        <p:txBody>
          <a:bodyPr/>
          <a:lstStyle/>
          <a:p>
            <a:fld id="{7CE072BC-43F8-45D3-A5C3-97531305F373}" type="datetime1">
              <a:rPr lang="en-US" smtClean="0"/>
              <a:t>5/25/2023</a:t>
            </a:fld>
            <a:endParaRPr lang="en-US" dirty="0"/>
          </a:p>
        </p:txBody>
      </p:sp>
      <p:sp>
        <p:nvSpPr>
          <p:cNvPr id="3" name="Footer Placeholder 2">
            <a:extLst>
              <a:ext uri="{FF2B5EF4-FFF2-40B4-BE49-F238E27FC236}">
                <a16:creationId xmlns:a16="http://schemas.microsoft.com/office/drawing/2014/main" id="{D1F2DEE8-5654-4DCA-A8D0-D883E52B6FBC}"/>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0B179A5-4329-4057-9DEB-5B6E3AD1183F}"/>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621790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1DA80-336B-4DBB-91A1-6E3E4B3C20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840D456-F0A3-4789-A310-A23F01B2EC0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B8A8B05-7071-44D4-80F7-3E8191C9A4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D8562E-E6F1-449B-909C-98426BA86B36}"/>
              </a:ext>
            </a:extLst>
          </p:cNvPr>
          <p:cNvSpPr>
            <a:spLocks noGrp="1"/>
          </p:cNvSpPr>
          <p:nvPr>
            <p:ph type="dt" sz="half" idx="10"/>
          </p:nvPr>
        </p:nvSpPr>
        <p:spPr/>
        <p:txBody>
          <a:bodyPr/>
          <a:lstStyle/>
          <a:p>
            <a:fld id="{D1B206D2-3962-4791-A748-BF3758E0DB9F}" type="datetime1">
              <a:rPr lang="en-US" smtClean="0"/>
              <a:t>5/25/2023</a:t>
            </a:fld>
            <a:endParaRPr lang="en-US" dirty="0"/>
          </a:p>
        </p:txBody>
      </p:sp>
      <p:sp>
        <p:nvSpPr>
          <p:cNvPr id="6" name="Footer Placeholder 5">
            <a:extLst>
              <a:ext uri="{FF2B5EF4-FFF2-40B4-BE49-F238E27FC236}">
                <a16:creationId xmlns:a16="http://schemas.microsoft.com/office/drawing/2014/main" id="{7EB47A9A-FB08-407B-A73A-0AC513F0FD5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BFF841F-796A-4FE6-B5E0-C8A4986793EE}"/>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08984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474D-6779-4C23-BD3C-82F5DC3E3E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A21096C-E430-49C7-A801-21C0BD95DC4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0024828F-334F-4A50-850D-10684F2452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3293F4-2B70-4BB5-A982-219E4133E251}"/>
              </a:ext>
            </a:extLst>
          </p:cNvPr>
          <p:cNvSpPr>
            <a:spLocks noGrp="1"/>
          </p:cNvSpPr>
          <p:nvPr>
            <p:ph type="dt" sz="half" idx="10"/>
          </p:nvPr>
        </p:nvSpPr>
        <p:spPr/>
        <p:txBody>
          <a:bodyPr/>
          <a:lstStyle/>
          <a:p>
            <a:fld id="{EE498BBC-7177-4C47-A069-FFD5959D0F0F}" type="datetime1">
              <a:rPr lang="en-US" smtClean="0"/>
              <a:t>5/25/2023</a:t>
            </a:fld>
            <a:endParaRPr lang="en-US" dirty="0"/>
          </a:p>
        </p:txBody>
      </p:sp>
      <p:sp>
        <p:nvSpPr>
          <p:cNvPr id="6" name="Footer Placeholder 5">
            <a:extLst>
              <a:ext uri="{FF2B5EF4-FFF2-40B4-BE49-F238E27FC236}">
                <a16:creationId xmlns:a16="http://schemas.microsoft.com/office/drawing/2014/main" id="{C4F9A86F-B378-4759-B50E-2E0BFAE6246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0A95BDC-FC58-4638-AA59-A3DA9931FD3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7908331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80BC3B-525F-4038-9330-0729879F918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9629186-93D7-46FA-AE02-36D9426043A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BF1CEB-0530-4996-BAEF-2E6A04DAD6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3535C6F-0C47-4BAF-8874-0FF6441D1F2E}" type="datetime1">
              <a:rPr lang="en-US" smtClean="0"/>
              <a:t>5/25/2023</a:t>
            </a:fld>
            <a:endParaRPr lang="en-US" dirty="0"/>
          </a:p>
        </p:txBody>
      </p:sp>
      <p:sp>
        <p:nvSpPr>
          <p:cNvPr id="5" name="Footer Placeholder 4">
            <a:extLst>
              <a:ext uri="{FF2B5EF4-FFF2-40B4-BE49-F238E27FC236}">
                <a16:creationId xmlns:a16="http://schemas.microsoft.com/office/drawing/2014/main" id="{C8DCFF3D-7353-4B4D-9E75-FA835E06E74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F382C8D6-8B0B-4982-9EE4-AA823C69C32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2400">
                <a:solidFill>
                  <a:schemeClr val="tx1">
                    <a:tint val="75000"/>
                  </a:schemeClr>
                </a:solidFill>
              </a:defRPr>
            </a:lvl1pPr>
          </a:lstStyle>
          <a:p>
            <a:fld id="{A6AF1B4E-90EC-4A51-B6E5-B702C054ECB0}" type="slidenum">
              <a:rPr lang="en-US" smtClean="0"/>
              <a:pPr/>
              <a:t>‹#›</a:t>
            </a:fld>
            <a:endParaRPr lang="en-US" dirty="0"/>
          </a:p>
        </p:txBody>
      </p:sp>
    </p:spTree>
    <p:extLst>
      <p:ext uri="{BB962C8B-B14F-4D97-AF65-F5344CB8AC3E}">
        <p14:creationId xmlns:p14="http://schemas.microsoft.com/office/powerpoint/2010/main" val="40106040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38.sv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C790BE2-4E4F-4AAF-81A2-4A6F4885E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D28B54C3-B57B-472A-B96E-1FCB67093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12191999" cy="6858000"/>
          </a:xfrm>
          <a:prstGeom prst="rect">
            <a:avLst/>
          </a:prstGeom>
          <a:gradFill>
            <a:gsLst>
              <a:gs pos="0">
                <a:schemeClr val="accent1">
                  <a:lumMod val="50000"/>
                </a:schemeClr>
              </a:gs>
              <a:gs pos="100000">
                <a:srgbClr val="000000"/>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DB3C429-F8DA-49B9-AF84-21996FCF7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4"/>
            <a:ext cx="12192000" cy="6402581"/>
          </a:xfrm>
          <a:prstGeom prst="rect">
            <a:avLst/>
          </a:prstGeom>
          <a:gradFill>
            <a:gsLst>
              <a:gs pos="1000">
                <a:schemeClr val="accent1">
                  <a:lumMod val="75000"/>
                  <a:alpha val="59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E12088DD-B1AD-40E0-8B86-1D87A2CCD9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2663054" y="-2653923"/>
            <a:ext cx="6858001" cy="12165846"/>
          </a:xfrm>
          <a:prstGeom prst="rect">
            <a:avLst/>
          </a:prstGeom>
          <a:gradFill>
            <a:gsLst>
              <a:gs pos="13000">
                <a:schemeClr val="accent1">
                  <a:lumMod val="50000"/>
                  <a:alpha val="0"/>
                </a:schemeClr>
              </a:gs>
              <a:gs pos="99000">
                <a:srgbClr val="000000">
                  <a:alpha val="28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C4C9F2B0-1044-46EB-8AEB-C3BFFDE6C2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94763" y="0"/>
            <a:ext cx="6096001" cy="6858000"/>
          </a:xfrm>
          <a:prstGeom prst="rect">
            <a:avLst/>
          </a:prstGeom>
          <a:gradFill>
            <a:gsLst>
              <a:gs pos="13000">
                <a:schemeClr val="accent1">
                  <a:lumMod val="50000"/>
                  <a:alpha val="0"/>
                </a:schemeClr>
              </a:gs>
              <a:gs pos="99000">
                <a:schemeClr val="accent1">
                  <a:lumMod val="75000"/>
                  <a:alpha val="50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0C395952-4E26-45A2-8756-2ADFD6E53C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 y="-3"/>
            <a:ext cx="12182871" cy="6871922"/>
          </a:xfrm>
          <a:prstGeom prst="rect">
            <a:avLst/>
          </a:prstGeom>
          <a:gradFill>
            <a:gsLst>
              <a:gs pos="13000">
                <a:srgbClr val="000000">
                  <a:alpha val="35000"/>
                </a:srgbClr>
              </a:gs>
              <a:gs pos="99000">
                <a:schemeClr val="accent1">
                  <a:lumMod val="75000"/>
                  <a:alpha val="0"/>
                </a:schemeClr>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Freeform: Shape 19">
            <a:extLst>
              <a:ext uri="{FF2B5EF4-FFF2-40B4-BE49-F238E27FC236}">
                <a16:creationId xmlns:a16="http://schemas.microsoft.com/office/drawing/2014/main" id="{4734BADF-9461-4621-B112-2D7BABEA7D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7713" y="4049"/>
            <a:ext cx="10216576" cy="4729040"/>
          </a:xfrm>
          <a:custGeom>
            <a:avLst/>
            <a:gdLst>
              <a:gd name="connsiteX0" fmla="*/ 0 w 10216576"/>
              <a:gd name="connsiteY0" fmla="*/ 0 h 4729040"/>
              <a:gd name="connsiteX1" fmla="*/ 10216576 w 10216576"/>
              <a:gd name="connsiteY1" fmla="*/ 0 h 4729040"/>
              <a:gd name="connsiteX2" fmla="*/ 10210268 w 10216576"/>
              <a:gd name="connsiteY2" fmla="*/ 124944 h 4729040"/>
              <a:gd name="connsiteX3" fmla="*/ 5108288 w 10216576"/>
              <a:gd name="connsiteY3" fmla="*/ 4729040 h 4729040"/>
              <a:gd name="connsiteX4" fmla="*/ 6309 w 10216576"/>
              <a:gd name="connsiteY4" fmla="*/ 124944 h 4729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16576" h="4729040">
                <a:moveTo>
                  <a:pt x="0" y="0"/>
                </a:moveTo>
                <a:lnTo>
                  <a:pt x="10216576" y="0"/>
                </a:lnTo>
                <a:lnTo>
                  <a:pt x="10210268" y="124944"/>
                </a:lnTo>
                <a:cubicBezTo>
                  <a:pt x="9947637" y="2710997"/>
                  <a:pt x="7763635" y="4729040"/>
                  <a:pt x="5108288" y="4729040"/>
                </a:cubicBezTo>
                <a:cubicBezTo>
                  <a:pt x="2452942" y="4729040"/>
                  <a:pt x="268937" y="2710997"/>
                  <a:pt x="6309" y="124944"/>
                </a:cubicBezTo>
                <a:close/>
              </a:path>
            </a:pathLst>
          </a:custGeom>
          <a:gradFill>
            <a:gsLst>
              <a:gs pos="7000">
                <a:schemeClr val="accent1">
                  <a:lumMod val="50000"/>
                  <a:alpha val="4000"/>
                </a:schemeClr>
              </a:gs>
              <a:gs pos="99000">
                <a:schemeClr val="accent1">
                  <a:alpha val="24000"/>
                </a:scheme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E561AC0E-7195-4ACF-AA0A-5E2923A987F7}"/>
              </a:ext>
            </a:extLst>
          </p:cNvPr>
          <p:cNvSpPr>
            <a:spLocks noGrp="1"/>
          </p:cNvSpPr>
          <p:nvPr>
            <p:ph type="ctrTitle"/>
          </p:nvPr>
        </p:nvSpPr>
        <p:spPr>
          <a:xfrm>
            <a:off x="2026693" y="1030406"/>
            <a:ext cx="8147713" cy="3081242"/>
          </a:xfrm>
        </p:spPr>
        <p:txBody>
          <a:bodyPr anchor="ctr">
            <a:normAutofit fontScale="90000"/>
          </a:bodyPr>
          <a:lstStyle/>
          <a:p>
            <a:r>
              <a:rPr lang="en-US" sz="4100" b="1" dirty="0">
                <a:solidFill>
                  <a:srgbClr val="FFFFFF"/>
                </a:solidFill>
                <a:latin typeface="Franklin Gothic Book" panose="020B0503020102020204" pitchFamily="34" charset="0"/>
                <a:cs typeface="Segoe UI" panose="020B0502040204020203" pitchFamily="34" charset="0"/>
              </a:rPr>
              <a:t>ALGORITHMS FOR IMPLEMENTING COLLECTIVE OPERATIONS IN</a:t>
            </a:r>
            <a:br>
              <a:rPr lang="en-US" sz="4100" b="1" dirty="0">
                <a:solidFill>
                  <a:srgbClr val="FFFFFF"/>
                </a:solidFill>
                <a:latin typeface="Franklin Gothic Book" panose="020B0503020102020204" pitchFamily="34" charset="0"/>
                <a:cs typeface="Segoe UI" panose="020B0502040204020203" pitchFamily="34" charset="0"/>
              </a:rPr>
            </a:br>
            <a:r>
              <a:rPr lang="en-US" sz="4100" b="1" dirty="0">
                <a:solidFill>
                  <a:srgbClr val="FFFFFF"/>
                </a:solidFill>
                <a:latin typeface="Franklin Gothic Book" panose="020B0503020102020204" pitchFamily="34" charset="0"/>
                <a:cs typeface="Segoe UI" panose="020B0502040204020203" pitchFamily="34" charset="0"/>
              </a:rPr>
              <a:t>THE REMOTE MEMORY ACCESS MODEL FOR DISTRIBUTED</a:t>
            </a:r>
            <a:br>
              <a:rPr lang="en-US" sz="4100" b="1" dirty="0">
                <a:solidFill>
                  <a:srgbClr val="FFFFFF"/>
                </a:solidFill>
                <a:latin typeface="Franklin Gothic Book" panose="020B0503020102020204" pitchFamily="34" charset="0"/>
                <a:cs typeface="Segoe UI" panose="020B0502040204020203" pitchFamily="34" charset="0"/>
              </a:rPr>
            </a:br>
            <a:r>
              <a:rPr lang="en-US" sz="4100" b="1" dirty="0">
                <a:solidFill>
                  <a:srgbClr val="FFFFFF"/>
                </a:solidFill>
                <a:latin typeface="Franklin Gothic Book" panose="020B0503020102020204" pitchFamily="34" charset="0"/>
                <a:cs typeface="Segoe UI" panose="020B0502040204020203" pitchFamily="34" charset="0"/>
              </a:rPr>
              <a:t>COMPUTING SYSTEMS</a:t>
            </a:r>
            <a:br>
              <a:rPr lang="en-US" sz="4100" b="1" dirty="0">
                <a:solidFill>
                  <a:srgbClr val="FFFFFF"/>
                </a:solidFill>
                <a:latin typeface="Franklin Gothic Book" panose="020B0503020102020204" pitchFamily="34" charset="0"/>
                <a:cs typeface="Segoe UI" panose="020B0502040204020203" pitchFamily="34" charset="0"/>
              </a:rPr>
            </a:br>
            <a:r>
              <a:rPr lang="en-US" sz="2000" b="1" dirty="0">
                <a:solidFill>
                  <a:srgbClr val="FFFFFF"/>
                </a:solidFill>
                <a:latin typeface="Franklin Gothic Book" panose="020B0503020102020204" pitchFamily="34" charset="0"/>
                <a:cs typeface="Segoe UI" panose="020B0502040204020203" pitchFamily="34" charset="0"/>
              </a:rPr>
              <a:t>Program Computer Science and Knowledge Discovery</a:t>
            </a:r>
          </a:p>
        </p:txBody>
      </p:sp>
      <p:sp>
        <p:nvSpPr>
          <p:cNvPr id="3" name="Subtitle 2">
            <a:extLst>
              <a:ext uri="{FF2B5EF4-FFF2-40B4-BE49-F238E27FC236}">
                <a16:creationId xmlns:a16="http://schemas.microsoft.com/office/drawing/2014/main" id="{814253EE-4FA2-4843-BE27-C7D5B08FFB81}"/>
              </a:ext>
            </a:extLst>
          </p:cNvPr>
          <p:cNvSpPr>
            <a:spLocks noGrp="1"/>
          </p:cNvSpPr>
          <p:nvPr>
            <p:ph type="subTitle" idx="1"/>
          </p:nvPr>
        </p:nvSpPr>
        <p:spPr>
          <a:xfrm>
            <a:off x="1559943" y="4844423"/>
            <a:ext cx="9078628" cy="1187290"/>
          </a:xfrm>
        </p:spPr>
        <p:txBody>
          <a:bodyPr anchor="ctr">
            <a:normAutofit fontScale="92500" lnSpcReduction="10000"/>
          </a:bodyPr>
          <a:lstStyle/>
          <a:p>
            <a:r>
              <a:rPr lang="en-US" sz="2600" dirty="0">
                <a:solidFill>
                  <a:srgbClr val="FFFFFF"/>
                </a:solidFill>
                <a:latin typeface="Franklin Gothic Book" panose="020B0503020102020204" pitchFamily="34" charset="0"/>
              </a:rPr>
              <a:t>student :Mohamed </a:t>
            </a:r>
            <a:r>
              <a:rPr lang="en-US" sz="2600" dirty="0" err="1">
                <a:solidFill>
                  <a:srgbClr val="FFFFFF"/>
                </a:solidFill>
                <a:latin typeface="Franklin Gothic Book" panose="020B0503020102020204" pitchFamily="34" charset="0"/>
              </a:rPr>
              <a:t>Abuelsoud</a:t>
            </a:r>
            <a:endParaRPr lang="en-US" sz="2600" dirty="0">
              <a:solidFill>
                <a:srgbClr val="FFFFFF"/>
              </a:solidFill>
              <a:latin typeface="Franklin Gothic Book" panose="020B0503020102020204" pitchFamily="34" charset="0"/>
            </a:endParaRPr>
          </a:p>
          <a:p>
            <a:r>
              <a:rPr lang="en-US" sz="2600" dirty="0">
                <a:solidFill>
                  <a:srgbClr val="FFFFFF"/>
                </a:solidFill>
                <a:latin typeface="Franklin Gothic Book" panose="020B0503020102020204" pitchFamily="34" charset="0"/>
              </a:rPr>
              <a:t>Group 7300</a:t>
            </a:r>
          </a:p>
          <a:p>
            <a:r>
              <a:rPr lang="en-US" sz="1700" dirty="0">
                <a:solidFill>
                  <a:srgbClr val="FFFFFF"/>
                </a:solidFill>
                <a:latin typeface="Franklin Gothic Book" panose="020B0503020102020204" pitchFamily="34" charset="0"/>
              </a:rPr>
              <a:t>Supervisor </a:t>
            </a:r>
            <a:r>
              <a:rPr lang="en-US" sz="1700" dirty="0" err="1">
                <a:solidFill>
                  <a:srgbClr val="FFFFFF"/>
                </a:solidFill>
                <a:latin typeface="Franklin Gothic Book" panose="020B0503020102020204" pitchFamily="34" charset="0"/>
              </a:rPr>
              <a:t>Alexy</a:t>
            </a:r>
            <a:r>
              <a:rPr lang="en-US" sz="1700" dirty="0">
                <a:solidFill>
                  <a:srgbClr val="FFFFFF"/>
                </a:solidFill>
                <a:latin typeface="Franklin Gothic Book" panose="020B0503020102020204" pitchFamily="34" charset="0"/>
              </a:rPr>
              <a:t> </a:t>
            </a:r>
            <a:r>
              <a:rPr lang="en-US" sz="1700" dirty="0" err="1">
                <a:solidFill>
                  <a:srgbClr val="FFFFFF"/>
                </a:solidFill>
                <a:latin typeface="Franklin Gothic Book" panose="020B0503020102020204" pitchFamily="34" charset="0"/>
              </a:rPr>
              <a:t>Paznikov</a:t>
            </a:r>
            <a:endParaRPr lang="en-US" sz="1700" dirty="0">
              <a:solidFill>
                <a:srgbClr val="FFFFFF"/>
              </a:solidFill>
              <a:latin typeface="Franklin Gothic Book" panose="020B0503020102020204" pitchFamily="34" charset="0"/>
            </a:endParaRPr>
          </a:p>
        </p:txBody>
      </p:sp>
      <p:pic>
        <p:nvPicPr>
          <p:cNvPr id="5" name="Picture 4" descr="A picture containing circle, font, logo, symbol&#10;&#10;Description automatically generated">
            <a:extLst>
              <a:ext uri="{FF2B5EF4-FFF2-40B4-BE49-F238E27FC236}">
                <a16:creationId xmlns:a16="http://schemas.microsoft.com/office/drawing/2014/main" id="{A8A4D925-2E73-9A59-7AA4-CCABDAE681D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38571" y="115383"/>
            <a:ext cx="1428953" cy="1421808"/>
          </a:xfrm>
          <a:prstGeom prst="rect">
            <a:avLst/>
          </a:prstGeom>
        </p:spPr>
      </p:pic>
    </p:spTree>
    <p:extLst>
      <p:ext uri="{BB962C8B-B14F-4D97-AF65-F5344CB8AC3E}">
        <p14:creationId xmlns:p14="http://schemas.microsoft.com/office/powerpoint/2010/main" val="3223989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9C874F-5931-FAA6-218B-5EC6120DB8FC}"/>
              </a:ext>
            </a:extLst>
          </p:cNvPr>
          <p:cNvSpPr>
            <a:spLocks noGrp="1"/>
          </p:cNvSpPr>
          <p:nvPr>
            <p:ph type="title"/>
          </p:nvPr>
        </p:nvSpPr>
        <p:spPr>
          <a:xfrm>
            <a:off x="262709" y="225272"/>
            <a:ext cx="3566160" cy="915225"/>
          </a:xfrm>
        </p:spPr>
        <p:txBody>
          <a:bodyPr/>
          <a:lstStyle/>
          <a:p>
            <a:r>
              <a:rPr lang="en-US" dirty="0"/>
              <a:t>Usage</a:t>
            </a:r>
          </a:p>
        </p:txBody>
      </p:sp>
      <p:sp>
        <p:nvSpPr>
          <p:cNvPr id="4" name="Slide Number Placeholder 3">
            <a:extLst>
              <a:ext uri="{FF2B5EF4-FFF2-40B4-BE49-F238E27FC236}">
                <a16:creationId xmlns:a16="http://schemas.microsoft.com/office/drawing/2014/main" id="{52D294B4-F29F-9758-F721-6ACD099B96AB}"/>
              </a:ext>
            </a:extLst>
          </p:cNvPr>
          <p:cNvSpPr>
            <a:spLocks noGrp="1"/>
          </p:cNvSpPr>
          <p:nvPr>
            <p:ph type="sldNum" sz="quarter" idx="12"/>
          </p:nvPr>
        </p:nvSpPr>
        <p:spPr/>
        <p:txBody>
          <a:bodyPr/>
          <a:lstStyle/>
          <a:p>
            <a:fld id="{A6AF1B4E-90EC-4A51-B6E5-B702C054ECB0}" type="slidenum">
              <a:rPr lang="en-US" smtClean="0"/>
              <a:t>10</a:t>
            </a:fld>
            <a:endParaRPr lang="en-US" dirty="0"/>
          </a:p>
        </p:txBody>
      </p:sp>
      <p:cxnSp>
        <p:nvCxnSpPr>
          <p:cNvPr id="5" name="Straight Connector 4">
            <a:extLst>
              <a:ext uri="{FF2B5EF4-FFF2-40B4-BE49-F238E27FC236}">
                <a16:creationId xmlns:a16="http://schemas.microsoft.com/office/drawing/2014/main" id="{03636B07-08C9-6306-6135-12C185713F0A}"/>
              </a:ext>
            </a:extLst>
          </p:cNvPr>
          <p:cNvCxnSpPr>
            <a:cxnSpLocks/>
          </p:cNvCxnSpPr>
          <p:nvPr/>
        </p:nvCxnSpPr>
        <p:spPr>
          <a:xfrm>
            <a:off x="262709" y="1413133"/>
            <a:ext cx="3566160" cy="0"/>
          </a:xfrm>
          <a:prstGeom prst="line">
            <a:avLst/>
          </a:prstGeom>
          <a:ln w="63500"/>
          <a:effectLst>
            <a:outerShdw blurRad="50800" dist="50800" dir="5400000" sx="1000" sy="1000" algn="ctr" rotWithShape="0">
              <a:srgbClr val="000000">
                <a:alpha val="43137"/>
              </a:srgbClr>
            </a:outerShdw>
            <a:softEdge rad="0"/>
          </a:effectLst>
        </p:spPr>
        <p:style>
          <a:lnRef idx="3">
            <a:schemeClr val="accent2"/>
          </a:lnRef>
          <a:fillRef idx="0">
            <a:schemeClr val="accent2"/>
          </a:fillRef>
          <a:effectRef idx="2">
            <a:schemeClr val="accent2"/>
          </a:effectRef>
          <a:fontRef idx="minor">
            <a:schemeClr val="tx1"/>
          </a:fontRef>
        </p:style>
      </p:cxnSp>
      <p:sp>
        <p:nvSpPr>
          <p:cNvPr id="7" name="TextBox 6">
            <a:extLst>
              <a:ext uri="{FF2B5EF4-FFF2-40B4-BE49-F238E27FC236}">
                <a16:creationId xmlns:a16="http://schemas.microsoft.com/office/drawing/2014/main" id="{27F21519-B2CF-5241-550D-E0C0A022A5E1}"/>
              </a:ext>
            </a:extLst>
          </p:cNvPr>
          <p:cNvSpPr txBox="1"/>
          <p:nvPr/>
        </p:nvSpPr>
        <p:spPr>
          <a:xfrm>
            <a:off x="1099072" y="1534085"/>
            <a:ext cx="9993855" cy="5262979"/>
          </a:xfrm>
          <a:prstGeom prst="rect">
            <a:avLst/>
          </a:prstGeom>
          <a:solidFill>
            <a:schemeClr val="accent2">
              <a:lumMod val="40000"/>
              <a:lumOff val="60000"/>
            </a:schemeClr>
          </a:solidFill>
          <a:ln>
            <a:solidFill>
              <a:schemeClr val="tx1"/>
            </a:solidFill>
          </a:ln>
        </p:spPr>
        <p:txBody>
          <a:bodyPr wrap="square" rtlCol="0">
            <a:spAutoFit/>
          </a:bodyPr>
          <a:lstStyle/>
          <a:p>
            <a:pPr marL="342900" indent="-342900">
              <a:buFont typeface="+mj-lt"/>
              <a:buAutoNum type="arabicPeriod"/>
            </a:pPr>
            <a:r>
              <a:rPr lang="fr-FR" sz="1200" b="1" dirty="0" err="1">
                <a:latin typeface="Courier New" panose="02070309020205020404" pitchFamily="49" charset="0"/>
                <a:cs typeface="Courier New" panose="02070309020205020404" pitchFamily="49" charset="0"/>
              </a:rPr>
              <a:t>descr_t</a:t>
            </a:r>
            <a:r>
              <a:rPr lang="fr-FR" sz="1200" dirty="0">
                <a:latin typeface="Courier New" panose="02070309020205020404" pitchFamily="49" charset="0"/>
                <a:cs typeface="Courier New" panose="02070309020205020404" pitchFamily="49" charset="0"/>
              </a:rPr>
              <a:t> </a:t>
            </a:r>
            <a:r>
              <a:rPr lang="fr-FR" sz="1200" i="1" dirty="0" err="1">
                <a:latin typeface="Courier New" panose="02070309020205020404" pitchFamily="49" charset="0"/>
                <a:cs typeface="Courier New" panose="02070309020205020404" pitchFamily="49" charset="0"/>
              </a:rPr>
              <a:t>descr</a:t>
            </a:r>
            <a:r>
              <a:rPr lang="fr-FR" sz="1200" dirty="0">
                <a:latin typeface="Courier New" panose="02070309020205020404" pitchFamily="49" charset="0"/>
                <a:cs typeface="Courier New" panose="02070309020205020404" pitchFamily="49" charset="0"/>
              </a:rPr>
              <a:t>;</a:t>
            </a:r>
          </a:p>
          <a:p>
            <a:pPr marL="342900" indent="-342900">
              <a:buFont typeface="+mj-lt"/>
              <a:buAutoNum type="arabicPeriod"/>
            </a:pPr>
            <a:r>
              <a:rPr lang="fr-FR" sz="1200" dirty="0">
                <a:latin typeface="Courier New" panose="02070309020205020404" pitchFamily="49" charset="0"/>
                <a:cs typeface="Courier New" panose="02070309020205020404" pitchFamily="49" charset="0"/>
              </a:rPr>
              <a:t> </a:t>
            </a:r>
            <a:r>
              <a:rPr lang="fr-FR" sz="1200" i="1" dirty="0" err="1">
                <a:latin typeface="Courier New" panose="02070309020205020404" pitchFamily="49" charset="0"/>
                <a:cs typeface="Courier New" panose="02070309020205020404" pitchFamily="49" charset="0"/>
              </a:rPr>
              <a:t>descr</a:t>
            </a:r>
            <a:r>
              <a:rPr lang="fr-FR" sz="1200" dirty="0" err="1">
                <a:latin typeface="Courier New" panose="02070309020205020404" pitchFamily="49" charset="0"/>
                <a:cs typeface="Courier New" panose="02070309020205020404" pitchFamily="49" charset="0"/>
              </a:rPr>
              <a:t>.root</a:t>
            </a:r>
            <a:r>
              <a:rPr lang="fr-FR" sz="1200" dirty="0">
                <a:latin typeface="Courier New" panose="02070309020205020404" pitchFamily="49" charset="0"/>
                <a:cs typeface="Courier New" panose="02070309020205020404" pitchFamily="49" charset="0"/>
              </a:rPr>
              <a:t> = 0;</a:t>
            </a:r>
            <a:endParaRPr lang="en-US" sz="1200" dirty="0">
              <a:latin typeface="Courier New" panose="02070309020205020404" pitchFamily="49" charset="0"/>
              <a:cs typeface="Courier New" panose="02070309020205020404" pitchFamily="49" charset="0"/>
            </a:endParaRPr>
          </a:p>
          <a:p>
            <a:pPr marL="342900" indent="-342900">
              <a:buFont typeface="+mj-lt"/>
              <a:buAutoNum type="arabicPeriod"/>
            </a:pPr>
            <a:r>
              <a:rPr lang="en-US" sz="1200" dirty="0">
                <a:latin typeface="Courier New" panose="02070309020205020404" pitchFamily="49" charset="0"/>
                <a:cs typeface="Courier New" panose="02070309020205020404" pitchFamily="49" charset="0"/>
              </a:rPr>
              <a:t> </a:t>
            </a:r>
            <a:r>
              <a:rPr lang="en-US" sz="1200" b="1" dirty="0">
                <a:latin typeface="Courier New" panose="02070309020205020404" pitchFamily="49" charset="0"/>
                <a:cs typeface="Courier New" panose="02070309020205020404" pitchFamily="49" charset="0"/>
              </a:rPr>
              <a:t>int</a:t>
            </a:r>
            <a:r>
              <a:rPr lang="en-US" sz="1200" dirty="0">
                <a:latin typeface="Courier New" panose="02070309020205020404" pitchFamily="49" charset="0"/>
                <a:cs typeface="Courier New" panose="02070309020205020404" pitchFamily="49" charset="0"/>
              </a:rPr>
              <a:t> </a:t>
            </a:r>
            <a:r>
              <a:rPr lang="en-US" sz="1200" i="1" dirty="0">
                <a:latin typeface="Courier New" panose="02070309020205020404" pitchFamily="49" charset="0"/>
                <a:cs typeface="Courier New" panose="02070309020205020404" pitchFamily="49" charset="0"/>
              </a:rPr>
              <a:t>provided</a:t>
            </a:r>
            <a:r>
              <a:rPr lang="en-US" sz="1200" dirty="0">
                <a:latin typeface="Courier New" panose="02070309020205020404" pitchFamily="49" charset="0"/>
                <a:cs typeface="Courier New" panose="02070309020205020404" pitchFamily="49" charset="0"/>
              </a:rPr>
              <a:t> = MPI_THREAD_MULTIPLE;</a:t>
            </a:r>
          </a:p>
          <a:p>
            <a:pPr marL="342900" indent="-342900">
              <a:buFont typeface="+mj-lt"/>
              <a:buAutoNum type="arabicPeriod"/>
            </a:pPr>
            <a:r>
              <a:rPr lang="en-US" sz="1200" b="1" dirty="0">
                <a:latin typeface="Courier New" panose="02070309020205020404" pitchFamily="49" charset="0"/>
                <a:cs typeface="Courier New" panose="02070309020205020404" pitchFamily="49" charset="0"/>
              </a:rPr>
              <a:t> int</a:t>
            </a:r>
            <a:r>
              <a:rPr lang="en-US" sz="1200" dirty="0">
                <a:latin typeface="Courier New" panose="02070309020205020404" pitchFamily="49" charset="0"/>
                <a:cs typeface="Courier New" panose="02070309020205020404" pitchFamily="49" charset="0"/>
              </a:rPr>
              <a:t> </a:t>
            </a:r>
            <a:r>
              <a:rPr lang="en-US" sz="1200" i="1" dirty="0">
                <a:latin typeface="Courier New" panose="02070309020205020404" pitchFamily="49" charset="0"/>
                <a:cs typeface="Courier New" panose="02070309020205020404" pitchFamily="49" charset="0"/>
              </a:rPr>
              <a:t>*</a:t>
            </a:r>
            <a:r>
              <a:rPr lang="en-US" sz="1200" i="1" dirty="0" err="1">
                <a:latin typeface="Courier New" panose="02070309020205020404" pitchFamily="49" charset="0"/>
                <a:cs typeface="Courier New" panose="02070309020205020404" pitchFamily="49" charset="0"/>
              </a:rPr>
              <a:t>rcv_buf</a:t>
            </a:r>
            <a:r>
              <a:rPr lang="en-US" sz="1200" dirty="0">
                <a:latin typeface="Courier New" panose="02070309020205020404" pitchFamily="49" charset="0"/>
                <a:cs typeface="Courier New" panose="02070309020205020404" pitchFamily="49" charset="0"/>
              </a:rPr>
              <a:t>;</a:t>
            </a:r>
          </a:p>
          <a:p>
            <a:pPr marL="342900" indent="-342900">
              <a:buFont typeface="+mj-lt"/>
              <a:buAutoNum type="arabicPeriod"/>
            </a:pPr>
            <a:r>
              <a:rPr lang="en-US" sz="1200" dirty="0">
                <a:latin typeface="Courier New" panose="02070309020205020404" pitchFamily="49" charset="0"/>
                <a:cs typeface="Courier New" panose="02070309020205020404" pitchFamily="49" charset="0"/>
              </a:rPr>
              <a:t>    </a:t>
            </a:r>
            <a:r>
              <a:rPr lang="en-US" sz="1200" b="1" dirty="0">
                <a:latin typeface="Courier New" panose="02070309020205020404" pitchFamily="49" charset="0"/>
                <a:cs typeface="Courier New" panose="02070309020205020404" pitchFamily="49" charset="0"/>
              </a:rPr>
              <a:t>int</a:t>
            </a:r>
            <a:r>
              <a:rPr lang="en-US" sz="1200" dirty="0">
                <a:latin typeface="Courier New" panose="02070309020205020404" pitchFamily="49" charset="0"/>
                <a:cs typeface="Courier New" panose="02070309020205020404" pitchFamily="49" charset="0"/>
              </a:rPr>
              <a:t> </a:t>
            </a:r>
            <a:r>
              <a:rPr lang="en-US" sz="1200" i="1" dirty="0" err="1">
                <a:latin typeface="Courier New" panose="02070309020205020404" pitchFamily="49" charset="0"/>
                <a:cs typeface="Courier New" panose="02070309020205020404" pitchFamily="49" charset="0"/>
              </a:rPr>
              <a:t>snd_buf</a:t>
            </a:r>
            <a:r>
              <a:rPr lang="en-US" sz="1200" i="1" dirty="0">
                <a:latin typeface="Courier New" panose="02070309020205020404" pitchFamily="49" charset="0"/>
                <a:cs typeface="Courier New" panose="02070309020205020404" pitchFamily="49" charset="0"/>
              </a:rPr>
              <a:t> </a:t>
            </a:r>
            <a:r>
              <a:rPr lang="en-US" sz="1200" dirty="0">
                <a:latin typeface="Courier New" panose="02070309020205020404" pitchFamily="49" charset="0"/>
                <a:cs typeface="Courier New" panose="02070309020205020404" pitchFamily="49" charset="0"/>
              </a:rPr>
              <a:t>=   std::</a:t>
            </a:r>
            <a:r>
              <a:rPr lang="en-US" sz="1200" dirty="0" err="1">
                <a:latin typeface="Courier New" panose="02070309020205020404" pitchFamily="49" charset="0"/>
                <a:cs typeface="Courier New" panose="02070309020205020404" pitchFamily="49" charset="0"/>
              </a:rPr>
              <a:t>stoi</a:t>
            </a:r>
            <a:r>
              <a:rPr lang="en-US" sz="1200" dirty="0">
                <a:latin typeface="Courier New" panose="02070309020205020404" pitchFamily="49" charset="0"/>
                <a:cs typeface="Courier New" panose="02070309020205020404" pitchFamily="49" charset="0"/>
              </a:rPr>
              <a:t>(std::</a:t>
            </a:r>
            <a:r>
              <a:rPr lang="en-US" sz="1200" b="1" dirty="0">
                <a:latin typeface="Courier New" panose="02070309020205020404" pitchFamily="49" charset="0"/>
                <a:cs typeface="Courier New" panose="02070309020205020404" pitchFamily="49" charset="0"/>
              </a:rPr>
              <a:t>string</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argv</a:t>
            </a:r>
            <a:r>
              <a:rPr lang="en-US" sz="1200" dirty="0">
                <a:latin typeface="Courier New" panose="02070309020205020404" pitchFamily="49" charset="0"/>
                <a:cs typeface="Courier New" panose="02070309020205020404" pitchFamily="49" charset="0"/>
              </a:rPr>
              <a:t>[1]));</a:t>
            </a:r>
          </a:p>
          <a:p>
            <a:pPr marL="342900" indent="-342900">
              <a:buFont typeface="+mj-lt"/>
              <a:buAutoNum type="arabicPeriod"/>
            </a:pP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MPI_Win</a:t>
            </a:r>
            <a:r>
              <a:rPr lang="en-US" sz="1200" dirty="0">
                <a:latin typeface="Courier New" panose="02070309020205020404" pitchFamily="49" charset="0"/>
                <a:cs typeface="Courier New" panose="02070309020205020404" pitchFamily="49" charset="0"/>
              </a:rPr>
              <a:t> </a:t>
            </a:r>
            <a:r>
              <a:rPr lang="en-US" sz="1200" i="1" dirty="0">
                <a:latin typeface="Courier New" panose="02070309020205020404" pitchFamily="49" charset="0"/>
                <a:cs typeface="Courier New" panose="02070309020205020404" pitchFamily="49" charset="0"/>
              </a:rPr>
              <a:t>win</a:t>
            </a:r>
            <a:r>
              <a:rPr lang="en-US" sz="1200" dirty="0">
                <a:latin typeface="Courier New" panose="02070309020205020404" pitchFamily="49" charset="0"/>
                <a:cs typeface="Courier New" panose="02070309020205020404" pitchFamily="49" charset="0"/>
              </a:rPr>
              <a:t>;</a:t>
            </a:r>
          </a:p>
          <a:p>
            <a:pPr marL="342900" indent="-342900">
              <a:buFont typeface="+mj-lt"/>
              <a:buAutoNum type="arabicPeriod"/>
            </a:pPr>
            <a:r>
              <a:rPr lang="en-US" sz="1200"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MPI_Comm</a:t>
            </a:r>
            <a:r>
              <a:rPr lang="en-US" sz="1200" b="1" dirty="0">
                <a:latin typeface="Courier New" panose="02070309020205020404" pitchFamily="49" charset="0"/>
                <a:cs typeface="Courier New" panose="02070309020205020404" pitchFamily="49" charset="0"/>
              </a:rPr>
              <a:t> </a:t>
            </a:r>
            <a:r>
              <a:rPr lang="en-US" sz="1200" i="1" dirty="0" err="1">
                <a:latin typeface="Courier New" panose="02070309020205020404" pitchFamily="49" charset="0"/>
                <a:cs typeface="Courier New" panose="02070309020205020404" pitchFamily="49" charset="0"/>
              </a:rPr>
              <a:t>comm_sm</a:t>
            </a:r>
            <a:r>
              <a:rPr lang="en-US" sz="1200" dirty="0">
                <a:latin typeface="Courier New" panose="02070309020205020404" pitchFamily="49" charset="0"/>
                <a:cs typeface="Courier New" panose="02070309020205020404" pitchFamily="49" charset="0"/>
              </a:rPr>
              <a:t>;</a:t>
            </a:r>
          </a:p>
          <a:p>
            <a:pPr marL="342900" indent="-342900">
              <a:buFont typeface="+mj-lt"/>
              <a:buAutoNum type="arabicPeriod"/>
            </a:pP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MPI_Init_thread</a:t>
            </a:r>
            <a:r>
              <a:rPr lang="en-US" sz="1200" dirty="0">
                <a:latin typeface="Courier New" panose="02070309020205020404" pitchFamily="49" charset="0"/>
                <a:cs typeface="Courier New" panose="02070309020205020404" pitchFamily="49" charset="0"/>
              </a:rPr>
              <a:t>(&amp;</a:t>
            </a:r>
            <a:r>
              <a:rPr lang="en-US" sz="1200" i="1" dirty="0" err="1">
                <a:latin typeface="Courier New" panose="02070309020205020404" pitchFamily="49" charset="0"/>
                <a:cs typeface="Courier New" panose="02070309020205020404" pitchFamily="49" charset="0"/>
              </a:rPr>
              <a:t>argc</a:t>
            </a:r>
            <a:r>
              <a:rPr lang="en-US" sz="1200" dirty="0">
                <a:latin typeface="Courier New" panose="02070309020205020404" pitchFamily="49" charset="0"/>
                <a:cs typeface="Courier New" panose="02070309020205020404" pitchFamily="49" charset="0"/>
              </a:rPr>
              <a:t>, &amp;</a:t>
            </a:r>
            <a:r>
              <a:rPr lang="en-US" sz="1200" i="1" dirty="0" err="1">
                <a:latin typeface="Courier New" panose="02070309020205020404" pitchFamily="49" charset="0"/>
                <a:cs typeface="Courier New" panose="02070309020205020404" pitchFamily="49" charset="0"/>
              </a:rPr>
              <a:t>argv</a:t>
            </a:r>
            <a:r>
              <a:rPr lang="en-US" sz="1200" dirty="0">
                <a:latin typeface="Courier New" panose="02070309020205020404" pitchFamily="49" charset="0"/>
                <a:cs typeface="Courier New" panose="02070309020205020404" pitchFamily="49" charset="0"/>
              </a:rPr>
              <a:t>, MPI_THREAD_MULTIPLE, &amp;</a:t>
            </a:r>
            <a:r>
              <a:rPr lang="en-US" sz="1200" i="1" dirty="0">
                <a:latin typeface="Courier New" panose="02070309020205020404" pitchFamily="49" charset="0"/>
                <a:cs typeface="Courier New" panose="02070309020205020404" pitchFamily="49" charset="0"/>
              </a:rPr>
              <a:t>provided</a:t>
            </a:r>
            <a:r>
              <a:rPr lang="en-US" sz="1200" dirty="0">
                <a:latin typeface="Courier New" panose="02070309020205020404" pitchFamily="49" charset="0"/>
                <a:cs typeface="Courier New" panose="02070309020205020404" pitchFamily="49" charset="0"/>
              </a:rPr>
              <a:t>);</a:t>
            </a:r>
          </a:p>
          <a:p>
            <a:pPr marL="342900" indent="-342900">
              <a:buFont typeface="+mj-lt"/>
              <a:buAutoNum type="arabicPeriod"/>
            </a:pPr>
            <a:r>
              <a:rPr lang="en-US" sz="1200"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MPI_Comm_rank</a:t>
            </a:r>
            <a:r>
              <a:rPr lang="en-US" sz="1200" dirty="0">
                <a:latin typeface="Courier New" panose="02070309020205020404" pitchFamily="49" charset="0"/>
                <a:cs typeface="Courier New" panose="02070309020205020404" pitchFamily="49" charset="0"/>
              </a:rPr>
              <a:t>(MPI_COMM_WORLD, &amp;</a:t>
            </a:r>
            <a:r>
              <a:rPr lang="en-US" sz="1200" dirty="0" err="1">
                <a:latin typeface="Courier New" panose="02070309020205020404" pitchFamily="49" charset="0"/>
                <a:cs typeface="Courier New" panose="02070309020205020404" pitchFamily="49" charset="0"/>
              </a:rPr>
              <a:t>my_rank</a:t>
            </a:r>
            <a:r>
              <a:rPr lang="en-US" sz="1200" dirty="0">
                <a:latin typeface="Courier New" panose="02070309020205020404" pitchFamily="49" charset="0"/>
                <a:cs typeface="Courier New" panose="02070309020205020404" pitchFamily="49" charset="0"/>
              </a:rPr>
              <a:t>);</a:t>
            </a:r>
          </a:p>
          <a:p>
            <a:pPr marL="342900" indent="-342900">
              <a:buFont typeface="+mj-lt"/>
              <a:buAutoNum type="arabicPeriod"/>
            </a:pPr>
            <a:r>
              <a:rPr lang="en-US" sz="1200"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MPI_Comm_size</a:t>
            </a:r>
            <a:r>
              <a:rPr lang="en-US" sz="1200" dirty="0">
                <a:latin typeface="Courier New" panose="02070309020205020404" pitchFamily="49" charset="0"/>
                <a:cs typeface="Courier New" panose="02070309020205020404" pitchFamily="49" charset="0"/>
              </a:rPr>
              <a:t>(MPI_COMM_WORLD, &amp;size);</a:t>
            </a:r>
          </a:p>
          <a:p>
            <a:pPr marL="342900" indent="-342900">
              <a:buFont typeface="+mj-lt"/>
              <a:buAutoNum type="arabicPeriod"/>
            </a:pP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MPI_Win_allocate_shared</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MPI_Aint</a:t>
            </a:r>
            <a:r>
              <a:rPr lang="en-US" sz="1200" dirty="0">
                <a:latin typeface="Courier New" panose="02070309020205020404" pitchFamily="49" charset="0"/>
                <a:cs typeface="Courier New" panose="02070309020205020404" pitchFamily="49" charset="0"/>
              </a:rPr>
              <a:t>)</a:t>
            </a:r>
            <a:r>
              <a:rPr lang="en-US" sz="1200" i="1" dirty="0" err="1">
                <a:latin typeface="Courier New" panose="02070309020205020404" pitchFamily="49" charset="0"/>
                <a:cs typeface="Courier New" panose="02070309020205020404" pitchFamily="49" charset="0"/>
              </a:rPr>
              <a:t>max_length</a:t>
            </a:r>
            <a:r>
              <a:rPr lang="en-US" sz="1200" i="1" dirty="0">
                <a:latin typeface="Courier New" panose="02070309020205020404" pitchFamily="49" charset="0"/>
                <a:cs typeface="Courier New" panose="02070309020205020404" pitchFamily="49" charset="0"/>
              </a:rPr>
              <a:t> </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sizeof</a:t>
            </a:r>
            <a:r>
              <a:rPr lang="en-US" sz="1200" dirty="0">
                <a:latin typeface="Courier New" panose="02070309020205020404" pitchFamily="49" charset="0"/>
                <a:cs typeface="Courier New" panose="02070309020205020404" pitchFamily="49" charset="0"/>
              </a:rPr>
              <a:t>(</a:t>
            </a:r>
            <a:r>
              <a:rPr lang="en-US" sz="1200" b="1" dirty="0">
                <a:latin typeface="Courier New" panose="02070309020205020404" pitchFamily="49" charset="0"/>
                <a:cs typeface="Courier New" panose="02070309020205020404" pitchFamily="49" charset="0"/>
              </a:rPr>
              <a:t>int</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sizeof</a:t>
            </a:r>
            <a:r>
              <a:rPr lang="en-US" sz="1200" dirty="0">
                <a:latin typeface="Courier New" panose="02070309020205020404" pitchFamily="49" charset="0"/>
                <a:cs typeface="Courier New" panose="02070309020205020404" pitchFamily="49" charset="0"/>
              </a:rPr>
              <a:t>(</a:t>
            </a:r>
            <a:r>
              <a:rPr lang="en-US" sz="1200" b="1" dirty="0">
                <a:latin typeface="Courier New" panose="02070309020205020404" pitchFamily="49" charset="0"/>
                <a:cs typeface="Courier New" panose="02070309020205020404" pitchFamily="49" charset="0"/>
              </a:rPr>
              <a:t>int</a:t>
            </a:r>
            <a:r>
              <a:rPr lang="en-US" sz="1200" dirty="0">
                <a:latin typeface="Courier New" panose="02070309020205020404" pitchFamily="49" charset="0"/>
                <a:cs typeface="Courier New" panose="02070309020205020404" pitchFamily="49" charset="0"/>
              </a:rPr>
              <a:t>), </a:t>
            </a:r>
          </a:p>
          <a:p>
            <a:r>
              <a:rPr lang="en-US" sz="1200" dirty="0">
                <a:latin typeface="Courier New" panose="02070309020205020404" pitchFamily="49" charset="0"/>
                <a:cs typeface="Courier New" panose="02070309020205020404" pitchFamily="49" charset="0"/>
              </a:rPr>
              <a:t>        MPI_INFO_NULL, </a:t>
            </a:r>
            <a:r>
              <a:rPr lang="en-US" sz="1200" i="1" dirty="0" err="1">
                <a:latin typeface="Courier New" panose="02070309020205020404" pitchFamily="49" charset="0"/>
                <a:cs typeface="Courier New" panose="02070309020205020404" pitchFamily="49" charset="0"/>
              </a:rPr>
              <a:t>comm_sm</a:t>
            </a:r>
            <a:r>
              <a:rPr lang="en-US" sz="1200" dirty="0">
                <a:latin typeface="Courier New" panose="02070309020205020404" pitchFamily="49" charset="0"/>
                <a:cs typeface="Courier New" panose="02070309020205020404" pitchFamily="49" charset="0"/>
              </a:rPr>
              <a:t>, &amp;</a:t>
            </a:r>
            <a:r>
              <a:rPr lang="en-US" sz="1200" i="1" dirty="0" err="1">
                <a:latin typeface="Courier New" panose="02070309020205020404" pitchFamily="49" charset="0"/>
                <a:cs typeface="Courier New" panose="02070309020205020404" pitchFamily="49" charset="0"/>
              </a:rPr>
              <a:t>rcv_buf</a:t>
            </a:r>
            <a:r>
              <a:rPr lang="en-US" sz="1200" dirty="0">
                <a:latin typeface="Courier New" panose="02070309020205020404" pitchFamily="49" charset="0"/>
                <a:cs typeface="Courier New" panose="02070309020205020404" pitchFamily="49" charset="0"/>
              </a:rPr>
              <a:t>, &amp;</a:t>
            </a:r>
            <a:r>
              <a:rPr lang="en-US" sz="1200" i="1" dirty="0">
                <a:latin typeface="Courier New" panose="02070309020205020404" pitchFamily="49" charset="0"/>
                <a:cs typeface="Courier New" panose="02070309020205020404" pitchFamily="49" charset="0"/>
              </a:rPr>
              <a:t>win</a:t>
            </a:r>
            <a:r>
              <a:rPr lang="en-US" sz="1200" dirty="0">
                <a:latin typeface="Courier New" panose="02070309020205020404" pitchFamily="49" charset="0"/>
                <a:cs typeface="Courier New" panose="02070309020205020404" pitchFamily="49" charset="0"/>
              </a:rPr>
              <a:t>);</a:t>
            </a:r>
          </a:p>
          <a:p>
            <a:pPr marL="342900" indent="-342900">
              <a:buFont typeface="+mj-lt"/>
              <a:buAutoNum type="arabicPeriod" startAt="18"/>
            </a:pPr>
            <a:r>
              <a:rPr lang="en-US" sz="1200" dirty="0">
                <a:latin typeface="Courier New" panose="02070309020205020404" pitchFamily="49" charset="0"/>
                <a:cs typeface="Courier New" panose="02070309020205020404" pitchFamily="49" charset="0"/>
              </a:rPr>
              <a:t>    </a:t>
            </a:r>
            <a:r>
              <a:rPr lang="en-US" sz="1200" b="1" dirty="0">
                <a:latin typeface="Courier New" panose="02070309020205020404" pitchFamily="49" charset="0"/>
                <a:cs typeface="Courier New" panose="02070309020205020404" pitchFamily="49" charset="0"/>
              </a:rPr>
              <a:t>if</a:t>
            </a:r>
            <a:r>
              <a:rPr lang="en-US" sz="1200" dirty="0">
                <a:latin typeface="Courier New" panose="02070309020205020404" pitchFamily="49" charset="0"/>
                <a:cs typeface="Courier New" panose="02070309020205020404" pitchFamily="49" charset="0"/>
              </a:rPr>
              <a:t> (</a:t>
            </a:r>
            <a:r>
              <a:rPr lang="en-US" sz="1200" i="1" dirty="0" err="1">
                <a:latin typeface="Courier New" panose="02070309020205020404" pitchFamily="49" charset="0"/>
                <a:cs typeface="Courier New" panose="02070309020205020404" pitchFamily="49" charset="0"/>
              </a:rPr>
              <a:t>my_rank</a:t>
            </a:r>
            <a:r>
              <a:rPr lang="en-US" sz="1200" i="1" dirty="0">
                <a:latin typeface="Courier New" panose="02070309020205020404" pitchFamily="49" charset="0"/>
                <a:cs typeface="Courier New" panose="02070309020205020404" pitchFamily="49" charset="0"/>
              </a:rPr>
              <a:t> </a:t>
            </a:r>
            <a:r>
              <a:rPr lang="en-US" sz="1200" dirty="0">
                <a:latin typeface="Courier New" panose="02070309020205020404" pitchFamily="49" charset="0"/>
                <a:cs typeface="Courier New" panose="02070309020205020404" pitchFamily="49" charset="0"/>
              </a:rPr>
              <a:t>!= 0)</a:t>
            </a:r>
          </a:p>
          <a:p>
            <a:pPr marL="342900" indent="-342900">
              <a:buFont typeface="+mj-lt"/>
              <a:buAutoNum type="arabicPeriod" startAt="18"/>
            </a:pPr>
            <a:r>
              <a:rPr lang="en-US" sz="1200" dirty="0">
                <a:latin typeface="Courier New" panose="02070309020205020404" pitchFamily="49" charset="0"/>
                <a:cs typeface="Courier New" panose="02070309020205020404" pitchFamily="49" charset="0"/>
              </a:rPr>
              <a:t>    {</a:t>
            </a:r>
          </a:p>
          <a:p>
            <a:pPr marL="342900" indent="-342900">
              <a:buFont typeface="+mj-lt"/>
              <a:buAutoNum type="arabicPeriod" startAt="18"/>
            </a:pP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MPI_Win_shared_query</a:t>
            </a:r>
            <a:r>
              <a:rPr lang="en-US" sz="1200" dirty="0">
                <a:latin typeface="Courier New" panose="02070309020205020404" pitchFamily="49" charset="0"/>
                <a:cs typeface="Courier New" panose="02070309020205020404" pitchFamily="49" charset="0"/>
              </a:rPr>
              <a:t>(</a:t>
            </a:r>
            <a:r>
              <a:rPr lang="en-US" sz="1200" i="1" dirty="0">
                <a:latin typeface="Courier New" panose="02070309020205020404" pitchFamily="49" charset="0"/>
                <a:cs typeface="Courier New" panose="02070309020205020404" pitchFamily="49" charset="0"/>
              </a:rPr>
              <a:t>win</a:t>
            </a:r>
            <a:r>
              <a:rPr lang="en-US" sz="1200" dirty="0">
                <a:latin typeface="Courier New" panose="02070309020205020404" pitchFamily="49" charset="0"/>
                <a:cs typeface="Courier New" panose="02070309020205020404" pitchFamily="49" charset="0"/>
              </a:rPr>
              <a:t>, 0, &amp;</a:t>
            </a:r>
            <a:r>
              <a:rPr lang="en-US" sz="1200" i="1" dirty="0" err="1">
                <a:latin typeface="Courier New" panose="02070309020205020404" pitchFamily="49" charset="0"/>
                <a:cs typeface="Courier New" panose="02070309020205020404" pitchFamily="49" charset="0"/>
              </a:rPr>
              <a:t>buf_size</a:t>
            </a:r>
            <a:r>
              <a:rPr lang="en-US" sz="1200" dirty="0">
                <a:latin typeface="Courier New" panose="02070309020205020404" pitchFamily="49" charset="0"/>
                <a:cs typeface="Courier New" panose="02070309020205020404" pitchFamily="49" charset="0"/>
              </a:rPr>
              <a:t>, &amp;</a:t>
            </a:r>
            <a:r>
              <a:rPr lang="en-US" sz="1200" i="1" dirty="0" err="1">
                <a:latin typeface="Courier New" panose="02070309020205020404" pitchFamily="49" charset="0"/>
                <a:cs typeface="Courier New" panose="02070309020205020404" pitchFamily="49" charset="0"/>
              </a:rPr>
              <a:t>disp_unit</a:t>
            </a:r>
            <a:r>
              <a:rPr lang="en-US" sz="1200" dirty="0">
                <a:latin typeface="Courier New" panose="02070309020205020404" pitchFamily="49" charset="0"/>
                <a:cs typeface="Courier New" panose="02070309020205020404" pitchFamily="49" charset="0"/>
              </a:rPr>
              <a:t>, &amp;</a:t>
            </a:r>
            <a:r>
              <a:rPr lang="en-US" sz="1200" i="1" dirty="0" err="1">
                <a:latin typeface="Courier New" panose="02070309020205020404" pitchFamily="49" charset="0"/>
                <a:cs typeface="Courier New" panose="02070309020205020404" pitchFamily="49" charset="0"/>
              </a:rPr>
              <a:t>rcv_buf</a:t>
            </a:r>
            <a:r>
              <a:rPr lang="en-US" sz="1200" dirty="0">
                <a:latin typeface="Courier New" panose="02070309020205020404" pitchFamily="49" charset="0"/>
                <a:cs typeface="Courier New" panose="02070309020205020404" pitchFamily="49" charset="0"/>
              </a:rPr>
              <a:t>);</a:t>
            </a:r>
          </a:p>
          <a:p>
            <a:pPr marL="342900" indent="-342900">
              <a:buFont typeface="+mj-lt"/>
              <a:buAutoNum type="arabicPeriod" startAt="18"/>
            </a:pPr>
            <a:r>
              <a:rPr lang="en-US" sz="1200" dirty="0">
                <a:latin typeface="Courier New" panose="02070309020205020404" pitchFamily="49" charset="0"/>
                <a:cs typeface="Courier New" panose="02070309020205020404" pitchFamily="49" charset="0"/>
              </a:rPr>
              <a:t>    }</a:t>
            </a:r>
          </a:p>
          <a:p>
            <a:pPr marL="342900" indent="-342900">
              <a:buFont typeface="+mj-lt"/>
              <a:buAutoNum type="arabicPeriod" startAt="18"/>
            </a:pPr>
            <a:r>
              <a:rPr lang="en-US" sz="1200" dirty="0">
                <a:latin typeface="Courier New" panose="02070309020205020404" pitchFamily="49" charset="0"/>
                <a:cs typeface="Courier New" panose="02070309020205020404" pitchFamily="49" charset="0"/>
              </a:rPr>
              <a:t> </a:t>
            </a:r>
            <a:r>
              <a:rPr lang="en-US" sz="1200" b="1" dirty="0">
                <a:latin typeface="Courier New" panose="02070309020205020404" pitchFamily="49" charset="0"/>
                <a:cs typeface="Courier New" panose="02070309020205020404" pitchFamily="49" charset="0"/>
              </a:rPr>
              <a:t>if</a:t>
            </a:r>
            <a:r>
              <a:rPr lang="en-US" sz="1200" dirty="0">
                <a:latin typeface="Courier New" panose="02070309020205020404" pitchFamily="49" charset="0"/>
                <a:cs typeface="Courier New" panose="02070309020205020404" pitchFamily="49" charset="0"/>
              </a:rPr>
              <a:t> (</a:t>
            </a:r>
            <a:r>
              <a:rPr lang="en-US" sz="1200" i="1" dirty="0" err="1">
                <a:latin typeface="Courier New" panose="02070309020205020404" pitchFamily="49" charset="0"/>
                <a:cs typeface="Courier New" panose="02070309020205020404" pitchFamily="49" charset="0"/>
              </a:rPr>
              <a:t>my_rank</a:t>
            </a:r>
            <a:r>
              <a:rPr lang="en-US" sz="1200" i="1" dirty="0">
                <a:latin typeface="Courier New" panose="02070309020205020404" pitchFamily="49" charset="0"/>
                <a:cs typeface="Courier New" panose="02070309020205020404" pitchFamily="49" charset="0"/>
              </a:rPr>
              <a:t> </a:t>
            </a:r>
            <a:r>
              <a:rPr lang="en-US" sz="1200" dirty="0">
                <a:latin typeface="Courier New" panose="02070309020205020404" pitchFamily="49" charset="0"/>
                <a:cs typeface="Courier New" panose="02070309020205020404" pitchFamily="49" charset="0"/>
              </a:rPr>
              <a:t>== 0)</a:t>
            </a:r>
          </a:p>
          <a:p>
            <a:pPr marL="342900" indent="-342900">
              <a:buFont typeface="+mj-lt"/>
              <a:buAutoNum type="arabicPeriod" startAt="18"/>
            </a:pPr>
            <a:r>
              <a:rPr lang="en-US" sz="1200" dirty="0">
                <a:latin typeface="Courier New" panose="02070309020205020404" pitchFamily="49" charset="0"/>
                <a:cs typeface="Courier New" panose="02070309020205020404" pitchFamily="49" charset="0"/>
              </a:rPr>
              <a:t>    {</a:t>
            </a:r>
          </a:p>
          <a:p>
            <a:pPr marL="342900" indent="-342900">
              <a:buFont typeface="+mj-lt"/>
              <a:buAutoNum type="arabicPeriod" startAt="18"/>
            </a:pPr>
            <a:r>
              <a:rPr lang="en-US" sz="1200" dirty="0">
                <a:latin typeface="Courier New" panose="02070309020205020404" pitchFamily="49" charset="0"/>
                <a:cs typeface="Courier New" panose="02070309020205020404" pitchFamily="49" charset="0"/>
              </a:rPr>
              <a:t>      if (</a:t>
            </a:r>
            <a:r>
              <a:rPr lang="en-US" sz="1200" dirty="0" err="1">
                <a:latin typeface="Courier New" panose="02070309020205020404" pitchFamily="49" charset="0"/>
                <a:cs typeface="Courier New" panose="02070309020205020404" pitchFamily="49" charset="0"/>
              </a:rPr>
              <a:t>bcast_type</a:t>
            </a:r>
            <a:r>
              <a:rPr lang="en-US" sz="1200" dirty="0">
                <a:latin typeface="Courier New" panose="02070309020205020404" pitchFamily="49" charset="0"/>
                <a:cs typeface="Courier New" panose="02070309020205020404" pitchFamily="49" charset="0"/>
              </a:rPr>
              <a:t> == binomial)</a:t>
            </a:r>
          </a:p>
          <a:p>
            <a:pPr marL="342900" indent="-342900">
              <a:buFont typeface="+mj-lt"/>
              <a:buAutoNum type="arabicPeriod" startAt="18"/>
            </a:pPr>
            <a:r>
              <a:rPr lang="en-US" sz="1200" dirty="0">
                <a:latin typeface="Courier New" panose="02070309020205020404" pitchFamily="49" charset="0"/>
                <a:cs typeface="Courier New" panose="02070309020205020404" pitchFamily="49" charset="0"/>
              </a:rPr>
              <a:t>       </a:t>
            </a:r>
            <a:r>
              <a:rPr lang="en-US" sz="1200" dirty="0" err="1">
                <a:highlight>
                  <a:srgbClr val="FFFF00"/>
                </a:highlight>
                <a:latin typeface="Courier New" panose="02070309020205020404" pitchFamily="49" charset="0"/>
                <a:cs typeface="Courier New" panose="02070309020205020404" pitchFamily="49" charset="0"/>
              </a:rPr>
              <a:t>RMA_Bcast_binomial</a:t>
            </a:r>
            <a:r>
              <a:rPr lang="en-US" sz="1200" dirty="0">
                <a:highlight>
                  <a:srgbClr val="FFFF00"/>
                </a:highlight>
                <a:latin typeface="Courier New" panose="02070309020205020404" pitchFamily="49" charset="0"/>
                <a:cs typeface="Courier New" panose="02070309020205020404" pitchFamily="49" charset="0"/>
              </a:rPr>
              <a:t>((</a:t>
            </a:r>
            <a:r>
              <a:rPr lang="en-US" sz="1200" dirty="0" err="1">
                <a:highlight>
                  <a:srgbClr val="FFFF00"/>
                </a:highlight>
                <a:latin typeface="Courier New" panose="02070309020205020404" pitchFamily="49" charset="0"/>
                <a:cs typeface="Courier New" panose="02070309020205020404" pitchFamily="49" charset="0"/>
              </a:rPr>
              <a:t>buf_dtype</a:t>
            </a:r>
            <a:r>
              <a:rPr lang="en-US" sz="1200" dirty="0">
                <a:highlight>
                  <a:srgbClr val="FFFF00"/>
                </a:highlight>
                <a:latin typeface="Courier New" panose="02070309020205020404" pitchFamily="49" charset="0"/>
                <a:cs typeface="Courier New" panose="02070309020205020404" pitchFamily="49" charset="0"/>
              </a:rPr>
              <a:t> *)</a:t>
            </a:r>
            <a:r>
              <a:rPr lang="en-US" sz="1200" dirty="0" err="1">
                <a:highlight>
                  <a:srgbClr val="FFFF00"/>
                </a:highlight>
                <a:latin typeface="Courier New" panose="02070309020205020404" pitchFamily="49" charset="0"/>
                <a:cs typeface="Courier New" panose="02070309020205020404" pitchFamily="49" charset="0"/>
              </a:rPr>
              <a:t>snd_buf</a:t>
            </a:r>
            <a:r>
              <a:rPr lang="en-US" sz="1200" dirty="0">
                <a:highlight>
                  <a:srgbClr val="FFFF00"/>
                </a:highlight>
                <a:latin typeface="Courier New" panose="02070309020205020404" pitchFamily="49" charset="0"/>
                <a:cs typeface="Courier New" panose="02070309020205020404" pitchFamily="49" charset="0"/>
              </a:rPr>
              <a:t>, </a:t>
            </a:r>
            <a:r>
              <a:rPr lang="en-US" sz="1200" dirty="0" err="1">
                <a:highlight>
                  <a:srgbClr val="FFFF00"/>
                </a:highlight>
                <a:latin typeface="Courier New" panose="02070309020205020404" pitchFamily="49" charset="0"/>
                <a:cs typeface="Courier New" panose="02070309020205020404" pitchFamily="49" charset="0"/>
              </a:rPr>
              <a:t>rcv_buf</a:t>
            </a:r>
            <a:r>
              <a:rPr lang="en-US" sz="1200" dirty="0">
                <a:highlight>
                  <a:srgbClr val="FFFF00"/>
                </a:highlight>
                <a:latin typeface="Courier New" panose="02070309020205020404" pitchFamily="49" charset="0"/>
                <a:cs typeface="Courier New" panose="02070309020205020404" pitchFamily="49" charset="0"/>
              </a:rPr>
              <a:t>, </a:t>
            </a:r>
            <a:r>
              <a:rPr lang="en-US" sz="1200" dirty="0" err="1">
                <a:highlight>
                  <a:srgbClr val="FFFF00"/>
                </a:highlight>
                <a:latin typeface="Courier New" panose="02070309020205020404" pitchFamily="49" charset="0"/>
                <a:cs typeface="Courier New" panose="02070309020205020404" pitchFamily="49" charset="0"/>
              </a:rPr>
              <a:t>my_rank</a:t>
            </a:r>
            <a:r>
              <a:rPr lang="en-US" sz="1200" dirty="0">
                <a:highlight>
                  <a:srgbClr val="FFFF00"/>
                </a:highlight>
                <a:latin typeface="Courier New" panose="02070309020205020404" pitchFamily="49" charset="0"/>
                <a:cs typeface="Courier New" panose="02070309020205020404" pitchFamily="49" charset="0"/>
              </a:rPr>
              <a:t>, </a:t>
            </a:r>
            <a:r>
              <a:rPr lang="en-US" sz="1200" dirty="0" err="1">
                <a:highlight>
                  <a:srgbClr val="FFFF00"/>
                </a:highlight>
                <a:latin typeface="Courier New" panose="02070309020205020404" pitchFamily="49" charset="0"/>
                <a:cs typeface="Courier New" panose="02070309020205020404" pitchFamily="49" charset="0"/>
              </a:rPr>
              <a:t>descr</a:t>
            </a:r>
            <a:r>
              <a:rPr lang="en-US" sz="1200" dirty="0">
                <a:highlight>
                  <a:srgbClr val="FFFF00"/>
                </a:highlight>
                <a:latin typeface="Courier New" panose="02070309020205020404" pitchFamily="49" charset="0"/>
                <a:cs typeface="Courier New" panose="02070309020205020404" pitchFamily="49" charset="0"/>
              </a:rPr>
              <a:t>,     size, win, </a:t>
            </a:r>
            <a:r>
              <a:rPr lang="en-US" sz="1200" dirty="0" err="1">
                <a:highlight>
                  <a:srgbClr val="FFFF00"/>
                </a:highlight>
                <a:latin typeface="Courier New" panose="02070309020205020404" pitchFamily="49" charset="0"/>
                <a:cs typeface="Courier New" panose="02070309020205020404" pitchFamily="49" charset="0"/>
              </a:rPr>
              <a:t>comm_sm</a:t>
            </a:r>
            <a:r>
              <a:rPr lang="en-US" sz="1200" dirty="0">
                <a:highlight>
                  <a:srgbClr val="FFFF00"/>
                </a:highlight>
                <a:latin typeface="Courier New" panose="02070309020205020404" pitchFamily="49" charset="0"/>
                <a:cs typeface="Courier New" panose="02070309020205020404" pitchFamily="49" charset="0"/>
              </a:rPr>
              <a:t>);</a:t>
            </a:r>
          </a:p>
          <a:p>
            <a:pPr marL="342900" indent="-342900">
              <a:buFont typeface="+mj-lt"/>
              <a:buAutoNum type="arabicPeriod" startAt="18"/>
            </a:pPr>
            <a:r>
              <a:rPr lang="en-US" sz="1200" dirty="0">
                <a:latin typeface="Courier New" panose="02070309020205020404" pitchFamily="49" charset="0"/>
                <a:cs typeface="Courier New" panose="02070309020205020404" pitchFamily="49" charset="0"/>
              </a:rPr>
              <a:t>      else if (</a:t>
            </a:r>
            <a:r>
              <a:rPr lang="en-US" sz="1200" dirty="0" err="1">
                <a:latin typeface="Courier New" panose="02070309020205020404" pitchFamily="49" charset="0"/>
                <a:cs typeface="Courier New" panose="02070309020205020404" pitchFamily="49" charset="0"/>
              </a:rPr>
              <a:t>bcast_type</a:t>
            </a:r>
            <a:r>
              <a:rPr lang="en-US" sz="1200" dirty="0">
                <a:latin typeface="Courier New" panose="02070309020205020404" pitchFamily="49" charset="0"/>
                <a:cs typeface="Courier New" panose="02070309020205020404" pitchFamily="49" charset="0"/>
              </a:rPr>
              <a:t> == linear)</a:t>
            </a:r>
          </a:p>
          <a:p>
            <a:pPr marL="342900" indent="-342900">
              <a:buFont typeface="+mj-lt"/>
              <a:buAutoNum type="arabicPeriod" startAt="18"/>
            </a:pP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RMA_Bcast_Linear</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buf_dtype</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snd_buf</a:t>
            </a:r>
            <a:r>
              <a:rPr lang="en-US" sz="1200" dirty="0">
                <a:latin typeface="Courier New" panose="02070309020205020404" pitchFamily="49" charset="0"/>
                <a:cs typeface="Courier New" panose="02070309020205020404" pitchFamily="49" charset="0"/>
              </a:rPr>
              <a:t>, MPI_FLOAT, </a:t>
            </a:r>
            <a:r>
              <a:rPr lang="en-US" sz="1200" dirty="0" err="1">
                <a:latin typeface="Courier New" panose="02070309020205020404" pitchFamily="49" charset="0"/>
                <a:cs typeface="Courier New" panose="02070309020205020404" pitchFamily="49" charset="0"/>
              </a:rPr>
              <a:t>buf_size</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descr</a:t>
            </a:r>
            <a:r>
              <a:rPr lang="en-US" sz="1200" dirty="0">
                <a:latin typeface="Courier New" panose="02070309020205020404" pitchFamily="49" charset="0"/>
                <a:cs typeface="Courier New" panose="02070309020205020404" pitchFamily="49" charset="0"/>
              </a:rPr>
              <a:t>, size, win, </a:t>
            </a:r>
            <a:r>
              <a:rPr lang="en-US" sz="1200" dirty="0" err="1">
                <a:latin typeface="Courier New" panose="02070309020205020404" pitchFamily="49" charset="0"/>
                <a:cs typeface="Courier New" panose="02070309020205020404" pitchFamily="49" charset="0"/>
              </a:rPr>
              <a:t>comm_sm</a:t>
            </a:r>
            <a:r>
              <a:rPr lang="en-US" sz="1200" dirty="0">
                <a:latin typeface="Courier New" panose="02070309020205020404" pitchFamily="49" charset="0"/>
                <a:cs typeface="Courier New" panose="02070309020205020404" pitchFamily="49" charset="0"/>
              </a:rPr>
              <a:t>);</a:t>
            </a:r>
          </a:p>
          <a:p>
            <a:pPr marL="342900" indent="-342900">
              <a:buFont typeface="+mj-lt"/>
              <a:buAutoNum type="arabicPeriod" startAt="18"/>
            </a:pPr>
            <a:r>
              <a:rPr lang="en-US" sz="1200" dirty="0">
                <a:latin typeface="Courier New" panose="02070309020205020404" pitchFamily="49" charset="0"/>
                <a:cs typeface="Courier New" panose="02070309020205020404" pitchFamily="49" charset="0"/>
              </a:rPr>
              <a:t>       else if (</a:t>
            </a:r>
            <a:r>
              <a:rPr lang="en-US" sz="1200" dirty="0" err="1">
                <a:latin typeface="Courier New" panose="02070309020205020404" pitchFamily="49" charset="0"/>
                <a:cs typeface="Courier New" panose="02070309020205020404" pitchFamily="49" charset="0"/>
              </a:rPr>
              <a:t>bcast_type</a:t>
            </a:r>
            <a:r>
              <a:rPr lang="en-US" sz="1200" dirty="0">
                <a:latin typeface="Courier New" panose="02070309020205020404" pitchFamily="49" charset="0"/>
                <a:cs typeface="Courier New" panose="02070309020205020404" pitchFamily="49" charset="0"/>
              </a:rPr>
              <a:t> == binary)</a:t>
            </a:r>
          </a:p>
          <a:p>
            <a:pPr marL="342900" indent="-342900">
              <a:buFont typeface="+mj-lt"/>
              <a:buAutoNum type="arabicPeriod" startAt="18"/>
            </a:pP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BinaryTreeBcast</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buf_dtype</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snd_buf</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rcv_buf</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my_rank</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descr</a:t>
            </a:r>
            <a:r>
              <a:rPr lang="en-US" sz="1200" dirty="0">
                <a:latin typeface="Courier New" panose="02070309020205020404" pitchFamily="49" charset="0"/>
                <a:cs typeface="Courier New" panose="02070309020205020404" pitchFamily="49" charset="0"/>
              </a:rPr>
              <a:t>, size, win, </a:t>
            </a:r>
            <a:r>
              <a:rPr lang="en-US" sz="1200" dirty="0" err="1">
                <a:latin typeface="Courier New" panose="02070309020205020404" pitchFamily="49" charset="0"/>
                <a:cs typeface="Courier New" panose="02070309020205020404" pitchFamily="49" charset="0"/>
              </a:rPr>
              <a:t>comm_sm</a:t>
            </a:r>
            <a:r>
              <a:rPr lang="en-US" sz="1200" dirty="0">
                <a:latin typeface="Courier New" panose="02070309020205020404" pitchFamily="49" charset="0"/>
                <a:cs typeface="Courier New" panose="02070309020205020404" pitchFamily="49" charset="0"/>
              </a:rPr>
              <a:t>); </a:t>
            </a:r>
          </a:p>
          <a:p>
            <a:pPr marL="342900" indent="-342900">
              <a:buFont typeface="+mj-lt"/>
              <a:buAutoNum type="arabicPeriod" startAt="18"/>
            </a:pP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MPI_Win_flush</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my_rank</a:t>
            </a:r>
            <a:r>
              <a:rPr lang="en-US" sz="1200" dirty="0">
                <a:latin typeface="Courier New" panose="02070309020205020404" pitchFamily="49" charset="0"/>
                <a:cs typeface="Courier New" panose="02070309020205020404" pitchFamily="49" charset="0"/>
              </a:rPr>
              <a:t>, win);       </a:t>
            </a:r>
          </a:p>
          <a:p>
            <a:pPr marL="342900" indent="-342900">
              <a:buFont typeface="+mj-lt"/>
              <a:buAutoNum type="arabicPeriod" startAt="18"/>
            </a:pPr>
            <a:r>
              <a:rPr lang="en-US" sz="1200" dirty="0">
                <a:latin typeface="Courier New" panose="02070309020205020404" pitchFamily="49" charset="0"/>
                <a:cs typeface="Courier New" panose="02070309020205020404" pitchFamily="49" charset="0"/>
              </a:rPr>
              <a:t>    }else{</a:t>
            </a:r>
            <a:r>
              <a:rPr lang="en-US" sz="1200" dirty="0" err="1">
                <a:latin typeface="Courier New" panose="02070309020205020404" pitchFamily="49" charset="0"/>
                <a:cs typeface="Courier New" panose="02070309020205020404" pitchFamily="49" charset="0"/>
              </a:rPr>
              <a:t>MPI_Win_flush</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my_rank</a:t>
            </a:r>
            <a:r>
              <a:rPr lang="en-US" sz="1200" dirty="0">
                <a:latin typeface="Courier New" panose="02070309020205020404" pitchFamily="49" charset="0"/>
                <a:cs typeface="Courier New" panose="02070309020205020404" pitchFamily="49" charset="0"/>
              </a:rPr>
              <a:t>, win);}</a:t>
            </a:r>
          </a:p>
          <a:p>
            <a:pPr marL="342900" indent="-342900">
              <a:buFont typeface="+mj-lt"/>
              <a:buAutoNum type="arabicPeriod" startAt="18"/>
            </a:pP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MPI_Win_free</a:t>
            </a:r>
            <a:r>
              <a:rPr lang="en-US" sz="1200" dirty="0">
                <a:latin typeface="Courier New" panose="02070309020205020404" pitchFamily="49" charset="0"/>
                <a:cs typeface="Courier New" panose="02070309020205020404" pitchFamily="49" charset="0"/>
              </a:rPr>
              <a:t>(&amp;win);</a:t>
            </a:r>
          </a:p>
          <a:p>
            <a:pPr marL="342900" indent="-342900">
              <a:buFont typeface="+mj-lt"/>
              <a:buAutoNum type="arabicPeriod" startAt="18"/>
            </a:pP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MPI_Finalize</a:t>
            </a:r>
            <a:r>
              <a:rPr lang="en-US" sz="12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549940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F935C5-B888-0E78-CFCF-0924C6B1C4BA}"/>
              </a:ext>
            </a:extLst>
          </p:cNvPr>
          <p:cNvSpPr>
            <a:spLocks noGrp="1"/>
          </p:cNvSpPr>
          <p:nvPr>
            <p:ph type="title"/>
          </p:nvPr>
        </p:nvSpPr>
        <p:spPr>
          <a:xfrm>
            <a:off x="262709" y="138871"/>
            <a:ext cx="11018520" cy="1154952"/>
          </a:xfrm>
        </p:spPr>
        <p:txBody>
          <a:bodyPr anchor="b">
            <a:normAutofit/>
          </a:bodyPr>
          <a:lstStyle/>
          <a:p>
            <a:r>
              <a:rPr lang="en-US" sz="5400" b="1" dirty="0"/>
              <a:t>Evaluation</a:t>
            </a:r>
          </a:p>
        </p:txBody>
      </p:sp>
      <p:sp>
        <p:nvSpPr>
          <p:cNvPr id="3" name="Content Placeholder 2">
            <a:extLst>
              <a:ext uri="{FF2B5EF4-FFF2-40B4-BE49-F238E27FC236}">
                <a16:creationId xmlns:a16="http://schemas.microsoft.com/office/drawing/2014/main" id="{4CA2E6ED-6E84-0C9A-DD70-FD68DAE9DADC}"/>
              </a:ext>
            </a:extLst>
          </p:cNvPr>
          <p:cNvSpPr>
            <a:spLocks noGrp="1"/>
          </p:cNvSpPr>
          <p:nvPr>
            <p:ph idx="1"/>
          </p:nvPr>
        </p:nvSpPr>
        <p:spPr>
          <a:xfrm>
            <a:off x="262709" y="4261388"/>
            <a:ext cx="11272220" cy="2277524"/>
          </a:xfrm>
        </p:spPr>
        <p:txBody>
          <a:bodyPr anchor="t">
            <a:normAutofit fontScale="92500" lnSpcReduction="20000"/>
          </a:bodyPr>
          <a:lstStyle/>
          <a:p>
            <a:pPr marL="0" indent="0">
              <a:buNone/>
            </a:pPr>
            <a:endParaRPr lang="en-US" sz="1700" dirty="0"/>
          </a:p>
          <a:p>
            <a:pPr marL="0" indent="0">
              <a:buNone/>
            </a:pPr>
            <a:r>
              <a:rPr lang="en-US" sz="1700" b="1" i="0" dirty="0">
                <a:effectLst/>
              </a:rPr>
              <a:t>Micro benchmark </a:t>
            </a:r>
            <a:r>
              <a:rPr lang="en-US" sz="1700" b="0" i="0" dirty="0">
                <a:effectLst/>
              </a:rPr>
              <a:t>tests were constructed to simulate realistic computational loads that are representative of our research scenarios. </a:t>
            </a:r>
          </a:p>
          <a:p>
            <a:r>
              <a:rPr lang="en-US" sz="1700" b="0" i="0" dirty="0">
                <a:effectLst/>
              </a:rPr>
              <a:t>We subjected the server to tests involving </a:t>
            </a:r>
            <a:r>
              <a:rPr lang="en-US" sz="1700" b="0" i="0" dirty="0">
                <a:solidFill>
                  <a:schemeClr val="accent2">
                    <a:lumMod val="75000"/>
                  </a:schemeClr>
                </a:solidFill>
                <a:effectLst/>
              </a:rPr>
              <a:t>1,000 messages </a:t>
            </a:r>
          </a:p>
          <a:p>
            <a:r>
              <a:rPr lang="en-US" sz="1700" b="0" i="0" dirty="0">
                <a:effectLst/>
              </a:rPr>
              <a:t>spread across </a:t>
            </a:r>
            <a:r>
              <a:rPr lang="en-US" sz="1700" b="0" i="0" dirty="0">
                <a:solidFill>
                  <a:schemeClr val="accent2">
                    <a:lumMod val="75000"/>
                  </a:schemeClr>
                </a:solidFill>
                <a:effectLst/>
              </a:rPr>
              <a:t>eight different data </a:t>
            </a:r>
            <a:r>
              <a:rPr lang="en-US" sz="1700" b="0" i="0" dirty="0" err="1">
                <a:solidFill>
                  <a:schemeClr val="accent2">
                    <a:lumMod val="75000"/>
                  </a:schemeClr>
                </a:solidFill>
                <a:effectLst/>
              </a:rPr>
              <a:t>packets</a:t>
            </a:r>
            <a:r>
              <a:rPr lang="en-US" sz="1700" b="0" i="0" dirty="0" err="1">
                <a:effectLst/>
              </a:rPr>
              <a:t>.The</a:t>
            </a:r>
            <a:r>
              <a:rPr lang="en-US" sz="1700" b="0" i="0" dirty="0">
                <a:effectLst/>
              </a:rPr>
              <a:t> packet sizes varied in a binary progression, </a:t>
            </a:r>
          </a:p>
          <a:p>
            <a:r>
              <a:rPr lang="en-US" sz="1700" b="0" i="0" dirty="0">
                <a:effectLst/>
              </a:rPr>
              <a:t>Starting from a minimum </a:t>
            </a:r>
            <a:r>
              <a:rPr lang="en-US" sz="1700" b="0" i="0" dirty="0">
                <a:solidFill>
                  <a:schemeClr val="accent2">
                    <a:lumMod val="75000"/>
                  </a:schemeClr>
                </a:solidFill>
                <a:effectLst/>
              </a:rPr>
              <a:t>size of 16 bytes and doubling sequentially</a:t>
            </a:r>
            <a:br>
              <a:rPr lang="en-US" sz="1700" dirty="0">
                <a:solidFill>
                  <a:schemeClr val="accent2">
                    <a:lumMod val="75000"/>
                  </a:schemeClr>
                </a:solidFill>
              </a:rPr>
            </a:br>
            <a:r>
              <a:rPr lang="en-US" sz="1700" b="0" i="0" dirty="0">
                <a:solidFill>
                  <a:schemeClr val="accent2">
                    <a:lumMod val="75000"/>
                  </a:schemeClr>
                </a:solidFill>
                <a:effectLst/>
              </a:rPr>
              <a:t>until reaching a maximum size of 33,554,432 bytes (or 33</a:t>
            </a:r>
            <a:br>
              <a:rPr lang="en-US" sz="1700" dirty="0">
                <a:solidFill>
                  <a:schemeClr val="accent2">
                    <a:lumMod val="75000"/>
                  </a:schemeClr>
                </a:solidFill>
              </a:rPr>
            </a:br>
            <a:r>
              <a:rPr lang="en-US" sz="1700" b="0" i="0" dirty="0">
                <a:solidFill>
                  <a:schemeClr val="accent2">
                    <a:lumMod val="75000"/>
                  </a:schemeClr>
                </a:solidFill>
                <a:effectLst/>
              </a:rPr>
              <a:t>MB) </a:t>
            </a:r>
          </a:p>
          <a:p>
            <a:r>
              <a:rPr lang="en-US" sz="1700" dirty="0">
                <a:solidFill>
                  <a:schemeClr val="accent2">
                    <a:lumMod val="75000"/>
                  </a:schemeClr>
                </a:solidFill>
              </a:rPr>
              <a:t>Number of processes p=4,8,16…40</a:t>
            </a:r>
          </a:p>
        </p:txBody>
      </p:sp>
      <p:sp>
        <p:nvSpPr>
          <p:cNvPr id="4" name="Slide Number Placeholder 3">
            <a:extLst>
              <a:ext uri="{FF2B5EF4-FFF2-40B4-BE49-F238E27FC236}">
                <a16:creationId xmlns:a16="http://schemas.microsoft.com/office/drawing/2014/main" id="{4C52E2B3-BA3F-8D00-5A3A-135EABF0FA9E}"/>
              </a:ext>
            </a:extLst>
          </p:cNvPr>
          <p:cNvSpPr>
            <a:spLocks noGrp="1"/>
          </p:cNvSpPr>
          <p:nvPr>
            <p:ph type="sldNum" sz="quarter" idx="12"/>
          </p:nvPr>
        </p:nvSpPr>
        <p:spPr/>
        <p:txBody>
          <a:bodyPr>
            <a:normAutofit/>
          </a:bodyPr>
          <a:lstStyle/>
          <a:p>
            <a:pPr>
              <a:lnSpc>
                <a:spcPct val="90000"/>
              </a:lnSpc>
              <a:spcAft>
                <a:spcPts val="600"/>
              </a:spcAft>
            </a:pPr>
            <a:fld id="{A6AF1B4E-90EC-4A51-B6E5-B702C054ECB0}" type="slidenum">
              <a:rPr lang="en-US" sz="1900"/>
              <a:pPr>
                <a:lnSpc>
                  <a:spcPct val="90000"/>
                </a:lnSpc>
                <a:spcAft>
                  <a:spcPts val="600"/>
                </a:spcAft>
              </a:pPr>
              <a:t>11</a:t>
            </a:fld>
            <a:endParaRPr lang="en-US" sz="1900"/>
          </a:p>
        </p:txBody>
      </p:sp>
      <p:cxnSp>
        <p:nvCxnSpPr>
          <p:cNvPr id="7" name="Straight Connector 6">
            <a:extLst>
              <a:ext uri="{FF2B5EF4-FFF2-40B4-BE49-F238E27FC236}">
                <a16:creationId xmlns:a16="http://schemas.microsoft.com/office/drawing/2014/main" id="{EC1444EF-BAC1-342A-D2E0-E61FAF140E76}"/>
              </a:ext>
            </a:extLst>
          </p:cNvPr>
          <p:cNvCxnSpPr>
            <a:cxnSpLocks/>
          </p:cNvCxnSpPr>
          <p:nvPr/>
        </p:nvCxnSpPr>
        <p:spPr>
          <a:xfrm>
            <a:off x="262709" y="1552987"/>
            <a:ext cx="3566160" cy="0"/>
          </a:xfrm>
          <a:prstGeom prst="line">
            <a:avLst/>
          </a:prstGeom>
          <a:ln w="63500"/>
          <a:effectLst>
            <a:outerShdw blurRad="50800" dist="50800" dir="5400000" sx="1000" sy="1000" algn="ctr" rotWithShape="0">
              <a:srgbClr val="000000">
                <a:alpha val="43137"/>
              </a:srgbClr>
            </a:outerShdw>
            <a:softEdge rad="0"/>
          </a:effectLst>
        </p:spPr>
        <p:style>
          <a:lnRef idx="3">
            <a:schemeClr val="accent2"/>
          </a:lnRef>
          <a:fillRef idx="0">
            <a:schemeClr val="accent2"/>
          </a:fillRef>
          <a:effectRef idx="2">
            <a:schemeClr val="accent2"/>
          </a:effectRef>
          <a:fontRef idx="minor">
            <a:schemeClr val="tx1"/>
          </a:fontRef>
        </p:style>
      </p:cxnSp>
      <p:sp>
        <p:nvSpPr>
          <p:cNvPr id="9" name="TextBox 8">
            <a:extLst>
              <a:ext uri="{FF2B5EF4-FFF2-40B4-BE49-F238E27FC236}">
                <a16:creationId xmlns:a16="http://schemas.microsoft.com/office/drawing/2014/main" id="{9E8C4ACC-1644-B3C0-7187-1F9CF1FB9DA0}"/>
              </a:ext>
            </a:extLst>
          </p:cNvPr>
          <p:cNvSpPr txBox="1"/>
          <p:nvPr/>
        </p:nvSpPr>
        <p:spPr>
          <a:xfrm>
            <a:off x="247427" y="1687665"/>
            <a:ext cx="10607039" cy="2446824"/>
          </a:xfrm>
          <a:prstGeom prst="rect">
            <a:avLst/>
          </a:prstGeom>
          <a:noFill/>
        </p:spPr>
        <p:txBody>
          <a:bodyPr wrap="square" rtlCol="0">
            <a:spAutoFit/>
          </a:bodyPr>
          <a:lstStyle/>
          <a:p>
            <a:r>
              <a:rPr lang="en-US" sz="1700" i="0" dirty="0">
                <a:effectLst/>
              </a:rPr>
              <a:t>Information and Computing Center of Novosibirsk State University</a:t>
            </a:r>
          </a:p>
          <a:p>
            <a:r>
              <a:rPr lang="en-US" sz="1700" b="1" i="0" dirty="0">
                <a:effectLst/>
              </a:rPr>
              <a:t>Cluster 1: </a:t>
            </a:r>
          </a:p>
          <a:p>
            <a:r>
              <a:rPr lang="en-US" sz="1700" b="0" i="0" dirty="0">
                <a:effectLst/>
              </a:rPr>
              <a:t>HP XL230a Gen9 Two 12-core Intel Xeon E5-2680v3 processors with a clock frequency of 2500 </a:t>
            </a:r>
            <a:r>
              <a:rPr lang="en-US" sz="1700" b="0" i="0" dirty="0" err="1">
                <a:effectLst/>
              </a:rPr>
              <a:t>MHz.</a:t>
            </a:r>
            <a:endParaRPr lang="en-US" sz="1700" b="0" i="0" dirty="0">
              <a:effectLst/>
            </a:endParaRPr>
          </a:p>
          <a:p>
            <a:r>
              <a:rPr lang="en-US" sz="1700" b="1" i="0" dirty="0">
                <a:effectLst/>
              </a:rPr>
              <a:t>Cluster 2:</a:t>
            </a:r>
          </a:p>
          <a:p>
            <a:r>
              <a:rPr lang="en-US" sz="1700" b="0" i="0" dirty="0">
                <a:effectLst/>
              </a:rPr>
              <a:t>HP XL250a Gen9  Two 12-core Intel Xeon E5-2680v3 processors @ 2500 MHz</a:t>
            </a:r>
          </a:p>
          <a:p>
            <a:r>
              <a:rPr lang="en-US" sz="1700" b="0" i="0" dirty="0">
                <a:effectLst/>
              </a:rPr>
              <a:t>Two Intel Xeon Phi 7120P co-processors each with:</a:t>
            </a:r>
          </a:p>
          <a:p>
            <a:pPr marL="285750" indent="-285750">
              <a:buFont typeface="Arial" panose="020B0604020202020204" pitchFamily="34" charset="0"/>
              <a:buChar char="•"/>
            </a:pPr>
            <a:r>
              <a:rPr lang="en-US" sz="1700" b="0" i="0" dirty="0">
                <a:effectLst/>
              </a:rPr>
              <a:t>16 GB native RAM</a:t>
            </a:r>
          </a:p>
          <a:p>
            <a:pPr marL="285750" indent="-285750">
              <a:buFont typeface="Arial" panose="020B0604020202020204" pitchFamily="34" charset="0"/>
              <a:buChar char="•"/>
            </a:pPr>
            <a:r>
              <a:rPr lang="en-US" sz="1700" b="0" i="0" dirty="0">
                <a:effectLst/>
              </a:rPr>
              <a:t>61 cores running in 244 threads at 1.2 - 1.3 GHz</a:t>
            </a:r>
          </a:p>
          <a:p>
            <a:pPr marL="285750" indent="-285750">
              <a:buFont typeface="Arial" panose="020B0604020202020204" pitchFamily="34" charset="0"/>
              <a:buChar char="•"/>
            </a:pPr>
            <a:r>
              <a:rPr lang="en-US" sz="1700" b="0" i="0" dirty="0">
                <a:effectLst/>
              </a:rPr>
              <a:t>1.2 teraflops of peak performance</a:t>
            </a:r>
            <a:endParaRPr lang="en-US" sz="1700" dirty="0"/>
          </a:p>
        </p:txBody>
      </p:sp>
    </p:spTree>
    <p:extLst>
      <p:ext uri="{BB962C8B-B14F-4D97-AF65-F5344CB8AC3E}">
        <p14:creationId xmlns:p14="http://schemas.microsoft.com/office/powerpoint/2010/main" val="35016635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1D3B36C-1F90-9EC4-1C00-1F75308F4C49}"/>
              </a:ext>
            </a:extLst>
          </p:cNvPr>
          <p:cNvSpPr>
            <a:spLocks noGrp="1"/>
          </p:cNvSpPr>
          <p:nvPr>
            <p:ph type="sldNum" sz="quarter" idx="12"/>
          </p:nvPr>
        </p:nvSpPr>
        <p:spPr/>
        <p:txBody>
          <a:bodyPr vert="horz" lIns="91440" tIns="45720" rIns="91440" bIns="45720" rtlCol="0" anchor="ctr">
            <a:normAutofit/>
          </a:bodyPr>
          <a:lstStyle/>
          <a:p>
            <a:pPr>
              <a:spcAft>
                <a:spcPts val="600"/>
              </a:spcAft>
            </a:pPr>
            <a:fld id="{A6AF1B4E-90EC-4A51-B6E5-B702C054ECB0}" type="slidenum">
              <a:rPr lang="en-US" sz="1200" smtClean="0"/>
              <a:pPr>
                <a:spcAft>
                  <a:spcPts val="600"/>
                </a:spcAft>
              </a:pPr>
              <a:t>12</a:t>
            </a:fld>
            <a:endParaRPr lang="en-US" sz="1200"/>
          </a:p>
        </p:txBody>
      </p:sp>
      <p:pic>
        <p:nvPicPr>
          <p:cNvPr id="3074" name="Picture 2">
            <a:extLst>
              <a:ext uri="{FF2B5EF4-FFF2-40B4-BE49-F238E27FC236}">
                <a16:creationId xmlns:a16="http://schemas.microsoft.com/office/drawing/2014/main" id="{99B248EB-FE4A-7D0D-DCA5-8AEBF9706F2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7355" y="466344"/>
            <a:ext cx="5386456" cy="3164752"/>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D48F6E6C-5B20-0A4A-A4A9-9D096553229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32120" y="466344"/>
            <a:ext cx="5759880" cy="3164752"/>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a:extLst>
              <a:ext uri="{FF2B5EF4-FFF2-40B4-BE49-F238E27FC236}">
                <a16:creationId xmlns:a16="http://schemas.microsoft.com/office/drawing/2014/main" id="{97CE7169-0A66-7050-CF4A-8402EA9BCBE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7354" y="3522132"/>
            <a:ext cx="5618645" cy="3335867"/>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a:extLst>
              <a:ext uri="{FF2B5EF4-FFF2-40B4-BE49-F238E27FC236}">
                <a16:creationId xmlns:a16="http://schemas.microsoft.com/office/drawing/2014/main" id="{EF9E4E18-E990-0EE1-6A94-3A55F3623DB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432120" y="3522132"/>
            <a:ext cx="5759880" cy="3335867"/>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92680D78-F0A7-71F0-3099-9168829D7DD1}"/>
              </a:ext>
            </a:extLst>
          </p:cNvPr>
          <p:cNvSpPr txBox="1"/>
          <p:nvPr/>
        </p:nvSpPr>
        <p:spPr>
          <a:xfrm>
            <a:off x="3686286" y="-89492"/>
            <a:ext cx="4819426" cy="769441"/>
          </a:xfrm>
          <a:prstGeom prst="rect">
            <a:avLst/>
          </a:prstGeom>
          <a:noFill/>
        </p:spPr>
        <p:txBody>
          <a:bodyPr wrap="square" rtlCol="0">
            <a:spAutoFit/>
          </a:bodyPr>
          <a:lstStyle/>
          <a:p>
            <a:r>
              <a:rPr lang="en-US" sz="4400" b="1" dirty="0">
                <a:latin typeface="+mj-lt"/>
              </a:rPr>
              <a:t>Latency Benchmark</a:t>
            </a:r>
          </a:p>
        </p:txBody>
      </p:sp>
    </p:spTree>
    <p:extLst>
      <p:ext uri="{BB962C8B-B14F-4D97-AF65-F5344CB8AC3E}">
        <p14:creationId xmlns:p14="http://schemas.microsoft.com/office/powerpoint/2010/main" val="1320541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41" name="Rectangle 1040">
            <a:extLst>
              <a:ext uri="{FF2B5EF4-FFF2-40B4-BE49-F238E27FC236}">
                <a16:creationId xmlns:a16="http://schemas.microsoft.com/office/drawing/2014/main" id="{33E72FA3-BD00-444A-AD9B-E6C3D069CD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80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0283E723-5B53-47A2-B670-D75EE4DF743C}"/>
              </a:ext>
            </a:extLst>
          </p:cNvPr>
          <p:cNvSpPr txBox="1"/>
          <p:nvPr/>
        </p:nvSpPr>
        <p:spPr>
          <a:xfrm>
            <a:off x="3415366" y="44000"/>
            <a:ext cx="4970001" cy="840940"/>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400" b="1" kern="1200" dirty="0">
                <a:solidFill>
                  <a:schemeClr val="tx1"/>
                </a:solidFill>
                <a:latin typeface="+mj-lt"/>
                <a:ea typeface="+mj-ea"/>
                <a:cs typeface="+mj-cs"/>
              </a:rPr>
              <a:t>Latency Benchmark 2</a:t>
            </a:r>
          </a:p>
        </p:txBody>
      </p:sp>
      <p:pic>
        <p:nvPicPr>
          <p:cNvPr id="1028" name="Picture 4">
            <a:extLst>
              <a:ext uri="{FF2B5EF4-FFF2-40B4-BE49-F238E27FC236}">
                <a16:creationId xmlns:a16="http://schemas.microsoft.com/office/drawing/2014/main" id="{33D1AAAC-7316-EF30-C7EB-FB993770BE14}"/>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7987" y="1049684"/>
            <a:ext cx="3792796" cy="246399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510E964B-9B18-6087-5CF8-AD0DA1CD34C3}"/>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83775" y="3513674"/>
            <a:ext cx="3792797" cy="2627482"/>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03E8381E-D777-060C-B5EE-20E95DAFA0B9}"/>
              </a:ext>
            </a:extLst>
          </p:cNvPr>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8085801" y="1033168"/>
            <a:ext cx="3792797" cy="2395831"/>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a:extLst>
              <a:ext uri="{FF2B5EF4-FFF2-40B4-BE49-F238E27FC236}">
                <a16:creationId xmlns:a16="http://schemas.microsoft.com/office/drawing/2014/main" id="{EE37E49B-7761-6D35-3BDC-A072ACA8BFAA}"/>
              </a:ext>
            </a:extLst>
          </p:cNvPr>
          <p:cNvPicPr>
            <a:picLocks noChangeAspect="1" noChangeArrowheads="1"/>
          </p:cNvPicPr>
          <p:nvPr/>
        </p:nvPicPr>
        <p:blipFill>
          <a:blip r:embed="rId6">
            <a:extLst>
              <a:ext uri="{28A0092B-C50C-407E-A947-70E740481C1C}">
                <a14:useLocalDpi xmlns:a14="http://schemas.microsoft.com/office/drawing/2010/main" val="0"/>
              </a:ext>
            </a:extLst>
          </a:blip>
          <a:stretch>
            <a:fillRect/>
          </a:stretch>
        </p:blipFill>
        <p:spPr bwMode="auto">
          <a:xfrm>
            <a:off x="4003969" y="3518407"/>
            <a:ext cx="3792797" cy="2622749"/>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a:extLst>
              <a:ext uri="{FF2B5EF4-FFF2-40B4-BE49-F238E27FC236}">
                <a16:creationId xmlns:a16="http://schemas.microsoft.com/office/drawing/2014/main" id="{90F88B1B-9290-72E4-C248-8590ED1F84C9}"/>
              </a:ext>
            </a:extLst>
          </p:cNvPr>
          <p:cNvPicPr>
            <a:picLocks noChangeAspect="1" noChangeArrowheads="1"/>
          </p:cNvPicPr>
          <p:nvPr/>
        </p:nvPicPr>
        <p:blipFill>
          <a:blip r:embed="rId7">
            <a:extLst>
              <a:ext uri="{28A0092B-C50C-407E-A947-70E740481C1C}">
                <a14:useLocalDpi xmlns:a14="http://schemas.microsoft.com/office/drawing/2010/main" val="0"/>
              </a:ext>
            </a:extLst>
          </a:blip>
          <a:stretch>
            <a:fillRect/>
          </a:stretch>
        </p:blipFill>
        <p:spPr bwMode="auto">
          <a:xfrm>
            <a:off x="4003969" y="1049684"/>
            <a:ext cx="3792797" cy="2463990"/>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a:extLst>
              <a:ext uri="{FF2B5EF4-FFF2-40B4-BE49-F238E27FC236}">
                <a16:creationId xmlns:a16="http://schemas.microsoft.com/office/drawing/2014/main" id="{287B0121-B77B-1A36-9E67-C4D114FE6BBB}"/>
              </a:ext>
            </a:extLst>
          </p:cNvPr>
          <p:cNvPicPr>
            <a:picLocks noChangeAspect="1" noChangeArrowheads="1"/>
          </p:cNvPicPr>
          <p:nvPr/>
        </p:nvPicPr>
        <p:blipFill>
          <a:blip r:embed="rId8">
            <a:extLst>
              <a:ext uri="{28A0092B-C50C-407E-A947-70E740481C1C}">
                <a14:useLocalDpi xmlns:a14="http://schemas.microsoft.com/office/drawing/2010/main" val="0"/>
              </a:ext>
            </a:extLst>
          </a:blip>
          <a:stretch>
            <a:fillRect/>
          </a:stretch>
        </p:blipFill>
        <p:spPr bwMode="auto">
          <a:xfrm>
            <a:off x="8085801" y="3577227"/>
            <a:ext cx="3792797" cy="2563929"/>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5FB15EE9-FB3A-558B-DFB2-E93E341BD56E}"/>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A6AF1B4E-90EC-4A51-B6E5-B702C054ECB0}" type="slidenum">
              <a:rPr lang="en-US" sz="1200" smtClean="0"/>
              <a:pPr>
                <a:spcAft>
                  <a:spcPts val="600"/>
                </a:spcAft>
              </a:pPr>
              <a:t>13</a:t>
            </a:fld>
            <a:endParaRPr lang="en-US" sz="1200"/>
          </a:p>
        </p:txBody>
      </p:sp>
    </p:spTree>
    <p:extLst>
      <p:ext uri="{BB962C8B-B14F-4D97-AF65-F5344CB8AC3E}">
        <p14:creationId xmlns:p14="http://schemas.microsoft.com/office/powerpoint/2010/main" val="19344451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67" name="Rectangle 2066">
            <a:extLst>
              <a:ext uri="{FF2B5EF4-FFF2-40B4-BE49-F238E27FC236}">
                <a16:creationId xmlns:a16="http://schemas.microsoft.com/office/drawing/2014/main" id="{33E72FA3-BD00-444A-AD9B-E6C3D069CD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80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DEE963D0-BBD9-13F8-8A50-0FC47BB3CB90}"/>
              </a:ext>
            </a:extLst>
          </p:cNvPr>
          <p:cNvSpPr txBox="1"/>
          <p:nvPr/>
        </p:nvSpPr>
        <p:spPr>
          <a:xfrm>
            <a:off x="3126893" y="60436"/>
            <a:ext cx="5928360" cy="901967"/>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4400" b="1" kern="1200" dirty="0">
                <a:solidFill>
                  <a:schemeClr val="tx1"/>
                </a:solidFill>
                <a:latin typeface="+mj-lt"/>
                <a:ea typeface="+mj-ea"/>
                <a:cs typeface="+mj-cs"/>
              </a:rPr>
              <a:t>Latency Benchmark 3</a:t>
            </a:r>
          </a:p>
        </p:txBody>
      </p:sp>
      <p:pic>
        <p:nvPicPr>
          <p:cNvPr id="2056" name="Picture 8">
            <a:extLst>
              <a:ext uri="{FF2B5EF4-FFF2-40B4-BE49-F238E27FC236}">
                <a16:creationId xmlns:a16="http://schemas.microsoft.com/office/drawing/2014/main" id="{00F741D4-9A02-356B-2CC5-7454A87DB935}"/>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98740" y="1153986"/>
            <a:ext cx="3792797" cy="2737929"/>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a:extLst>
              <a:ext uri="{FF2B5EF4-FFF2-40B4-BE49-F238E27FC236}">
                <a16:creationId xmlns:a16="http://schemas.microsoft.com/office/drawing/2014/main" id="{2BB79C3E-025C-9A7A-36F5-1C0C0A0FD38A}"/>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194675" y="1153986"/>
            <a:ext cx="3792797" cy="2737929"/>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1FB2EE96-A4F5-0CC7-93DE-0F5241946450}"/>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8188032" y="1153986"/>
            <a:ext cx="3792797" cy="2737929"/>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a:extLst>
              <a:ext uri="{FF2B5EF4-FFF2-40B4-BE49-F238E27FC236}">
                <a16:creationId xmlns:a16="http://schemas.microsoft.com/office/drawing/2014/main" id="{4A4A5E07-C6C8-BF3E-AE25-4A1D418F607A}"/>
              </a:ext>
            </a:extLst>
          </p:cNvPr>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198740" y="4063629"/>
            <a:ext cx="3792797" cy="2466265"/>
          </a:xfrm>
          <a:prstGeom prst="rect">
            <a:avLst/>
          </a:prstGeom>
          <a:noFill/>
          <a:extLst>
            <a:ext uri="{909E8E84-426E-40DD-AFC4-6F175D3DCCD1}">
              <a14:hiddenFill xmlns:a14="http://schemas.microsoft.com/office/drawing/2010/main">
                <a:solidFill>
                  <a:srgbClr val="FFFFFF"/>
                </a:solidFill>
              </a14:hiddenFill>
            </a:ext>
          </a:extLst>
        </p:spPr>
      </p:pic>
      <p:pic>
        <p:nvPicPr>
          <p:cNvPr id="2062" name="Picture 14">
            <a:extLst>
              <a:ext uri="{FF2B5EF4-FFF2-40B4-BE49-F238E27FC236}">
                <a16:creationId xmlns:a16="http://schemas.microsoft.com/office/drawing/2014/main" id="{7253B7D2-C853-8390-7024-8F634518E67F}"/>
              </a:ext>
            </a:extLst>
          </p:cNvPr>
          <p:cNvPicPr>
            <a:picLocks noChangeAspect="1" noChangeArrowheads="1"/>
          </p:cNvPicPr>
          <p:nvPr/>
        </p:nvPicPr>
        <p:blipFill>
          <a:blip r:embed="rId6">
            <a:extLst>
              <a:ext uri="{28A0092B-C50C-407E-A947-70E740481C1C}">
                <a14:useLocalDpi xmlns:a14="http://schemas.microsoft.com/office/drawing/2010/main" val="0"/>
              </a:ext>
            </a:extLst>
          </a:blip>
          <a:stretch>
            <a:fillRect/>
          </a:stretch>
        </p:blipFill>
        <p:spPr bwMode="auto">
          <a:xfrm>
            <a:off x="4194675" y="4063629"/>
            <a:ext cx="3792797" cy="2466263"/>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a:extLst>
              <a:ext uri="{FF2B5EF4-FFF2-40B4-BE49-F238E27FC236}">
                <a16:creationId xmlns:a16="http://schemas.microsoft.com/office/drawing/2014/main" id="{1A9264C0-1F8A-A45A-3ECF-D1163DC15EAC}"/>
              </a:ext>
            </a:extLst>
          </p:cNvPr>
          <p:cNvPicPr>
            <a:picLocks noChangeAspect="1" noChangeArrowheads="1"/>
          </p:cNvPicPr>
          <p:nvPr/>
        </p:nvPicPr>
        <p:blipFill>
          <a:blip r:embed="rId7">
            <a:extLst>
              <a:ext uri="{28A0092B-C50C-407E-A947-70E740481C1C}">
                <a14:useLocalDpi xmlns:a14="http://schemas.microsoft.com/office/drawing/2010/main" val="0"/>
              </a:ext>
            </a:extLst>
          </a:blip>
          <a:stretch>
            <a:fillRect/>
          </a:stretch>
        </p:blipFill>
        <p:spPr bwMode="auto">
          <a:xfrm>
            <a:off x="8165054" y="4063630"/>
            <a:ext cx="3815775" cy="2466262"/>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7C29E73C-3E4C-893F-0B2C-C61F624FE8CE}"/>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A6AF1B4E-90EC-4A51-B6E5-B702C054ECB0}" type="slidenum">
              <a:rPr lang="en-US" sz="1200" smtClean="0"/>
              <a:pPr>
                <a:spcAft>
                  <a:spcPts val="600"/>
                </a:spcAft>
              </a:pPr>
              <a:t>14</a:t>
            </a:fld>
            <a:endParaRPr lang="en-US" sz="1200"/>
          </a:p>
        </p:txBody>
      </p:sp>
    </p:spTree>
    <p:extLst>
      <p:ext uri="{BB962C8B-B14F-4D97-AF65-F5344CB8AC3E}">
        <p14:creationId xmlns:p14="http://schemas.microsoft.com/office/powerpoint/2010/main" val="24628640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1D59D2-C65D-8DA2-11E2-E678E2DD1238}"/>
              </a:ext>
            </a:extLst>
          </p:cNvPr>
          <p:cNvSpPr>
            <a:spLocks noGrp="1"/>
          </p:cNvSpPr>
          <p:nvPr>
            <p:ph type="title"/>
          </p:nvPr>
        </p:nvSpPr>
        <p:spPr>
          <a:xfrm>
            <a:off x="841248" y="256032"/>
            <a:ext cx="10506456" cy="1014984"/>
          </a:xfrm>
        </p:spPr>
        <p:txBody>
          <a:bodyPr anchor="b">
            <a:normAutofit/>
          </a:bodyPr>
          <a:lstStyle/>
          <a:p>
            <a:r>
              <a:rPr lang="en-US" b="1" dirty="0"/>
              <a:t>Conclusion</a:t>
            </a:r>
          </a:p>
        </p:txBody>
      </p:sp>
      <p:graphicFrame>
        <p:nvGraphicFramePr>
          <p:cNvPr id="13" name="Content Placeholder 2">
            <a:extLst>
              <a:ext uri="{FF2B5EF4-FFF2-40B4-BE49-F238E27FC236}">
                <a16:creationId xmlns:a16="http://schemas.microsoft.com/office/drawing/2014/main" id="{3670D5BE-05B8-D335-C777-601C1605A38E}"/>
              </a:ext>
            </a:extLst>
          </p:cNvPr>
          <p:cNvGraphicFramePr>
            <a:graphicFrameLocks noGrp="1"/>
          </p:cNvGraphicFramePr>
          <p:nvPr>
            <p:ph idx="1"/>
            <p:extLst>
              <p:ext uri="{D42A27DB-BD31-4B8C-83A1-F6EECF244321}">
                <p14:modId xmlns:p14="http://schemas.microsoft.com/office/powerpoint/2010/main" val="4215790029"/>
              </p:ext>
            </p:extLst>
          </p:nvPr>
        </p:nvGraphicFramePr>
        <p:xfrm>
          <a:off x="838200" y="1926266"/>
          <a:ext cx="10515600" cy="435752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lide Number Placeholder 3">
            <a:extLst>
              <a:ext uri="{FF2B5EF4-FFF2-40B4-BE49-F238E27FC236}">
                <a16:creationId xmlns:a16="http://schemas.microsoft.com/office/drawing/2014/main" id="{B93A45E1-0E07-D2FF-049F-E1A0C24BBF53}"/>
              </a:ext>
            </a:extLst>
          </p:cNvPr>
          <p:cNvSpPr>
            <a:spLocks noGrp="1"/>
          </p:cNvSpPr>
          <p:nvPr>
            <p:ph type="sldNum" sz="quarter" idx="12"/>
          </p:nvPr>
        </p:nvSpPr>
        <p:spPr>
          <a:xfrm>
            <a:off x="8873254" y="6356350"/>
            <a:ext cx="2477498" cy="365125"/>
          </a:xfrm>
        </p:spPr>
        <p:txBody>
          <a:bodyPr>
            <a:normAutofit/>
          </a:bodyPr>
          <a:lstStyle/>
          <a:p>
            <a:pPr>
              <a:lnSpc>
                <a:spcPct val="90000"/>
              </a:lnSpc>
              <a:spcAft>
                <a:spcPts val="600"/>
              </a:spcAft>
            </a:pPr>
            <a:fld id="{A6AF1B4E-90EC-4A51-B6E5-B702C054ECB0}" type="slidenum">
              <a:rPr lang="en-US" sz="1900">
                <a:solidFill>
                  <a:schemeClr val="tx1">
                    <a:lumMod val="50000"/>
                    <a:lumOff val="50000"/>
                  </a:schemeClr>
                </a:solidFill>
              </a:rPr>
              <a:pPr>
                <a:lnSpc>
                  <a:spcPct val="90000"/>
                </a:lnSpc>
                <a:spcAft>
                  <a:spcPts val="600"/>
                </a:spcAft>
              </a:pPr>
              <a:t>15</a:t>
            </a:fld>
            <a:endParaRPr lang="en-US" sz="1900">
              <a:solidFill>
                <a:schemeClr val="tx1">
                  <a:lumMod val="50000"/>
                  <a:lumOff val="50000"/>
                </a:schemeClr>
              </a:solidFill>
            </a:endParaRPr>
          </a:p>
        </p:txBody>
      </p:sp>
    </p:spTree>
    <p:extLst>
      <p:ext uri="{BB962C8B-B14F-4D97-AF65-F5344CB8AC3E}">
        <p14:creationId xmlns:p14="http://schemas.microsoft.com/office/powerpoint/2010/main" val="40765569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74751229-0244-4FBB-BED1-407467F4C9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023647F-54E6-1EE4-2ED5-5626C279BEF7}"/>
              </a:ext>
            </a:extLst>
          </p:cNvPr>
          <p:cNvSpPr>
            <a:spLocks noGrp="1"/>
          </p:cNvSpPr>
          <p:nvPr>
            <p:ph type="title"/>
          </p:nvPr>
        </p:nvSpPr>
        <p:spPr>
          <a:xfrm>
            <a:off x="2197101" y="735283"/>
            <a:ext cx="4978399" cy="3165045"/>
          </a:xfrm>
        </p:spPr>
        <p:txBody>
          <a:bodyPr vert="horz" lIns="91440" tIns="45720" rIns="91440" bIns="45720" rtlCol="0" anchor="b">
            <a:normAutofit/>
          </a:bodyPr>
          <a:lstStyle/>
          <a:p>
            <a:r>
              <a:rPr lang="en-US" sz="5200" kern="1200">
                <a:solidFill>
                  <a:schemeClr val="tx1"/>
                </a:solidFill>
                <a:latin typeface="+mj-lt"/>
                <a:ea typeface="+mj-ea"/>
                <a:cs typeface="+mj-cs"/>
              </a:rPr>
              <a:t>Thank you for </a:t>
            </a:r>
            <a:r>
              <a:rPr lang="en-US" sz="5200" b="0" i="0" kern="1200">
                <a:solidFill>
                  <a:schemeClr val="tx1"/>
                </a:solidFill>
                <a:effectLst/>
                <a:latin typeface="+mj-lt"/>
                <a:ea typeface="+mj-ea"/>
                <a:cs typeface="+mj-cs"/>
              </a:rPr>
              <a:t>Listening</a:t>
            </a:r>
            <a:endParaRPr lang="en-US" sz="5200" kern="1200">
              <a:solidFill>
                <a:schemeClr val="tx1"/>
              </a:solidFill>
              <a:latin typeface="+mj-lt"/>
              <a:ea typeface="+mj-ea"/>
              <a:cs typeface="+mj-cs"/>
            </a:endParaRPr>
          </a:p>
        </p:txBody>
      </p:sp>
      <p:sp>
        <p:nvSpPr>
          <p:cNvPr id="3" name="Content Placeholder 2">
            <a:extLst>
              <a:ext uri="{FF2B5EF4-FFF2-40B4-BE49-F238E27FC236}">
                <a16:creationId xmlns:a16="http://schemas.microsoft.com/office/drawing/2014/main" id="{C0E665A9-91A9-6CA9-6E59-1881170C28C4}"/>
              </a:ext>
            </a:extLst>
          </p:cNvPr>
          <p:cNvSpPr>
            <a:spLocks noGrp="1"/>
          </p:cNvSpPr>
          <p:nvPr>
            <p:ph idx="1"/>
          </p:nvPr>
        </p:nvSpPr>
        <p:spPr>
          <a:xfrm>
            <a:off x="2197101" y="4078423"/>
            <a:ext cx="4978399" cy="2058657"/>
          </a:xfrm>
        </p:spPr>
        <p:txBody>
          <a:bodyPr vert="horz" lIns="91440" tIns="45720" rIns="91440" bIns="45720" rtlCol="0">
            <a:normAutofit/>
          </a:bodyPr>
          <a:lstStyle/>
          <a:p>
            <a:pPr marL="0" indent="0">
              <a:buNone/>
            </a:pPr>
            <a:r>
              <a:rPr lang="en-US" sz="2400" kern="1200">
                <a:solidFill>
                  <a:schemeClr val="tx1"/>
                </a:solidFill>
                <a:latin typeface="+mn-lt"/>
                <a:ea typeface="+mn-ea"/>
                <a:cs typeface="+mn-cs"/>
              </a:rPr>
              <a:t>Any questions </a:t>
            </a:r>
          </a:p>
        </p:txBody>
      </p:sp>
      <p:pic>
        <p:nvPicPr>
          <p:cNvPr id="8" name="Graphic 7" descr="Help">
            <a:extLst>
              <a:ext uri="{FF2B5EF4-FFF2-40B4-BE49-F238E27FC236}">
                <a16:creationId xmlns:a16="http://schemas.microsoft.com/office/drawing/2014/main" id="{4EC45F75-66C1-7391-85B1-F9F827F4E73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17549" y="2776619"/>
            <a:ext cx="1289051" cy="1289051"/>
          </a:xfrm>
          <a:prstGeom prst="rect">
            <a:avLst/>
          </a:prstGeom>
        </p:spPr>
      </p:pic>
      <p:pic>
        <p:nvPicPr>
          <p:cNvPr id="10" name="Graphic 9" descr="Help">
            <a:extLst>
              <a:ext uri="{FF2B5EF4-FFF2-40B4-BE49-F238E27FC236}">
                <a16:creationId xmlns:a16="http://schemas.microsoft.com/office/drawing/2014/main" id="{47F0C836-6190-4F3F-A351-3309D02C43E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5000"/>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607815" y="716407"/>
            <a:ext cx="5411343" cy="5411343"/>
          </a:xfrm>
          <a:prstGeom prst="rect">
            <a:avLst/>
          </a:prstGeom>
        </p:spPr>
      </p:pic>
      <p:sp>
        <p:nvSpPr>
          <p:cNvPr id="4" name="Slide Number Placeholder 3">
            <a:extLst>
              <a:ext uri="{FF2B5EF4-FFF2-40B4-BE49-F238E27FC236}">
                <a16:creationId xmlns:a16="http://schemas.microsoft.com/office/drawing/2014/main" id="{021E9D4B-C0C1-46D3-6FA3-7311EB8A17C1}"/>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A6AF1B4E-90EC-4A51-B6E5-B702C054ECB0}" type="slidenum">
              <a:rPr lang="en-US" sz="1200"/>
              <a:pPr>
                <a:spcAft>
                  <a:spcPts val="600"/>
                </a:spcAft>
              </a:pPr>
              <a:t>16</a:t>
            </a:fld>
            <a:endParaRPr lang="en-US" sz="1200"/>
          </a:p>
        </p:txBody>
      </p:sp>
    </p:spTree>
    <p:extLst>
      <p:ext uri="{BB962C8B-B14F-4D97-AF65-F5344CB8AC3E}">
        <p14:creationId xmlns:p14="http://schemas.microsoft.com/office/powerpoint/2010/main" val="12365685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C824B-4279-4D47-92DD-71F5353FAA23}"/>
              </a:ext>
            </a:extLst>
          </p:cNvPr>
          <p:cNvSpPr>
            <a:spLocks noGrp="1"/>
          </p:cNvSpPr>
          <p:nvPr>
            <p:ph type="title"/>
          </p:nvPr>
        </p:nvSpPr>
        <p:spPr>
          <a:xfrm>
            <a:off x="0" y="74045"/>
            <a:ext cx="7273098" cy="905118"/>
          </a:xfrm>
        </p:spPr>
        <p:txBody>
          <a:bodyPr/>
          <a:lstStyle/>
          <a:p>
            <a:r>
              <a:rPr lang="en-US" dirty="0"/>
              <a:t>Parallel hardware architectures </a:t>
            </a:r>
            <a:endParaRPr lang="en-US" b="1" dirty="0">
              <a:latin typeface="Franklin Gothic Book" panose="020B0503020102020204" pitchFamily="34" charset="0"/>
              <a:cs typeface="Segoe UI" panose="020B0502040204020203" pitchFamily="34" charset="0"/>
            </a:endParaRPr>
          </a:p>
        </p:txBody>
      </p:sp>
      <p:sp>
        <p:nvSpPr>
          <p:cNvPr id="3" name="Slide Number Placeholder 2">
            <a:extLst>
              <a:ext uri="{FF2B5EF4-FFF2-40B4-BE49-F238E27FC236}">
                <a16:creationId xmlns:a16="http://schemas.microsoft.com/office/drawing/2014/main" id="{0DF445EF-851C-9D30-0D3C-2F21C6E3693B}"/>
              </a:ext>
            </a:extLst>
          </p:cNvPr>
          <p:cNvSpPr>
            <a:spLocks noGrp="1"/>
          </p:cNvSpPr>
          <p:nvPr>
            <p:ph type="sldNum" sz="quarter" idx="12"/>
          </p:nvPr>
        </p:nvSpPr>
        <p:spPr/>
        <p:txBody>
          <a:bodyPr/>
          <a:lstStyle/>
          <a:p>
            <a:fld id="{A6AF1B4E-90EC-4A51-B6E5-B702C054ECB0}" type="slidenum">
              <a:rPr lang="en-US" sz="2400" smtClean="0"/>
              <a:t>2</a:t>
            </a:fld>
            <a:endParaRPr lang="en-US" sz="2400" dirty="0"/>
          </a:p>
        </p:txBody>
      </p:sp>
      <p:grpSp>
        <p:nvGrpSpPr>
          <p:cNvPr id="130" name="Group 129">
            <a:extLst>
              <a:ext uri="{FF2B5EF4-FFF2-40B4-BE49-F238E27FC236}">
                <a16:creationId xmlns:a16="http://schemas.microsoft.com/office/drawing/2014/main" id="{07242184-FFF8-2D79-F99F-EEE733A97923}"/>
              </a:ext>
            </a:extLst>
          </p:cNvPr>
          <p:cNvGrpSpPr/>
          <p:nvPr/>
        </p:nvGrpSpPr>
        <p:grpSpPr>
          <a:xfrm>
            <a:off x="1957953" y="1191395"/>
            <a:ext cx="9215742" cy="3269475"/>
            <a:chOff x="957485" y="1191395"/>
            <a:chExt cx="10494018" cy="4516722"/>
          </a:xfrm>
        </p:grpSpPr>
        <p:sp>
          <p:nvSpPr>
            <p:cNvPr id="10" name="Rectangle 9">
              <a:extLst>
                <a:ext uri="{FF2B5EF4-FFF2-40B4-BE49-F238E27FC236}">
                  <a16:creationId xmlns:a16="http://schemas.microsoft.com/office/drawing/2014/main" id="{4B6DBCE6-0F8D-96C1-3EDB-01B4E7C646BC}"/>
                </a:ext>
              </a:extLst>
            </p:cNvPr>
            <p:cNvSpPr/>
            <p:nvPr/>
          </p:nvSpPr>
          <p:spPr>
            <a:xfrm>
              <a:off x="5015559" y="5319484"/>
              <a:ext cx="2241657" cy="388633"/>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node-interconnect</a:t>
              </a:r>
            </a:p>
          </p:txBody>
        </p:sp>
        <p:cxnSp>
          <p:nvCxnSpPr>
            <p:cNvPr id="32" name="Straight Connector 31">
              <a:extLst>
                <a:ext uri="{FF2B5EF4-FFF2-40B4-BE49-F238E27FC236}">
                  <a16:creationId xmlns:a16="http://schemas.microsoft.com/office/drawing/2014/main" id="{3B80A907-5052-D4E5-2FE0-785F2EC771A7}"/>
                </a:ext>
              </a:extLst>
            </p:cNvPr>
            <p:cNvCxnSpPr>
              <a:cxnSpLocks/>
              <a:stCxn id="19" idx="2"/>
              <a:endCxn id="10" idx="0"/>
            </p:cNvCxnSpPr>
            <p:nvPr/>
          </p:nvCxnSpPr>
          <p:spPr>
            <a:xfrm flipH="1">
              <a:off x="6136388" y="3074909"/>
              <a:ext cx="9654" cy="2244574"/>
            </a:xfrm>
            <a:prstGeom prst="line">
              <a:avLst/>
            </a:prstGeom>
          </p:spPr>
          <p:style>
            <a:lnRef idx="1">
              <a:schemeClr val="dk1"/>
            </a:lnRef>
            <a:fillRef idx="0">
              <a:schemeClr val="dk1"/>
            </a:fillRef>
            <a:effectRef idx="0">
              <a:schemeClr val="dk1"/>
            </a:effectRef>
            <a:fontRef idx="minor">
              <a:schemeClr val="tx1"/>
            </a:fontRef>
          </p:style>
        </p:cxnSp>
        <p:cxnSp>
          <p:nvCxnSpPr>
            <p:cNvPr id="37" name="Connector: Elbow 36">
              <a:extLst>
                <a:ext uri="{FF2B5EF4-FFF2-40B4-BE49-F238E27FC236}">
                  <a16:creationId xmlns:a16="http://schemas.microsoft.com/office/drawing/2014/main" id="{AE160725-ACDC-1E38-5A57-6412C81FA4F3}"/>
                </a:ext>
              </a:extLst>
            </p:cNvPr>
            <p:cNvCxnSpPr>
              <a:cxnSpLocks/>
              <a:stCxn id="91" idx="2"/>
              <a:endCxn id="10" idx="3"/>
            </p:cNvCxnSpPr>
            <p:nvPr/>
          </p:nvCxnSpPr>
          <p:spPr>
            <a:xfrm rot="5400000">
              <a:off x="7309606" y="3005615"/>
              <a:ext cx="2455796" cy="2560574"/>
            </a:xfrm>
            <a:prstGeom prst="bentConnector2">
              <a:avLst/>
            </a:prstGeom>
          </p:spPr>
          <p:style>
            <a:lnRef idx="1">
              <a:schemeClr val="dk1"/>
            </a:lnRef>
            <a:fillRef idx="0">
              <a:schemeClr val="dk1"/>
            </a:fillRef>
            <a:effectRef idx="0">
              <a:schemeClr val="dk1"/>
            </a:effectRef>
            <a:fontRef idx="minor">
              <a:schemeClr val="tx1"/>
            </a:fontRef>
          </p:style>
        </p:cxnSp>
        <p:cxnSp>
          <p:nvCxnSpPr>
            <p:cNvPr id="40" name="Connector: Elbow 39">
              <a:extLst>
                <a:ext uri="{FF2B5EF4-FFF2-40B4-BE49-F238E27FC236}">
                  <a16:creationId xmlns:a16="http://schemas.microsoft.com/office/drawing/2014/main" id="{D18CEF8F-3F3E-CFF8-B5F1-56ABCA3AEAF4}"/>
                </a:ext>
              </a:extLst>
            </p:cNvPr>
            <p:cNvCxnSpPr>
              <a:cxnSpLocks/>
              <a:stCxn id="108" idx="2"/>
              <a:endCxn id="10" idx="1"/>
            </p:cNvCxnSpPr>
            <p:nvPr/>
          </p:nvCxnSpPr>
          <p:spPr>
            <a:xfrm rot="16200000" flipH="1">
              <a:off x="2590150" y="3088391"/>
              <a:ext cx="2428060" cy="2422758"/>
            </a:xfrm>
            <a:prstGeom prst="bentConnector2">
              <a:avLst/>
            </a:prstGeom>
          </p:spPr>
          <p:style>
            <a:lnRef idx="1">
              <a:schemeClr val="dk1"/>
            </a:lnRef>
            <a:fillRef idx="0">
              <a:schemeClr val="dk1"/>
            </a:fillRef>
            <a:effectRef idx="0">
              <a:schemeClr val="dk1"/>
            </a:effectRef>
            <a:fontRef idx="minor">
              <a:schemeClr val="tx1"/>
            </a:fontRef>
          </p:style>
        </p:cxnSp>
        <p:grpSp>
          <p:nvGrpSpPr>
            <p:cNvPr id="126" name="Group 125">
              <a:extLst>
                <a:ext uri="{FF2B5EF4-FFF2-40B4-BE49-F238E27FC236}">
                  <a16:creationId xmlns:a16="http://schemas.microsoft.com/office/drawing/2014/main" id="{2396B7F7-DA78-9CF1-A20A-B4D9D8832C5E}"/>
                </a:ext>
              </a:extLst>
            </p:cNvPr>
            <p:cNvGrpSpPr/>
            <p:nvPr/>
          </p:nvGrpSpPr>
          <p:grpSpPr>
            <a:xfrm>
              <a:off x="4512328" y="1208300"/>
              <a:ext cx="3267426" cy="1866609"/>
              <a:chOff x="4512328" y="1208300"/>
              <a:chExt cx="3267426" cy="1866609"/>
            </a:xfrm>
          </p:grpSpPr>
          <p:grpSp>
            <p:nvGrpSpPr>
              <p:cNvPr id="89" name="Group 88">
                <a:extLst>
                  <a:ext uri="{FF2B5EF4-FFF2-40B4-BE49-F238E27FC236}">
                    <a16:creationId xmlns:a16="http://schemas.microsoft.com/office/drawing/2014/main" id="{B70CCFC4-01E7-AB5D-0CC4-A8C79D384CE2}"/>
                  </a:ext>
                </a:extLst>
              </p:cNvPr>
              <p:cNvGrpSpPr/>
              <p:nvPr/>
            </p:nvGrpSpPr>
            <p:grpSpPr>
              <a:xfrm>
                <a:off x="4512328" y="1208300"/>
                <a:ext cx="3267426" cy="1866609"/>
                <a:chOff x="4512328" y="1208300"/>
                <a:chExt cx="3267426" cy="1866609"/>
              </a:xfrm>
            </p:grpSpPr>
            <p:sp>
              <p:nvSpPr>
                <p:cNvPr id="19" name="Rectangle 18">
                  <a:extLst>
                    <a:ext uri="{FF2B5EF4-FFF2-40B4-BE49-F238E27FC236}">
                      <a16:creationId xmlns:a16="http://schemas.microsoft.com/office/drawing/2014/main" id="{1EEFD161-6D10-37FE-EF3B-A7673ADD45A4}"/>
                    </a:ext>
                  </a:extLst>
                </p:cNvPr>
                <p:cNvSpPr/>
                <p:nvPr/>
              </p:nvSpPr>
              <p:spPr>
                <a:xfrm>
                  <a:off x="4512328" y="1208300"/>
                  <a:ext cx="3267426" cy="186660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57458910-DC5A-759A-1538-3548C0A8DC8E}"/>
                    </a:ext>
                  </a:extLst>
                </p:cNvPr>
                <p:cNvSpPr/>
                <p:nvPr/>
              </p:nvSpPr>
              <p:spPr>
                <a:xfrm>
                  <a:off x="4575190" y="1673022"/>
                  <a:ext cx="702120" cy="4263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CPU</a:t>
                  </a:r>
                </a:p>
              </p:txBody>
            </p:sp>
            <p:sp>
              <p:nvSpPr>
                <p:cNvPr id="21" name="Rectangle 20">
                  <a:extLst>
                    <a:ext uri="{FF2B5EF4-FFF2-40B4-BE49-F238E27FC236}">
                      <a16:creationId xmlns:a16="http://schemas.microsoft.com/office/drawing/2014/main" id="{203537D6-A66E-D476-9D66-F52ACB21CA99}"/>
                    </a:ext>
                  </a:extLst>
                </p:cNvPr>
                <p:cNvSpPr/>
                <p:nvPr/>
              </p:nvSpPr>
              <p:spPr>
                <a:xfrm>
                  <a:off x="5414346" y="1673022"/>
                  <a:ext cx="722042" cy="4432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CPU</a:t>
                  </a:r>
                </a:p>
              </p:txBody>
            </p:sp>
            <p:sp>
              <p:nvSpPr>
                <p:cNvPr id="22" name="Rectangle 21">
                  <a:extLst>
                    <a:ext uri="{FF2B5EF4-FFF2-40B4-BE49-F238E27FC236}">
                      <a16:creationId xmlns:a16="http://schemas.microsoft.com/office/drawing/2014/main" id="{5AF7B139-3831-6B5C-526C-17A5A9E12C89}"/>
                    </a:ext>
                  </a:extLst>
                </p:cNvPr>
                <p:cNvSpPr/>
                <p:nvPr/>
              </p:nvSpPr>
              <p:spPr>
                <a:xfrm>
                  <a:off x="7005720" y="1673021"/>
                  <a:ext cx="725830" cy="4435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CPU</a:t>
                  </a:r>
                </a:p>
              </p:txBody>
            </p:sp>
            <p:sp>
              <p:nvSpPr>
                <p:cNvPr id="23" name="Rectangle 22">
                  <a:extLst>
                    <a:ext uri="{FF2B5EF4-FFF2-40B4-BE49-F238E27FC236}">
                      <a16:creationId xmlns:a16="http://schemas.microsoft.com/office/drawing/2014/main" id="{6D3B38E3-0800-AEB2-D74C-7293773FF54A}"/>
                    </a:ext>
                  </a:extLst>
                </p:cNvPr>
                <p:cNvSpPr/>
                <p:nvPr/>
              </p:nvSpPr>
              <p:spPr>
                <a:xfrm>
                  <a:off x="6218387" y="1673022"/>
                  <a:ext cx="686609" cy="4432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CPU</a:t>
                  </a:r>
                </a:p>
              </p:txBody>
            </p:sp>
            <p:sp>
              <p:nvSpPr>
                <p:cNvPr id="24" name="Rectangle 23">
                  <a:extLst>
                    <a:ext uri="{FF2B5EF4-FFF2-40B4-BE49-F238E27FC236}">
                      <a16:creationId xmlns:a16="http://schemas.microsoft.com/office/drawing/2014/main" id="{9C0377F2-461F-3076-7514-6E2B6EC86208}"/>
                    </a:ext>
                  </a:extLst>
                </p:cNvPr>
                <p:cNvSpPr/>
                <p:nvPr/>
              </p:nvSpPr>
              <p:spPr>
                <a:xfrm>
                  <a:off x="4575190" y="2637859"/>
                  <a:ext cx="2968529" cy="352427"/>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000" dirty="0"/>
                    <a:t>Memory</a:t>
                  </a:r>
                </a:p>
              </p:txBody>
            </p:sp>
            <p:sp>
              <p:nvSpPr>
                <p:cNvPr id="72" name="TextBox 71">
                  <a:extLst>
                    <a:ext uri="{FF2B5EF4-FFF2-40B4-BE49-F238E27FC236}">
                      <a16:creationId xmlns:a16="http://schemas.microsoft.com/office/drawing/2014/main" id="{23D8F26F-D03B-9F6E-2B27-77F768058E2C}"/>
                    </a:ext>
                  </a:extLst>
                </p:cNvPr>
                <p:cNvSpPr txBox="1"/>
                <p:nvPr/>
              </p:nvSpPr>
              <p:spPr>
                <a:xfrm>
                  <a:off x="5766098" y="1208300"/>
                  <a:ext cx="790294" cy="510226"/>
                </a:xfrm>
                <a:prstGeom prst="rect">
                  <a:avLst/>
                </a:prstGeom>
                <a:noFill/>
              </p:spPr>
              <p:txBody>
                <a:bodyPr wrap="square" rtlCol="0">
                  <a:spAutoFit/>
                </a:bodyPr>
                <a:lstStyle/>
                <a:p>
                  <a:r>
                    <a:rPr lang="en-US" dirty="0"/>
                    <a:t>Node</a:t>
                  </a:r>
                </a:p>
              </p:txBody>
            </p:sp>
            <p:cxnSp>
              <p:nvCxnSpPr>
                <p:cNvPr id="82" name="Straight Connector 81">
                  <a:extLst>
                    <a:ext uri="{FF2B5EF4-FFF2-40B4-BE49-F238E27FC236}">
                      <a16:creationId xmlns:a16="http://schemas.microsoft.com/office/drawing/2014/main" id="{F0134D97-34FA-9AD0-FF05-94ADF75E8D09}"/>
                    </a:ext>
                  </a:extLst>
                </p:cNvPr>
                <p:cNvCxnSpPr>
                  <a:cxnSpLocks/>
                  <a:stCxn id="20" idx="2"/>
                </p:cNvCxnSpPr>
                <p:nvPr/>
              </p:nvCxnSpPr>
              <p:spPr>
                <a:xfrm>
                  <a:off x="4926251" y="2099377"/>
                  <a:ext cx="670" cy="53848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51475BDB-A446-AED0-855E-E2F472886F09}"/>
                    </a:ext>
                  </a:extLst>
                </p:cNvPr>
                <p:cNvCxnSpPr>
                  <a:cxnSpLocks/>
                  <a:stCxn id="21" idx="2"/>
                </p:cNvCxnSpPr>
                <p:nvPr/>
              </p:nvCxnSpPr>
              <p:spPr>
                <a:xfrm>
                  <a:off x="5775367" y="2116281"/>
                  <a:ext cx="670" cy="521579"/>
                </a:xfrm>
                <a:prstGeom prst="line">
                  <a:avLst/>
                </a:prstGeom>
              </p:spPr>
              <p:style>
                <a:lnRef idx="1">
                  <a:schemeClr val="dk1"/>
                </a:lnRef>
                <a:fillRef idx="0">
                  <a:schemeClr val="dk1"/>
                </a:fillRef>
                <a:effectRef idx="0">
                  <a:schemeClr val="dk1"/>
                </a:effectRef>
                <a:fontRef idx="minor">
                  <a:schemeClr val="tx1"/>
                </a:fontRef>
              </p:style>
            </p:cxnSp>
            <p:cxnSp>
              <p:nvCxnSpPr>
                <p:cNvPr id="86" name="Straight Connector 85">
                  <a:extLst>
                    <a:ext uri="{FF2B5EF4-FFF2-40B4-BE49-F238E27FC236}">
                      <a16:creationId xmlns:a16="http://schemas.microsoft.com/office/drawing/2014/main" id="{16B2AA49-3AE9-5B95-7A33-0DE1F6CA3875}"/>
                    </a:ext>
                  </a:extLst>
                </p:cNvPr>
                <p:cNvCxnSpPr>
                  <a:cxnSpLocks/>
                  <a:stCxn id="23" idx="2"/>
                </p:cNvCxnSpPr>
                <p:nvPr/>
              </p:nvCxnSpPr>
              <p:spPr>
                <a:xfrm>
                  <a:off x="6561692" y="2116281"/>
                  <a:ext cx="446" cy="521318"/>
                </a:xfrm>
                <a:prstGeom prst="line">
                  <a:avLst/>
                </a:prstGeom>
              </p:spPr>
              <p:style>
                <a:lnRef idx="1">
                  <a:schemeClr val="dk1"/>
                </a:lnRef>
                <a:fillRef idx="0">
                  <a:schemeClr val="dk1"/>
                </a:fillRef>
                <a:effectRef idx="0">
                  <a:schemeClr val="dk1"/>
                </a:effectRef>
                <a:fontRef idx="minor">
                  <a:schemeClr val="tx1"/>
                </a:fontRef>
              </p:style>
            </p:cxnSp>
            <p:cxnSp>
              <p:nvCxnSpPr>
                <p:cNvPr id="88" name="Straight Connector 87">
                  <a:extLst>
                    <a:ext uri="{FF2B5EF4-FFF2-40B4-BE49-F238E27FC236}">
                      <a16:creationId xmlns:a16="http://schemas.microsoft.com/office/drawing/2014/main" id="{15E8B6C4-BF10-57B6-D23B-AC450C2AA923}"/>
                    </a:ext>
                  </a:extLst>
                </p:cNvPr>
                <p:cNvCxnSpPr>
                  <a:cxnSpLocks/>
                  <a:stCxn id="22" idx="2"/>
                </p:cNvCxnSpPr>
                <p:nvPr/>
              </p:nvCxnSpPr>
              <p:spPr>
                <a:xfrm>
                  <a:off x="7368636" y="2116542"/>
                  <a:ext cx="0" cy="504411"/>
                </a:xfrm>
                <a:prstGeom prst="line">
                  <a:avLst/>
                </a:prstGeom>
              </p:spPr>
              <p:style>
                <a:lnRef idx="1">
                  <a:schemeClr val="dk1"/>
                </a:lnRef>
                <a:fillRef idx="0">
                  <a:schemeClr val="dk1"/>
                </a:fillRef>
                <a:effectRef idx="0">
                  <a:schemeClr val="dk1"/>
                </a:effectRef>
                <a:fontRef idx="minor">
                  <a:schemeClr val="tx1"/>
                </a:fontRef>
              </p:style>
            </p:cxnSp>
          </p:grpSp>
          <p:sp>
            <p:nvSpPr>
              <p:cNvPr id="123" name="Rectangle 122">
                <a:extLst>
                  <a:ext uri="{FF2B5EF4-FFF2-40B4-BE49-F238E27FC236}">
                    <a16:creationId xmlns:a16="http://schemas.microsoft.com/office/drawing/2014/main" id="{B3688D00-6214-B717-1AF4-65F0F990955C}"/>
                  </a:ext>
                </a:extLst>
              </p:cNvPr>
              <p:cNvSpPr/>
              <p:nvPr/>
            </p:nvSpPr>
            <p:spPr>
              <a:xfrm>
                <a:off x="4879970" y="2246207"/>
                <a:ext cx="2478790" cy="261725"/>
              </a:xfrm>
              <a:prstGeom prst="rect">
                <a:avLst/>
              </a:prstGeom>
              <a:solidFill>
                <a:schemeClr val="accent6">
                  <a:lumMod val="75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Data bus</a:t>
                </a:r>
              </a:p>
            </p:txBody>
          </p:sp>
        </p:grpSp>
        <p:grpSp>
          <p:nvGrpSpPr>
            <p:cNvPr id="128" name="Group 127">
              <a:extLst>
                <a:ext uri="{FF2B5EF4-FFF2-40B4-BE49-F238E27FC236}">
                  <a16:creationId xmlns:a16="http://schemas.microsoft.com/office/drawing/2014/main" id="{076E4ADB-D125-F0C6-DB8B-6CE16320F127}"/>
                </a:ext>
              </a:extLst>
            </p:cNvPr>
            <p:cNvGrpSpPr/>
            <p:nvPr/>
          </p:nvGrpSpPr>
          <p:grpSpPr>
            <a:xfrm>
              <a:off x="8184077" y="1191395"/>
              <a:ext cx="3267426" cy="1866609"/>
              <a:chOff x="8184077" y="1191395"/>
              <a:chExt cx="3267426" cy="1866609"/>
            </a:xfrm>
          </p:grpSpPr>
          <p:grpSp>
            <p:nvGrpSpPr>
              <p:cNvPr id="90" name="Group 89">
                <a:extLst>
                  <a:ext uri="{FF2B5EF4-FFF2-40B4-BE49-F238E27FC236}">
                    <a16:creationId xmlns:a16="http://schemas.microsoft.com/office/drawing/2014/main" id="{85FC3543-A8CE-D5E7-793C-A561B7EB45EA}"/>
                  </a:ext>
                </a:extLst>
              </p:cNvPr>
              <p:cNvGrpSpPr/>
              <p:nvPr/>
            </p:nvGrpSpPr>
            <p:grpSpPr>
              <a:xfrm>
                <a:off x="8184077" y="1191395"/>
                <a:ext cx="3267426" cy="1866609"/>
                <a:chOff x="4512328" y="1208300"/>
                <a:chExt cx="3267426" cy="1866609"/>
              </a:xfrm>
            </p:grpSpPr>
            <p:sp>
              <p:nvSpPr>
                <p:cNvPr id="91" name="Rectangle 90">
                  <a:extLst>
                    <a:ext uri="{FF2B5EF4-FFF2-40B4-BE49-F238E27FC236}">
                      <a16:creationId xmlns:a16="http://schemas.microsoft.com/office/drawing/2014/main" id="{CD1ED4D5-DF8E-A13F-6873-42EB6ADF8158}"/>
                    </a:ext>
                  </a:extLst>
                </p:cNvPr>
                <p:cNvSpPr/>
                <p:nvPr/>
              </p:nvSpPr>
              <p:spPr>
                <a:xfrm>
                  <a:off x="4512328" y="1208300"/>
                  <a:ext cx="3267426" cy="186660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2" name="Rectangle 91">
                  <a:extLst>
                    <a:ext uri="{FF2B5EF4-FFF2-40B4-BE49-F238E27FC236}">
                      <a16:creationId xmlns:a16="http://schemas.microsoft.com/office/drawing/2014/main" id="{DB49A9BD-B3DE-554B-036B-72F8D941D6EA}"/>
                    </a:ext>
                  </a:extLst>
                </p:cNvPr>
                <p:cNvSpPr/>
                <p:nvPr/>
              </p:nvSpPr>
              <p:spPr>
                <a:xfrm>
                  <a:off x="4575190" y="1673022"/>
                  <a:ext cx="660599" cy="4009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CPU</a:t>
                  </a:r>
                </a:p>
              </p:txBody>
            </p:sp>
            <p:sp>
              <p:nvSpPr>
                <p:cNvPr id="93" name="Rectangle 92">
                  <a:extLst>
                    <a:ext uri="{FF2B5EF4-FFF2-40B4-BE49-F238E27FC236}">
                      <a16:creationId xmlns:a16="http://schemas.microsoft.com/office/drawing/2014/main" id="{3B38CE8B-B392-584A-61E1-EF67EA7CA66C}"/>
                    </a:ext>
                  </a:extLst>
                </p:cNvPr>
                <p:cNvSpPr/>
                <p:nvPr/>
              </p:nvSpPr>
              <p:spPr>
                <a:xfrm>
                  <a:off x="5414346" y="1673022"/>
                  <a:ext cx="660597" cy="4237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CPU</a:t>
                  </a:r>
                </a:p>
              </p:txBody>
            </p:sp>
            <p:sp>
              <p:nvSpPr>
                <p:cNvPr id="94" name="Rectangle 93">
                  <a:extLst>
                    <a:ext uri="{FF2B5EF4-FFF2-40B4-BE49-F238E27FC236}">
                      <a16:creationId xmlns:a16="http://schemas.microsoft.com/office/drawing/2014/main" id="{32A7C1D4-E2C9-60D0-9D2C-B887F03E2367}"/>
                    </a:ext>
                  </a:extLst>
                </p:cNvPr>
                <p:cNvSpPr/>
                <p:nvPr/>
              </p:nvSpPr>
              <p:spPr>
                <a:xfrm>
                  <a:off x="7005721" y="1673022"/>
                  <a:ext cx="728758" cy="4237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CPU</a:t>
                  </a:r>
                </a:p>
              </p:txBody>
            </p:sp>
            <p:sp>
              <p:nvSpPr>
                <p:cNvPr id="95" name="Rectangle 94">
                  <a:extLst>
                    <a:ext uri="{FF2B5EF4-FFF2-40B4-BE49-F238E27FC236}">
                      <a16:creationId xmlns:a16="http://schemas.microsoft.com/office/drawing/2014/main" id="{28D93A15-E9EE-44B4-6829-805D91F0A40F}"/>
                    </a:ext>
                  </a:extLst>
                </p:cNvPr>
                <p:cNvSpPr/>
                <p:nvPr/>
              </p:nvSpPr>
              <p:spPr>
                <a:xfrm>
                  <a:off x="6218388" y="1673022"/>
                  <a:ext cx="660597" cy="4009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CPU</a:t>
                  </a:r>
                </a:p>
              </p:txBody>
            </p:sp>
            <p:sp>
              <p:nvSpPr>
                <p:cNvPr id="96" name="Rectangle 95">
                  <a:extLst>
                    <a:ext uri="{FF2B5EF4-FFF2-40B4-BE49-F238E27FC236}">
                      <a16:creationId xmlns:a16="http://schemas.microsoft.com/office/drawing/2014/main" id="{4268F539-F4CE-73E9-E71F-D2E5A23ADA30}"/>
                    </a:ext>
                  </a:extLst>
                </p:cNvPr>
                <p:cNvSpPr/>
                <p:nvPr/>
              </p:nvSpPr>
              <p:spPr>
                <a:xfrm>
                  <a:off x="4575190" y="2637858"/>
                  <a:ext cx="3062573" cy="36933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000" dirty="0"/>
                    <a:t>Memory</a:t>
                  </a:r>
                </a:p>
              </p:txBody>
            </p:sp>
            <p:sp>
              <p:nvSpPr>
                <p:cNvPr id="97" name="TextBox 96">
                  <a:extLst>
                    <a:ext uri="{FF2B5EF4-FFF2-40B4-BE49-F238E27FC236}">
                      <a16:creationId xmlns:a16="http://schemas.microsoft.com/office/drawing/2014/main" id="{59F6C163-C18A-F675-BC6B-77F0803060D1}"/>
                    </a:ext>
                  </a:extLst>
                </p:cNvPr>
                <p:cNvSpPr txBox="1"/>
                <p:nvPr/>
              </p:nvSpPr>
              <p:spPr>
                <a:xfrm>
                  <a:off x="5766098" y="1208300"/>
                  <a:ext cx="890668" cy="510226"/>
                </a:xfrm>
                <a:prstGeom prst="rect">
                  <a:avLst/>
                </a:prstGeom>
                <a:noFill/>
              </p:spPr>
              <p:txBody>
                <a:bodyPr wrap="square" rtlCol="0">
                  <a:spAutoFit/>
                </a:bodyPr>
                <a:lstStyle/>
                <a:p>
                  <a:r>
                    <a:rPr lang="en-US" dirty="0"/>
                    <a:t>Node</a:t>
                  </a:r>
                </a:p>
              </p:txBody>
            </p:sp>
            <p:cxnSp>
              <p:nvCxnSpPr>
                <p:cNvPr id="101" name="Straight Connector 100">
                  <a:extLst>
                    <a:ext uri="{FF2B5EF4-FFF2-40B4-BE49-F238E27FC236}">
                      <a16:creationId xmlns:a16="http://schemas.microsoft.com/office/drawing/2014/main" id="{0E2FDCA4-1CE1-A8FB-0932-23ED36D42188}"/>
                    </a:ext>
                  </a:extLst>
                </p:cNvPr>
                <p:cNvCxnSpPr>
                  <a:cxnSpLocks/>
                  <a:stCxn id="92" idx="2"/>
                </p:cNvCxnSpPr>
                <p:nvPr/>
              </p:nvCxnSpPr>
              <p:spPr>
                <a:xfrm>
                  <a:off x="4905490" y="2074002"/>
                  <a:ext cx="0" cy="58050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6463F65A-174F-D210-F142-1B43AECE4730}"/>
                    </a:ext>
                  </a:extLst>
                </p:cNvPr>
                <p:cNvCxnSpPr>
                  <a:cxnSpLocks/>
                  <a:stCxn id="93" idx="2"/>
                </p:cNvCxnSpPr>
                <p:nvPr/>
              </p:nvCxnSpPr>
              <p:spPr>
                <a:xfrm>
                  <a:off x="5744644" y="2096795"/>
                  <a:ext cx="0" cy="510226"/>
                </a:xfrm>
                <a:prstGeom prst="line">
                  <a:avLst/>
                </a:prstGeom>
              </p:spPr>
              <p:style>
                <a:lnRef idx="1">
                  <a:schemeClr val="dk1"/>
                </a:lnRef>
                <a:fillRef idx="0">
                  <a:schemeClr val="dk1"/>
                </a:fillRef>
                <a:effectRef idx="0">
                  <a:schemeClr val="dk1"/>
                </a:effectRef>
                <a:fontRef idx="minor">
                  <a:schemeClr val="tx1"/>
                </a:fontRef>
              </p:style>
            </p:cxnSp>
            <p:cxnSp>
              <p:nvCxnSpPr>
                <p:cNvPr id="103" name="Straight Connector 102">
                  <a:extLst>
                    <a:ext uri="{FF2B5EF4-FFF2-40B4-BE49-F238E27FC236}">
                      <a16:creationId xmlns:a16="http://schemas.microsoft.com/office/drawing/2014/main" id="{F9757CBF-4CCB-6B2C-E71F-D93938F26E9A}"/>
                    </a:ext>
                  </a:extLst>
                </p:cNvPr>
                <p:cNvCxnSpPr>
                  <a:cxnSpLocks/>
                  <a:stCxn id="95" idx="2"/>
                </p:cNvCxnSpPr>
                <p:nvPr/>
              </p:nvCxnSpPr>
              <p:spPr>
                <a:xfrm>
                  <a:off x="6548687" y="2074002"/>
                  <a:ext cx="0" cy="563856"/>
                </a:xfrm>
                <a:prstGeom prst="line">
                  <a:avLst/>
                </a:prstGeom>
              </p:spPr>
              <p:style>
                <a:lnRef idx="1">
                  <a:schemeClr val="dk1"/>
                </a:lnRef>
                <a:fillRef idx="0">
                  <a:schemeClr val="dk1"/>
                </a:fillRef>
                <a:effectRef idx="0">
                  <a:schemeClr val="dk1"/>
                </a:effectRef>
                <a:fontRef idx="minor">
                  <a:schemeClr val="tx1"/>
                </a:fontRef>
              </p:style>
            </p:cxnSp>
            <p:cxnSp>
              <p:nvCxnSpPr>
                <p:cNvPr id="104" name="Straight Connector 103">
                  <a:extLst>
                    <a:ext uri="{FF2B5EF4-FFF2-40B4-BE49-F238E27FC236}">
                      <a16:creationId xmlns:a16="http://schemas.microsoft.com/office/drawing/2014/main" id="{0AE39612-34E1-49B8-0242-CB92136CF5A7}"/>
                    </a:ext>
                  </a:extLst>
                </p:cNvPr>
                <p:cNvCxnSpPr>
                  <a:cxnSpLocks/>
                  <a:stCxn id="94" idx="2"/>
                </p:cNvCxnSpPr>
                <p:nvPr/>
              </p:nvCxnSpPr>
              <p:spPr>
                <a:xfrm flipH="1">
                  <a:off x="7368677" y="2096795"/>
                  <a:ext cx="1423" cy="541063"/>
                </a:xfrm>
                <a:prstGeom prst="line">
                  <a:avLst/>
                </a:prstGeom>
              </p:spPr>
              <p:style>
                <a:lnRef idx="1">
                  <a:schemeClr val="dk1"/>
                </a:lnRef>
                <a:fillRef idx="0">
                  <a:schemeClr val="dk1"/>
                </a:fillRef>
                <a:effectRef idx="0">
                  <a:schemeClr val="dk1"/>
                </a:effectRef>
                <a:fontRef idx="minor">
                  <a:schemeClr val="tx1"/>
                </a:fontRef>
              </p:style>
            </p:cxnSp>
          </p:grpSp>
          <p:sp>
            <p:nvSpPr>
              <p:cNvPr id="124" name="Rectangle 123">
                <a:extLst>
                  <a:ext uri="{FF2B5EF4-FFF2-40B4-BE49-F238E27FC236}">
                    <a16:creationId xmlns:a16="http://schemas.microsoft.com/office/drawing/2014/main" id="{F5F2FC6A-A598-1ED2-FD88-98EC717B85A5}"/>
                  </a:ext>
                </a:extLst>
              </p:cNvPr>
              <p:cNvSpPr/>
              <p:nvPr/>
            </p:nvSpPr>
            <p:spPr>
              <a:xfrm>
                <a:off x="8542696" y="2219559"/>
                <a:ext cx="2478790" cy="261725"/>
              </a:xfrm>
              <a:prstGeom prst="rect">
                <a:avLst/>
              </a:prstGeom>
              <a:solidFill>
                <a:schemeClr val="accent6">
                  <a:lumMod val="75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Data bus</a:t>
                </a:r>
              </a:p>
            </p:txBody>
          </p:sp>
        </p:grpSp>
        <p:grpSp>
          <p:nvGrpSpPr>
            <p:cNvPr id="127" name="Group 126">
              <a:extLst>
                <a:ext uri="{FF2B5EF4-FFF2-40B4-BE49-F238E27FC236}">
                  <a16:creationId xmlns:a16="http://schemas.microsoft.com/office/drawing/2014/main" id="{9C89ACEE-8226-933B-E92A-416AD01D5F0E}"/>
                </a:ext>
              </a:extLst>
            </p:cNvPr>
            <p:cNvGrpSpPr/>
            <p:nvPr/>
          </p:nvGrpSpPr>
          <p:grpSpPr>
            <a:xfrm>
              <a:off x="957485" y="1219131"/>
              <a:ext cx="3270631" cy="1866609"/>
              <a:chOff x="957485" y="1219131"/>
              <a:chExt cx="3270631" cy="1866609"/>
            </a:xfrm>
          </p:grpSpPr>
          <p:grpSp>
            <p:nvGrpSpPr>
              <p:cNvPr id="107" name="Group 106">
                <a:extLst>
                  <a:ext uri="{FF2B5EF4-FFF2-40B4-BE49-F238E27FC236}">
                    <a16:creationId xmlns:a16="http://schemas.microsoft.com/office/drawing/2014/main" id="{E8568475-3814-EE74-DF8A-4A1A92614B8B}"/>
                  </a:ext>
                </a:extLst>
              </p:cNvPr>
              <p:cNvGrpSpPr/>
              <p:nvPr/>
            </p:nvGrpSpPr>
            <p:grpSpPr>
              <a:xfrm>
                <a:off x="957485" y="1219131"/>
                <a:ext cx="3270631" cy="1866609"/>
                <a:chOff x="4512328" y="1208300"/>
                <a:chExt cx="3270631" cy="1866609"/>
              </a:xfrm>
            </p:grpSpPr>
            <p:sp>
              <p:nvSpPr>
                <p:cNvPr id="108" name="Rectangle 107">
                  <a:extLst>
                    <a:ext uri="{FF2B5EF4-FFF2-40B4-BE49-F238E27FC236}">
                      <a16:creationId xmlns:a16="http://schemas.microsoft.com/office/drawing/2014/main" id="{A51E2F4A-A98B-5528-7A23-7864DDD568DC}"/>
                    </a:ext>
                  </a:extLst>
                </p:cNvPr>
                <p:cNvSpPr/>
                <p:nvPr/>
              </p:nvSpPr>
              <p:spPr>
                <a:xfrm>
                  <a:off x="4512328" y="1208300"/>
                  <a:ext cx="3270631" cy="186660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9" name="Rectangle 108">
                  <a:extLst>
                    <a:ext uri="{FF2B5EF4-FFF2-40B4-BE49-F238E27FC236}">
                      <a16:creationId xmlns:a16="http://schemas.microsoft.com/office/drawing/2014/main" id="{E11EEC22-D7EC-E10E-2FED-1BF637425AAC}"/>
                    </a:ext>
                  </a:extLst>
                </p:cNvPr>
                <p:cNvSpPr/>
                <p:nvPr/>
              </p:nvSpPr>
              <p:spPr>
                <a:xfrm>
                  <a:off x="4575191" y="1673022"/>
                  <a:ext cx="707013" cy="4324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CPU</a:t>
                  </a:r>
                </a:p>
              </p:txBody>
            </p:sp>
            <p:sp>
              <p:nvSpPr>
                <p:cNvPr id="110" name="Rectangle 109">
                  <a:extLst>
                    <a:ext uri="{FF2B5EF4-FFF2-40B4-BE49-F238E27FC236}">
                      <a16:creationId xmlns:a16="http://schemas.microsoft.com/office/drawing/2014/main" id="{08428CCE-A31B-61B2-B0C0-54307F3440D8}"/>
                    </a:ext>
                  </a:extLst>
                </p:cNvPr>
                <p:cNvSpPr/>
                <p:nvPr/>
              </p:nvSpPr>
              <p:spPr>
                <a:xfrm>
                  <a:off x="5414345" y="1673022"/>
                  <a:ext cx="709192" cy="4432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CPU</a:t>
                  </a:r>
                </a:p>
              </p:txBody>
            </p:sp>
            <p:sp>
              <p:nvSpPr>
                <p:cNvPr id="111" name="Rectangle 110">
                  <a:extLst>
                    <a:ext uri="{FF2B5EF4-FFF2-40B4-BE49-F238E27FC236}">
                      <a16:creationId xmlns:a16="http://schemas.microsoft.com/office/drawing/2014/main" id="{3399F6D4-D7F2-B40A-9825-74F08025C2A3}"/>
                    </a:ext>
                  </a:extLst>
                </p:cNvPr>
                <p:cNvSpPr/>
                <p:nvPr/>
              </p:nvSpPr>
              <p:spPr>
                <a:xfrm>
                  <a:off x="7005721" y="1673022"/>
                  <a:ext cx="652574" cy="4155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CPU</a:t>
                  </a:r>
                </a:p>
              </p:txBody>
            </p:sp>
            <p:sp>
              <p:nvSpPr>
                <p:cNvPr id="112" name="Rectangle 111">
                  <a:extLst>
                    <a:ext uri="{FF2B5EF4-FFF2-40B4-BE49-F238E27FC236}">
                      <a16:creationId xmlns:a16="http://schemas.microsoft.com/office/drawing/2014/main" id="{B52FC16D-6E7A-44C1-5F38-02514D0829F4}"/>
                    </a:ext>
                  </a:extLst>
                </p:cNvPr>
                <p:cNvSpPr/>
                <p:nvPr/>
              </p:nvSpPr>
              <p:spPr>
                <a:xfrm>
                  <a:off x="6218388" y="1673022"/>
                  <a:ext cx="692481" cy="4432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CPU</a:t>
                  </a:r>
                </a:p>
              </p:txBody>
            </p:sp>
            <p:sp>
              <p:nvSpPr>
                <p:cNvPr id="113" name="Rectangle 112">
                  <a:extLst>
                    <a:ext uri="{FF2B5EF4-FFF2-40B4-BE49-F238E27FC236}">
                      <a16:creationId xmlns:a16="http://schemas.microsoft.com/office/drawing/2014/main" id="{45A0F028-2DFB-BC92-1F35-D491A0BAD97F}"/>
                    </a:ext>
                  </a:extLst>
                </p:cNvPr>
                <p:cNvSpPr/>
                <p:nvPr/>
              </p:nvSpPr>
              <p:spPr>
                <a:xfrm>
                  <a:off x="4575190" y="2671386"/>
                  <a:ext cx="3068256" cy="37171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000" dirty="0"/>
                    <a:t>Memory</a:t>
                  </a:r>
                </a:p>
              </p:txBody>
            </p:sp>
            <p:sp>
              <p:nvSpPr>
                <p:cNvPr id="114" name="TextBox 113">
                  <a:extLst>
                    <a:ext uri="{FF2B5EF4-FFF2-40B4-BE49-F238E27FC236}">
                      <a16:creationId xmlns:a16="http://schemas.microsoft.com/office/drawing/2014/main" id="{A1877760-F03C-FF25-0974-7E322F1350B6}"/>
                    </a:ext>
                  </a:extLst>
                </p:cNvPr>
                <p:cNvSpPr txBox="1"/>
                <p:nvPr/>
              </p:nvSpPr>
              <p:spPr>
                <a:xfrm>
                  <a:off x="5766096" y="1208300"/>
                  <a:ext cx="1017405" cy="510226"/>
                </a:xfrm>
                <a:prstGeom prst="rect">
                  <a:avLst/>
                </a:prstGeom>
                <a:noFill/>
              </p:spPr>
              <p:txBody>
                <a:bodyPr wrap="square" rtlCol="0">
                  <a:spAutoFit/>
                </a:bodyPr>
                <a:lstStyle/>
                <a:p>
                  <a:r>
                    <a:rPr lang="en-US" dirty="0"/>
                    <a:t>Node 1</a:t>
                  </a:r>
                </a:p>
              </p:txBody>
            </p:sp>
            <p:cxnSp>
              <p:nvCxnSpPr>
                <p:cNvPr id="118" name="Straight Connector 117">
                  <a:extLst>
                    <a:ext uri="{FF2B5EF4-FFF2-40B4-BE49-F238E27FC236}">
                      <a16:creationId xmlns:a16="http://schemas.microsoft.com/office/drawing/2014/main" id="{FCEA7E8E-C66C-9E10-3771-D346EB2B7331}"/>
                    </a:ext>
                  </a:extLst>
                </p:cNvPr>
                <p:cNvCxnSpPr>
                  <a:cxnSpLocks/>
                  <a:stCxn id="109" idx="2"/>
                </p:cNvCxnSpPr>
                <p:nvPr/>
              </p:nvCxnSpPr>
              <p:spPr>
                <a:xfrm>
                  <a:off x="4928698" y="2105451"/>
                  <a:ext cx="0" cy="56593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54FE9D95-6F1A-FC26-6688-D89DBB66B10E}"/>
                    </a:ext>
                  </a:extLst>
                </p:cNvPr>
                <p:cNvCxnSpPr>
                  <a:cxnSpLocks/>
                  <a:stCxn id="110" idx="2"/>
                </p:cNvCxnSpPr>
                <p:nvPr/>
              </p:nvCxnSpPr>
              <p:spPr>
                <a:xfrm>
                  <a:off x="5768941" y="2116282"/>
                  <a:ext cx="0" cy="555104"/>
                </a:xfrm>
                <a:prstGeom prst="line">
                  <a:avLst/>
                </a:prstGeom>
              </p:spPr>
              <p:style>
                <a:lnRef idx="1">
                  <a:schemeClr val="dk1"/>
                </a:lnRef>
                <a:fillRef idx="0">
                  <a:schemeClr val="dk1"/>
                </a:fillRef>
                <a:effectRef idx="0">
                  <a:schemeClr val="dk1"/>
                </a:effectRef>
                <a:fontRef idx="minor">
                  <a:schemeClr val="tx1"/>
                </a:fontRef>
              </p:style>
            </p:cxnSp>
            <p:cxnSp>
              <p:nvCxnSpPr>
                <p:cNvPr id="120" name="Straight Connector 119">
                  <a:extLst>
                    <a:ext uri="{FF2B5EF4-FFF2-40B4-BE49-F238E27FC236}">
                      <a16:creationId xmlns:a16="http://schemas.microsoft.com/office/drawing/2014/main" id="{B1E52486-D8C5-80E3-0EFE-FE987CF8BC80}"/>
                    </a:ext>
                  </a:extLst>
                </p:cNvPr>
                <p:cNvCxnSpPr>
                  <a:cxnSpLocks/>
                  <a:stCxn id="112" idx="2"/>
                </p:cNvCxnSpPr>
                <p:nvPr/>
              </p:nvCxnSpPr>
              <p:spPr>
                <a:xfrm>
                  <a:off x="6564628" y="2116282"/>
                  <a:ext cx="8660" cy="555104"/>
                </a:xfrm>
                <a:prstGeom prst="line">
                  <a:avLst/>
                </a:prstGeom>
              </p:spPr>
              <p:style>
                <a:lnRef idx="1">
                  <a:schemeClr val="dk1"/>
                </a:lnRef>
                <a:fillRef idx="0">
                  <a:schemeClr val="dk1"/>
                </a:fillRef>
                <a:effectRef idx="0">
                  <a:schemeClr val="dk1"/>
                </a:effectRef>
                <a:fontRef idx="minor">
                  <a:schemeClr val="tx1"/>
                </a:fontRef>
              </p:style>
            </p:cxnSp>
            <p:cxnSp>
              <p:nvCxnSpPr>
                <p:cNvPr id="121" name="Straight Connector 120">
                  <a:extLst>
                    <a:ext uri="{FF2B5EF4-FFF2-40B4-BE49-F238E27FC236}">
                      <a16:creationId xmlns:a16="http://schemas.microsoft.com/office/drawing/2014/main" id="{400AD290-6672-30EF-9590-667F99504ECF}"/>
                    </a:ext>
                  </a:extLst>
                </p:cNvPr>
                <p:cNvCxnSpPr>
                  <a:cxnSpLocks/>
                  <a:stCxn id="111" idx="2"/>
                </p:cNvCxnSpPr>
                <p:nvPr/>
              </p:nvCxnSpPr>
              <p:spPr>
                <a:xfrm>
                  <a:off x="7332008" y="2088546"/>
                  <a:ext cx="0" cy="582840"/>
                </a:xfrm>
                <a:prstGeom prst="line">
                  <a:avLst/>
                </a:prstGeom>
              </p:spPr>
              <p:style>
                <a:lnRef idx="1">
                  <a:schemeClr val="dk1"/>
                </a:lnRef>
                <a:fillRef idx="0">
                  <a:schemeClr val="dk1"/>
                </a:fillRef>
                <a:effectRef idx="0">
                  <a:schemeClr val="dk1"/>
                </a:effectRef>
                <a:fontRef idx="minor">
                  <a:schemeClr val="tx1"/>
                </a:fontRef>
              </p:style>
            </p:cxnSp>
          </p:grpSp>
          <p:sp>
            <p:nvSpPr>
              <p:cNvPr id="125" name="Rectangle 124">
                <a:extLst>
                  <a:ext uri="{FF2B5EF4-FFF2-40B4-BE49-F238E27FC236}">
                    <a16:creationId xmlns:a16="http://schemas.microsoft.com/office/drawing/2014/main" id="{F9EEDCE1-60BA-0813-12D6-BDA88E608BB8}"/>
                  </a:ext>
                </a:extLst>
              </p:cNvPr>
              <p:cNvSpPr/>
              <p:nvPr/>
            </p:nvSpPr>
            <p:spPr>
              <a:xfrm>
                <a:off x="1168752" y="2263935"/>
                <a:ext cx="2645391" cy="255419"/>
              </a:xfrm>
              <a:prstGeom prst="rect">
                <a:avLst/>
              </a:prstGeom>
              <a:solidFill>
                <a:schemeClr val="accent6">
                  <a:lumMod val="75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Data bus</a:t>
                </a:r>
              </a:p>
            </p:txBody>
          </p:sp>
        </p:grpSp>
      </p:grpSp>
      <p:sp>
        <p:nvSpPr>
          <p:cNvPr id="170" name="TextBox 169">
            <a:extLst>
              <a:ext uri="{FF2B5EF4-FFF2-40B4-BE49-F238E27FC236}">
                <a16:creationId xmlns:a16="http://schemas.microsoft.com/office/drawing/2014/main" id="{952CB55F-D5C4-45F9-55C9-256569FC0C64}"/>
              </a:ext>
            </a:extLst>
          </p:cNvPr>
          <p:cNvSpPr txBox="1"/>
          <p:nvPr/>
        </p:nvSpPr>
        <p:spPr>
          <a:xfrm>
            <a:off x="3656971" y="4742107"/>
            <a:ext cx="4606198" cy="2062103"/>
          </a:xfrm>
          <a:prstGeom prst="rect">
            <a:avLst/>
          </a:prstGeom>
          <a:noFill/>
        </p:spPr>
        <p:txBody>
          <a:bodyPr wrap="square" rtlCol="0">
            <a:spAutoFit/>
          </a:bodyPr>
          <a:lstStyle/>
          <a:p>
            <a:r>
              <a:rPr lang="en-US" sz="1600" b="1" dirty="0" err="1"/>
              <a:t>ccNUMA</a:t>
            </a:r>
            <a:r>
              <a:rPr lang="en-US" sz="1600" b="1" dirty="0"/>
              <a:t> (cache-coherent non-uniform memory access)</a:t>
            </a:r>
          </a:p>
          <a:p>
            <a:r>
              <a:rPr lang="en-US" sz="1600" dirty="0"/>
              <a:t>Shared memory programming is possible</a:t>
            </a:r>
            <a:endParaRPr lang="en-US" sz="1600" b="1" dirty="0"/>
          </a:p>
          <a:p>
            <a:pPr marL="285750" indent="-285750">
              <a:buFont typeface="Arial" panose="020B0604020202020204" pitchFamily="34" charset="0"/>
              <a:buChar char="•"/>
            </a:pPr>
            <a:r>
              <a:rPr lang="en-US" sz="1600" dirty="0"/>
              <a:t>Each </a:t>
            </a:r>
            <a:r>
              <a:rPr lang="en-US" sz="1600" b="1" dirty="0"/>
              <a:t>parallel execution stream </a:t>
            </a:r>
            <a:r>
              <a:rPr lang="en-US" sz="1600" dirty="0"/>
              <a:t>should mainly access the memory of its CPU</a:t>
            </a:r>
          </a:p>
          <a:p>
            <a:pPr marL="285750" indent="-285750">
              <a:buFont typeface="Arial" panose="020B0604020202020204" pitchFamily="34" charset="0"/>
              <a:buChar char="•"/>
            </a:pPr>
            <a:r>
              <a:rPr lang="en-US" sz="1600" b="1" dirty="0"/>
              <a:t>First-touch</a:t>
            </a:r>
            <a:r>
              <a:rPr lang="en-US" sz="1600" dirty="0"/>
              <a:t> strategy is needed to minimize remote memory access</a:t>
            </a:r>
          </a:p>
          <a:p>
            <a:pPr marL="285750" indent="-285750">
              <a:buFont typeface="Arial" panose="020B0604020202020204" pitchFamily="34" charset="0"/>
              <a:buChar char="•"/>
            </a:pPr>
            <a:r>
              <a:rPr lang="en-US" sz="1600" dirty="0"/>
              <a:t>Threads should be </a:t>
            </a:r>
            <a:r>
              <a:rPr lang="en-US" sz="1600" b="1" dirty="0"/>
              <a:t>pinned</a:t>
            </a:r>
            <a:r>
              <a:rPr lang="en-US" sz="1600" dirty="0"/>
              <a:t> to the physical sockets</a:t>
            </a:r>
            <a:endParaRPr lang="en-US" sz="1600" b="1" dirty="0"/>
          </a:p>
        </p:txBody>
      </p:sp>
      <p:sp>
        <p:nvSpPr>
          <p:cNvPr id="171" name="TextBox 170">
            <a:extLst>
              <a:ext uri="{FF2B5EF4-FFF2-40B4-BE49-F238E27FC236}">
                <a16:creationId xmlns:a16="http://schemas.microsoft.com/office/drawing/2014/main" id="{4766EE0F-0788-6483-A447-39DF2A82060A}"/>
              </a:ext>
            </a:extLst>
          </p:cNvPr>
          <p:cNvSpPr txBox="1"/>
          <p:nvPr/>
        </p:nvSpPr>
        <p:spPr>
          <a:xfrm>
            <a:off x="5003160" y="4465426"/>
            <a:ext cx="694028" cy="369332"/>
          </a:xfrm>
          <a:prstGeom prst="rect">
            <a:avLst/>
          </a:prstGeom>
          <a:noFill/>
        </p:spPr>
        <p:txBody>
          <a:bodyPr wrap="square" rtlCol="0">
            <a:spAutoFit/>
          </a:bodyPr>
          <a:lstStyle/>
          <a:p>
            <a:r>
              <a:rPr lang="en-US" b="1" dirty="0"/>
              <a:t>Node</a:t>
            </a:r>
          </a:p>
        </p:txBody>
      </p:sp>
      <p:sp>
        <p:nvSpPr>
          <p:cNvPr id="172" name="TextBox 171">
            <a:extLst>
              <a:ext uri="{FF2B5EF4-FFF2-40B4-BE49-F238E27FC236}">
                <a16:creationId xmlns:a16="http://schemas.microsoft.com/office/drawing/2014/main" id="{2A5A70FA-60D6-6ED1-08BA-94EA0F76E435}"/>
              </a:ext>
            </a:extLst>
          </p:cNvPr>
          <p:cNvSpPr txBox="1"/>
          <p:nvPr/>
        </p:nvSpPr>
        <p:spPr>
          <a:xfrm>
            <a:off x="8415407" y="4486936"/>
            <a:ext cx="3543592" cy="2062103"/>
          </a:xfrm>
          <a:prstGeom prst="rect">
            <a:avLst/>
          </a:prstGeom>
          <a:noFill/>
        </p:spPr>
        <p:txBody>
          <a:bodyPr wrap="square" rtlCol="0">
            <a:spAutoFit/>
          </a:bodyPr>
          <a:lstStyle/>
          <a:p>
            <a:r>
              <a:rPr lang="en-US" sz="1600" dirty="0"/>
              <a:t>fast access only on its own memory</a:t>
            </a:r>
            <a:endParaRPr lang="en-US" sz="1600" b="1" dirty="0"/>
          </a:p>
          <a:p>
            <a:r>
              <a:rPr lang="en-US" sz="1600" b="1" dirty="0"/>
              <a:t>Many programming options</a:t>
            </a:r>
            <a:r>
              <a:rPr lang="en-US" sz="1600" dirty="0"/>
              <a:t>:</a:t>
            </a:r>
          </a:p>
          <a:p>
            <a:pPr marL="285750" indent="-285750">
              <a:buFont typeface="Arial" panose="020B0604020202020204" pitchFamily="34" charset="0"/>
              <a:buChar char="•"/>
            </a:pPr>
            <a:r>
              <a:rPr lang="en-US" sz="1600" dirty="0"/>
              <a:t>Shared memory / symmetric multiprocessing inside of each node</a:t>
            </a:r>
          </a:p>
          <a:p>
            <a:pPr marL="285750" indent="-285750">
              <a:buFont typeface="Arial" panose="020B0604020202020204" pitchFamily="34" charset="0"/>
              <a:buChar char="•"/>
            </a:pPr>
            <a:r>
              <a:rPr lang="en-US" sz="1600" dirty="0"/>
              <a:t>distributed memory parallelization on the node interconnect</a:t>
            </a:r>
          </a:p>
          <a:p>
            <a:pPr marL="285750" indent="-285750">
              <a:buFont typeface="Arial" panose="020B0604020202020204" pitchFamily="34" charset="0"/>
              <a:buChar char="•"/>
            </a:pPr>
            <a:r>
              <a:rPr lang="en-US" sz="1600" dirty="0"/>
              <a:t>Or simply one MPI process on each core</a:t>
            </a:r>
          </a:p>
        </p:txBody>
      </p:sp>
      <p:sp>
        <p:nvSpPr>
          <p:cNvPr id="173" name="TextBox 172">
            <a:extLst>
              <a:ext uri="{FF2B5EF4-FFF2-40B4-BE49-F238E27FC236}">
                <a16:creationId xmlns:a16="http://schemas.microsoft.com/office/drawing/2014/main" id="{88F7EA92-19F4-D1EA-E7B2-0B75B0E251CA}"/>
              </a:ext>
            </a:extLst>
          </p:cNvPr>
          <p:cNvSpPr txBox="1"/>
          <p:nvPr/>
        </p:nvSpPr>
        <p:spPr>
          <a:xfrm>
            <a:off x="9617956" y="4218258"/>
            <a:ext cx="849335" cy="369332"/>
          </a:xfrm>
          <a:prstGeom prst="rect">
            <a:avLst/>
          </a:prstGeom>
          <a:noFill/>
        </p:spPr>
        <p:txBody>
          <a:bodyPr wrap="none" rtlCol="0">
            <a:spAutoFit/>
          </a:bodyPr>
          <a:lstStyle/>
          <a:p>
            <a:r>
              <a:rPr lang="en-US" b="1" dirty="0"/>
              <a:t>Cluster</a:t>
            </a:r>
          </a:p>
        </p:txBody>
      </p:sp>
      <p:cxnSp>
        <p:nvCxnSpPr>
          <p:cNvPr id="175" name="Straight Connector 174">
            <a:extLst>
              <a:ext uri="{FF2B5EF4-FFF2-40B4-BE49-F238E27FC236}">
                <a16:creationId xmlns:a16="http://schemas.microsoft.com/office/drawing/2014/main" id="{775CB67A-3251-E939-1B12-06F7CD902AA8}"/>
              </a:ext>
            </a:extLst>
          </p:cNvPr>
          <p:cNvCxnSpPr>
            <a:cxnSpLocks/>
          </p:cNvCxnSpPr>
          <p:nvPr/>
        </p:nvCxnSpPr>
        <p:spPr>
          <a:xfrm>
            <a:off x="109414" y="903642"/>
            <a:ext cx="3566160" cy="0"/>
          </a:xfrm>
          <a:prstGeom prst="line">
            <a:avLst/>
          </a:prstGeom>
          <a:ln w="63500"/>
          <a:effectLst>
            <a:outerShdw blurRad="50800" dist="50800" dir="5400000" sx="1000" sy="1000" algn="ctr" rotWithShape="0">
              <a:srgbClr val="000000">
                <a:alpha val="43137"/>
              </a:srgbClr>
            </a:outerShdw>
            <a:softEdge rad="0"/>
          </a:effectLst>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1534910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7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7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0" grpId="0"/>
      <p:bldP spid="171" grpId="0"/>
      <p:bldP spid="172" grpId="0"/>
      <p:bldP spid="17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4BD0A42-B011-4DBF-B5CD-6718A97E3C70}"/>
              </a:ext>
            </a:extLst>
          </p:cNvPr>
          <p:cNvSpPr>
            <a:spLocks noGrp="1"/>
          </p:cNvSpPr>
          <p:nvPr>
            <p:ph type="title"/>
          </p:nvPr>
        </p:nvSpPr>
        <p:spPr>
          <a:xfrm>
            <a:off x="109330" y="178869"/>
            <a:ext cx="10515600" cy="1015690"/>
          </a:xfrm>
        </p:spPr>
        <p:txBody>
          <a:bodyPr/>
          <a:lstStyle/>
          <a:p>
            <a:r>
              <a:rPr lang="en-US" b="1" dirty="0"/>
              <a:t>Message-Passing Interface (MPI)</a:t>
            </a:r>
          </a:p>
        </p:txBody>
      </p:sp>
      <p:sp>
        <p:nvSpPr>
          <p:cNvPr id="13" name="Slide Number Placeholder 12">
            <a:extLst>
              <a:ext uri="{FF2B5EF4-FFF2-40B4-BE49-F238E27FC236}">
                <a16:creationId xmlns:a16="http://schemas.microsoft.com/office/drawing/2014/main" id="{3C34BA88-61FA-84B9-0F1E-27F45BEACBC8}"/>
              </a:ext>
            </a:extLst>
          </p:cNvPr>
          <p:cNvSpPr>
            <a:spLocks noGrp="1"/>
          </p:cNvSpPr>
          <p:nvPr>
            <p:ph type="sldNum" sz="quarter" idx="12"/>
          </p:nvPr>
        </p:nvSpPr>
        <p:spPr/>
        <p:txBody>
          <a:bodyPr/>
          <a:lstStyle/>
          <a:p>
            <a:fld id="{A6AF1B4E-90EC-4A51-B6E5-B702C054ECB0}" type="slidenum">
              <a:rPr lang="en-US" sz="2400" smtClean="0"/>
              <a:t>3</a:t>
            </a:fld>
            <a:endParaRPr lang="en-US" sz="2400" dirty="0"/>
          </a:p>
        </p:txBody>
      </p:sp>
      <p:cxnSp>
        <p:nvCxnSpPr>
          <p:cNvPr id="2" name="Straight Connector 1">
            <a:extLst>
              <a:ext uri="{FF2B5EF4-FFF2-40B4-BE49-F238E27FC236}">
                <a16:creationId xmlns:a16="http://schemas.microsoft.com/office/drawing/2014/main" id="{A64BF771-DC43-4172-2FD5-AA598ED5444E}"/>
              </a:ext>
            </a:extLst>
          </p:cNvPr>
          <p:cNvCxnSpPr>
            <a:cxnSpLocks/>
          </p:cNvCxnSpPr>
          <p:nvPr/>
        </p:nvCxnSpPr>
        <p:spPr>
          <a:xfrm>
            <a:off x="222303" y="1047803"/>
            <a:ext cx="3566160" cy="0"/>
          </a:xfrm>
          <a:prstGeom prst="line">
            <a:avLst/>
          </a:prstGeom>
          <a:ln w="63500"/>
          <a:effectLst>
            <a:outerShdw blurRad="50800" dist="50800" dir="5400000" sx="1000" sy="1000" algn="ctr" rotWithShape="0">
              <a:srgbClr val="000000">
                <a:alpha val="43137"/>
              </a:srgbClr>
            </a:outerShdw>
            <a:softEdge rad="0"/>
          </a:effectLst>
        </p:spPr>
        <p:style>
          <a:lnRef idx="3">
            <a:schemeClr val="accent2"/>
          </a:lnRef>
          <a:fillRef idx="0">
            <a:schemeClr val="accent2"/>
          </a:fillRef>
          <a:effectRef idx="2">
            <a:schemeClr val="accent2"/>
          </a:effectRef>
          <a:fontRef idx="minor">
            <a:schemeClr val="tx1"/>
          </a:fontRef>
        </p:style>
      </p:cxnSp>
      <p:graphicFrame>
        <p:nvGraphicFramePr>
          <p:cNvPr id="17" name="TextBox 2">
            <a:extLst>
              <a:ext uri="{FF2B5EF4-FFF2-40B4-BE49-F238E27FC236}">
                <a16:creationId xmlns:a16="http://schemas.microsoft.com/office/drawing/2014/main" id="{C28784BB-1D5E-31A6-F624-FA15D9ECCA77}"/>
              </a:ext>
            </a:extLst>
          </p:cNvPr>
          <p:cNvGraphicFramePr/>
          <p:nvPr>
            <p:extLst>
              <p:ext uri="{D42A27DB-BD31-4B8C-83A1-F6EECF244321}">
                <p14:modId xmlns:p14="http://schemas.microsoft.com/office/powerpoint/2010/main" val="4202001553"/>
              </p:ext>
            </p:extLst>
          </p:nvPr>
        </p:nvGraphicFramePr>
        <p:xfrm>
          <a:off x="580912" y="1957891"/>
          <a:ext cx="10671587" cy="396957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1275809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6CE56635-FAAC-06D2-8EC0-17A7BEE488B6}"/>
              </a:ext>
            </a:extLst>
          </p:cNvPr>
          <p:cNvSpPr>
            <a:spLocks noGrp="1"/>
          </p:cNvSpPr>
          <p:nvPr>
            <p:ph type="sldNum" sz="quarter" idx="12"/>
          </p:nvPr>
        </p:nvSpPr>
        <p:spPr/>
        <p:txBody>
          <a:bodyPr/>
          <a:lstStyle/>
          <a:p>
            <a:fld id="{A6AF1B4E-90EC-4A51-B6E5-B702C054ECB0}" type="slidenum">
              <a:rPr lang="en-US" sz="2400" smtClean="0"/>
              <a:t>4</a:t>
            </a:fld>
            <a:endParaRPr lang="en-US" sz="2400" dirty="0"/>
          </a:p>
        </p:txBody>
      </p:sp>
      <p:cxnSp>
        <p:nvCxnSpPr>
          <p:cNvPr id="3" name="Straight Connector 2">
            <a:extLst>
              <a:ext uri="{FF2B5EF4-FFF2-40B4-BE49-F238E27FC236}">
                <a16:creationId xmlns:a16="http://schemas.microsoft.com/office/drawing/2014/main" id="{163FA3A3-ADB7-70ED-3556-2BE727680F0E}"/>
              </a:ext>
            </a:extLst>
          </p:cNvPr>
          <p:cNvCxnSpPr>
            <a:cxnSpLocks/>
          </p:cNvCxnSpPr>
          <p:nvPr/>
        </p:nvCxnSpPr>
        <p:spPr>
          <a:xfrm>
            <a:off x="162691" y="1456593"/>
            <a:ext cx="3566160" cy="0"/>
          </a:xfrm>
          <a:prstGeom prst="line">
            <a:avLst/>
          </a:prstGeom>
          <a:ln w="63500"/>
          <a:effectLst>
            <a:outerShdw blurRad="50800" dist="50800" dir="5400000" sx="1000" sy="1000" algn="ctr" rotWithShape="0">
              <a:srgbClr val="000000">
                <a:alpha val="43137"/>
              </a:srgbClr>
            </a:outerShdw>
            <a:softEdge rad="0"/>
          </a:effectLst>
        </p:spPr>
        <p:style>
          <a:lnRef idx="3">
            <a:schemeClr val="accent2"/>
          </a:lnRef>
          <a:fillRef idx="0">
            <a:schemeClr val="accent2"/>
          </a:fillRef>
          <a:effectRef idx="2">
            <a:schemeClr val="accent2"/>
          </a:effectRef>
          <a:fontRef idx="minor">
            <a:schemeClr val="tx1"/>
          </a:fontRef>
        </p:style>
      </p:cxnSp>
      <p:sp>
        <p:nvSpPr>
          <p:cNvPr id="30" name="Title 1">
            <a:extLst>
              <a:ext uri="{FF2B5EF4-FFF2-40B4-BE49-F238E27FC236}">
                <a16:creationId xmlns:a16="http://schemas.microsoft.com/office/drawing/2014/main" id="{FBA81483-3082-EEE5-6292-F75FCDBB6BD0}"/>
              </a:ext>
            </a:extLst>
          </p:cNvPr>
          <p:cNvSpPr txBox="1">
            <a:spLocks/>
          </p:cNvSpPr>
          <p:nvPr/>
        </p:nvSpPr>
        <p:spPr>
          <a:xfrm>
            <a:off x="258449" y="388931"/>
            <a:ext cx="6080921" cy="109791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Comparison p2p &amp;RMA</a:t>
            </a:r>
          </a:p>
        </p:txBody>
      </p:sp>
      <p:sp>
        <p:nvSpPr>
          <p:cNvPr id="5" name="Rectangle 4">
            <a:extLst>
              <a:ext uri="{FF2B5EF4-FFF2-40B4-BE49-F238E27FC236}">
                <a16:creationId xmlns:a16="http://schemas.microsoft.com/office/drawing/2014/main" id="{DBF0ED7A-2B1C-8796-E4C9-70D1E5C29C61}"/>
              </a:ext>
            </a:extLst>
          </p:cNvPr>
          <p:cNvSpPr/>
          <p:nvPr/>
        </p:nvSpPr>
        <p:spPr>
          <a:xfrm>
            <a:off x="258450" y="2207925"/>
            <a:ext cx="2560321" cy="267865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Rounded Corners 6">
            <a:extLst>
              <a:ext uri="{FF2B5EF4-FFF2-40B4-BE49-F238E27FC236}">
                <a16:creationId xmlns:a16="http://schemas.microsoft.com/office/drawing/2014/main" id="{409D4F3F-201D-A77C-0137-037CAFA39957}"/>
              </a:ext>
            </a:extLst>
          </p:cNvPr>
          <p:cNvSpPr/>
          <p:nvPr/>
        </p:nvSpPr>
        <p:spPr>
          <a:xfrm>
            <a:off x="376785" y="3305839"/>
            <a:ext cx="2323652" cy="1430133"/>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Rounded Corners 15">
            <a:extLst>
              <a:ext uri="{FF2B5EF4-FFF2-40B4-BE49-F238E27FC236}">
                <a16:creationId xmlns:a16="http://schemas.microsoft.com/office/drawing/2014/main" id="{E29F8790-37D9-F5F2-1B9A-F1F879D12EE2}"/>
              </a:ext>
            </a:extLst>
          </p:cNvPr>
          <p:cNvSpPr/>
          <p:nvPr/>
        </p:nvSpPr>
        <p:spPr>
          <a:xfrm>
            <a:off x="650516" y="3509601"/>
            <a:ext cx="1011218" cy="53788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Local </a:t>
            </a:r>
            <a:r>
              <a:rPr lang="en-US" dirty="0" err="1">
                <a:solidFill>
                  <a:schemeClr val="tx1"/>
                </a:solidFill>
              </a:rPr>
              <a:t>snd_buf</a:t>
            </a:r>
            <a:endParaRPr lang="en-US" dirty="0">
              <a:solidFill>
                <a:schemeClr val="tx1"/>
              </a:solidFill>
            </a:endParaRPr>
          </a:p>
        </p:txBody>
      </p:sp>
      <p:sp>
        <p:nvSpPr>
          <p:cNvPr id="26" name="Rectangle 25">
            <a:extLst>
              <a:ext uri="{FF2B5EF4-FFF2-40B4-BE49-F238E27FC236}">
                <a16:creationId xmlns:a16="http://schemas.microsoft.com/office/drawing/2014/main" id="{599A68E4-F1C8-5773-0D89-AF665CC711A7}"/>
              </a:ext>
            </a:extLst>
          </p:cNvPr>
          <p:cNvSpPr/>
          <p:nvPr/>
        </p:nvSpPr>
        <p:spPr>
          <a:xfrm>
            <a:off x="3291702" y="2210533"/>
            <a:ext cx="2560321" cy="267865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Rounded Corners 26">
            <a:extLst>
              <a:ext uri="{FF2B5EF4-FFF2-40B4-BE49-F238E27FC236}">
                <a16:creationId xmlns:a16="http://schemas.microsoft.com/office/drawing/2014/main" id="{A81BFECB-F960-63CC-7FD2-04ADCFC58CDC}"/>
              </a:ext>
            </a:extLst>
          </p:cNvPr>
          <p:cNvSpPr/>
          <p:nvPr/>
        </p:nvSpPr>
        <p:spPr>
          <a:xfrm>
            <a:off x="3410037" y="3308447"/>
            <a:ext cx="2323652" cy="1430133"/>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Rounded Corners 28">
            <a:extLst>
              <a:ext uri="{FF2B5EF4-FFF2-40B4-BE49-F238E27FC236}">
                <a16:creationId xmlns:a16="http://schemas.microsoft.com/office/drawing/2014/main" id="{8273C1B6-43F6-DE5A-7E22-EC2504BBB603}"/>
              </a:ext>
            </a:extLst>
          </p:cNvPr>
          <p:cNvSpPr/>
          <p:nvPr/>
        </p:nvSpPr>
        <p:spPr>
          <a:xfrm>
            <a:off x="3765039" y="3512209"/>
            <a:ext cx="1011218" cy="53788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Local </a:t>
            </a:r>
            <a:r>
              <a:rPr lang="en-US" dirty="0" err="1">
                <a:solidFill>
                  <a:schemeClr val="tx1"/>
                </a:solidFill>
              </a:rPr>
              <a:t>rcv_buf</a:t>
            </a:r>
            <a:endParaRPr lang="en-US" dirty="0">
              <a:solidFill>
                <a:schemeClr val="tx1"/>
              </a:solidFill>
            </a:endParaRPr>
          </a:p>
        </p:txBody>
      </p:sp>
      <p:cxnSp>
        <p:nvCxnSpPr>
          <p:cNvPr id="34" name="Straight Connector 33">
            <a:extLst>
              <a:ext uri="{FF2B5EF4-FFF2-40B4-BE49-F238E27FC236}">
                <a16:creationId xmlns:a16="http://schemas.microsoft.com/office/drawing/2014/main" id="{F46FCF8F-34C8-A3AE-56F9-385710435CFF}"/>
              </a:ext>
            </a:extLst>
          </p:cNvPr>
          <p:cNvCxnSpPr/>
          <p:nvPr/>
        </p:nvCxnSpPr>
        <p:spPr>
          <a:xfrm>
            <a:off x="6339372" y="1876245"/>
            <a:ext cx="0" cy="3636085"/>
          </a:xfrm>
          <a:prstGeom prst="line">
            <a:avLst/>
          </a:prstGeom>
          <a:ln w="3810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36" name="Rectangle 35">
            <a:extLst>
              <a:ext uri="{FF2B5EF4-FFF2-40B4-BE49-F238E27FC236}">
                <a16:creationId xmlns:a16="http://schemas.microsoft.com/office/drawing/2014/main" id="{103E36FE-CE0E-EEF1-B601-12446CDBA557}"/>
              </a:ext>
            </a:extLst>
          </p:cNvPr>
          <p:cNvSpPr/>
          <p:nvPr/>
        </p:nvSpPr>
        <p:spPr>
          <a:xfrm>
            <a:off x="984003" y="2245578"/>
            <a:ext cx="677731" cy="355002"/>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send</a:t>
            </a:r>
          </a:p>
        </p:txBody>
      </p:sp>
      <p:sp>
        <p:nvSpPr>
          <p:cNvPr id="37" name="Rectangle 36">
            <a:extLst>
              <a:ext uri="{FF2B5EF4-FFF2-40B4-BE49-F238E27FC236}">
                <a16:creationId xmlns:a16="http://schemas.microsoft.com/office/drawing/2014/main" id="{AEB97E1E-9412-D11B-6315-EEF55E806E85}"/>
              </a:ext>
            </a:extLst>
          </p:cNvPr>
          <p:cNvSpPr/>
          <p:nvPr/>
        </p:nvSpPr>
        <p:spPr>
          <a:xfrm>
            <a:off x="3573927" y="2265590"/>
            <a:ext cx="677731" cy="355002"/>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recv</a:t>
            </a:r>
            <a:endParaRPr lang="en-US" dirty="0"/>
          </a:p>
        </p:txBody>
      </p:sp>
      <p:cxnSp>
        <p:nvCxnSpPr>
          <p:cNvPr id="39" name="Connector: Curved 38">
            <a:extLst>
              <a:ext uri="{FF2B5EF4-FFF2-40B4-BE49-F238E27FC236}">
                <a16:creationId xmlns:a16="http://schemas.microsoft.com/office/drawing/2014/main" id="{4F155F5A-71E8-E472-F117-FC14C13A3B49}"/>
              </a:ext>
            </a:extLst>
          </p:cNvPr>
          <p:cNvCxnSpPr>
            <a:cxnSpLocks/>
            <a:stCxn id="16" idx="0"/>
            <a:endCxn id="36" idx="1"/>
          </p:cNvCxnSpPr>
          <p:nvPr/>
        </p:nvCxnSpPr>
        <p:spPr>
          <a:xfrm rot="16200000" flipV="1">
            <a:off x="526803" y="2880279"/>
            <a:ext cx="1086522" cy="172122"/>
          </a:xfrm>
          <a:prstGeom prst="curvedConnector4">
            <a:avLst>
              <a:gd name="adj1" fmla="val 41832"/>
              <a:gd name="adj2" fmla="val 426563"/>
            </a:avLst>
          </a:prstGeom>
          <a:ln>
            <a:tailEnd type="triangle"/>
          </a:ln>
        </p:spPr>
        <p:style>
          <a:lnRef idx="1">
            <a:schemeClr val="dk1"/>
          </a:lnRef>
          <a:fillRef idx="0">
            <a:schemeClr val="dk1"/>
          </a:fillRef>
          <a:effectRef idx="0">
            <a:schemeClr val="dk1"/>
          </a:effectRef>
          <a:fontRef idx="minor">
            <a:schemeClr val="tx1"/>
          </a:fontRef>
        </p:style>
      </p:cxnSp>
      <p:cxnSp>
        <p:nvCxnSpPr>
          <p:cNvPr id="59" name="Straight Arrow Connector 58">
            <a:extLst>
              <a:ext uri="{FF2B5EF4-FFF2-40B4-BE49-F238E27FC236}">
                <a16:creationId xmlns:a16="http://schemas.microsoft.com/office/drawing/2014/main" id="{76ABB75B-1622-50E2-243D-BF348BD42D68}"/>
              </a:ext>
            </a:extLst>
          </p:cNvPr>
          <p:cNvCxnSpPr>
            <a:stCxn id="36" idx="3"/>
            <a:endCxn id="37" idx="1"/>
          </p:cNvCxnSpPr>
          <p:nvPr/>
        </p:nvCxnSpPr>
        <p:spPr>
          <a:xfrm>
            <a:off x="1661734" y="2423079"/>
            <a:ext cx="1912193" cy="2001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6" name="Connector: Curved 65">
            <a:extLst>
              <a:ext uri="{FF2B5EF4-FFF2-40B4-BE49-F238E27FC236}">
                <a16:creationId xmlns:a16="http://schemas.microsoft.com/office/drawing/2014/main" id="{7DF20D32-A483-AA02-03B1-31A94363665B}"/>
              </a:ext>
            </a:extLst>
          </p:cNvPr>
          <p:cNvCxnSpPr>
            <a:cxnSpLocks/>
            <a:stCxn id="37" idx="2"/>
          </p:cNvCxnSpPr>
          <p:nvPr/>
        </p:nvCxnSpPr>
        <p:spPr>
          <a:xfrm rot="16200000" flipH="1">
            <a:off x="3652607" y="2880778"/>
            <a:ext cx="914616" cy="394244"/>
          </a:xfrm>
          <a:prstGeom prst="curvedConnector3">
            <a:avLst>
              <a:gd name="adj1" fmla="val 39415"/>
            </a:avLst>
          </a:prstGeom>
          <a:ln>
            <a:tailEnd type="triangle"/>
          </a:ln>
        </p:spPr>
        <p:style>
          <a:lnRef idx="1">
            <a:schemeClr val="dk1"/>
          </a:lnRef>
          <a:fillRef idx="0">
            <a:schemeClr val="dk1"/>
          </a:fillRef>
          <a:effectRef idx="0">
            <a:schemeClr val="dk1"/>
          </a:effectRef>
          <a:fontRef idx="minor">
            <a:schemeClr val="tx1"/>
          </a:fontRef>
        </p:style>
      </p:cxnSp>
      <p:sp>
        <p:nvSpPr>
          <p:cNvPr id="88" name="Rectangle 87">
            <a:extLst>
              <a:ext uri="{FF2B5EF4-FFF2-40B4-BE49-F238E27FC236}">
                <a16:creationId xmlns:a16="http://schemas.microsoft.com/office/drawing/2014/main" id="{0AE8BFEE-826C-24A7-C8FC-06AC3FAC6FAF}"/>
              </a:ext>
            </a:extLst>
          </p:cNvPr>
          <p:cNvSpPr/>
          <p:nvPr/>
        </p:nvSpPr>
        <p:spPr>
          <a:xfrm>
            <a:off x="7135498" y="5023887"/>
            <a:ext cx="3760125" cy="1670925"/>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With a collective </a:t>
            </a:r>
            <a:r>
              <a:rPr lang="en-US" dirty="0" err="1">
                <a:solidFill>
                  <a:schemeClr val="tx1"/>
                </a:solidFill>
              </a:rPr>
              <a:t>MPI_Win_create</a:t>
            </a:r>
            <a:r>
              <a:rPr lang="en-US" dirty="0">
                <a:solidFill>
                  <a:schemeClr val="tx1"/>
                </a:solidFill>
              </a:rPr>
              <a:t>()</a:t>
            </a:r>
          </a:p>
          <a:p>
            <a:pPr algn="ctr"/>
            <a:r>
              <a:rPr lang="en-US" dirty="0">
                <a:solidFill>
                  <a:schemeClr val="tx1"/>
                </a:solidFill>
              </a:rPr>
              <a:t>each process</a:t>
            </a:r>
          </a:p>
          <a:p>
            <a:pPr algn="ctr"/>
            <a:r>
              <a:rPr lang="en-US" dirty="0">
                <a:solidFill>
                  <a:schemeClr val="tx1"/>
                </a:solidFill>
              </a:rPr>
              <a:t>provides memory portion (=window) that is now accessible from outside </a:t>
            </a:r>
            <a:r>
              <a:rPr lang="en-US" dirty="0" err="1">
                <a:solidFill>
                  <a:schemeClr val="tx1"/>
                </a:solidFill>
              </a:rPr>
              <a:t>put,get</a:t>
            </a:r>
            <a:endParaRPr lang="en-US" dirty="0">
              <a:solidFill>
                <a:schemeClr val="tx1"/>
              </a:solidFill>
            </a:endParaRPr>
          </a:p>
        </p:txBody>
      </p:sp>
      <p:sp>
        <p:nvSpPr>
          <p:cNvPr id="13" name="TextBox 12">
            <a:extLst>
              <a:ext uri="{FF2B5EF4-FFF2-40B4-BE49-F238E27FC236}">
                <a16:creationId xmlns:a16="http://schemas.microsoft.com/office/drawing/2014/main" id="{C481943D-F6F7-DC86-B47B-370A6933A739}"/>
              </a:ext>
            </a:extLst>
          </p:cNvPr>
          <p:cNvSpPr txBox="1"/>
          <p:nvPr/>
        </p:nvSpPr>
        <p:spPr>
          <a:xfrm>
            <a:off x="965604" y="1876245"/>
            <a:ext cx="1064202" cy="369332"/>
          </a:xfrm>
          <a:prstGeom prst="rect">
            <a:avLst/>
          </a:prstGeom>
          <a:noFill/>
        </p:spPr>
        <p:txBody>
          <a:bodyPr wrap="none" rtlCol="0">
            <a:spAutoFit/>
          </a:bodyPr>
          <a:lstStyle/>
          <a:p>
            <a:r>
              <a:rPr lang="en-US" dirty="0"/>
              <a:t>Process 0</a:t>
            </a:r>
          </a:p>
        </p:txBody>
      </p:sp>
      <p:sp>
        <p:nvSpPr>
          <p:cNvPr id="15" name="TextBox 14">
            <a:extLst>
              <a:ext uri="{FF2B5EF4-FFF2-40B4-BE49-F238E27FC236}">
                <a16:creationId xmlns:a16="http://schemas.microsoft.com/office/drawing/2014/main" id="{849E4922-9144-6C84-4040-0A05B730DF85}"/>
              </a:ext>
            </a:extLst>
          </p:cNvPr>
          <p:cNvSpPr txBox="1"/>
          <p:nvPr/>
        </p:nvSpPr>
        <p:spPr>
          <a:xfrm>
            <a:off x="4109915" y="1886146"/>
            <a:ext cx="1064202" cy="369332"/>
          </a:xfrm>
          <a:prstGeom prst="rect">
            <a:avLst/>
          </a:prstGeom>
          <a:noFill/>
        </p:spPr>
        <p:txBody>
          <a:bodyPr wrap="none" rtlCol="0">
            <a:spAutoFit/>
          </a:bodyPr>
          <a:lstStyle/>
          <a:p>
            <a:r>
              <a:rPr lang="en-US" dirty="0"/>
              <a:t>Process 1</a:t>
            </a:r>
          </a:p>
        </p:txBody>
      </p:sp>
      <p:sp>
        <p:nvSpPr>
          <p:cNvPr id="60" name="Rectangle 59">
            <a:extLst>
              <a:ext uri="{FF2B5EF4-FFF2-40B4-BE49-F238E27FC236}">
                <a16:creationId xmlns:a16="http://schemas.microsoft.com/office/drawing/2014/main" id="{3C8165EC-7427-2930-EFB7-DC7B2E0A6DBF}"/>
              </a:ext>
            </a:extLst>
          </p:cNvPr>
          <p:cNvSpPr/>
          <p:nvPr/>
        </p:nvSpPr>
        <p:spPr>
          <a:xfrm>
            <a:off x="6494492" y="2252707"/>
            <a:ext cx="2560321" cy="267865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Rounded Corners 60">
            <a:extLst>
              <a:ext uri="{FF2B5EF4-FFF2-40B4-BE49-F238E27FC236}">
                <a16:creationId xmlns:a16="http://schemas.microsoft.com/office/drawing/2014/main" id="{0659A319-43DE-FC12-44EB-C597FF1A5D29}"/>
              </a:ext>
            </a:extLst>
          </p:cNvPr>
          <p:cNvSpPr/>
          <p:nvPr/>
        </p:nvSpPr>
        <p:spPr>
          <a:xfrm>
            <a:off x="6612827" y="3350621"/>
            <a:ext cx="2323652" cy="1430133"/>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a:extLst>
              <a:ext uri="{FF2B5EF4-FFF2-40B4-BE49-F238E27FC236}">
                <a16:creationId xmlns:a16="http://schemas.microsoft.com/office/drawing/2014/main" id="{22E7220E-F8B2-4493-3BE1-17B3D77C7AF9}"/>
              </a:ext>
            </a:extLst>
          </p:cNvPr>
          <p:cNvSpPr/>
          <p:nvPr/>
        </p:nvSpPr>
        <p:spPr>
          <a:xfrm>
            <a:off x="8000564" y="2726044"/>
            <a:ext cx="677731" cy="3550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Put</a:t>
            </a:r>
          </a:p>
        </p:txBody>
      </p:sp>
      <p:sp>
        <p:nvSpPr>
          <p:cNvPr id="63" name="Rectangle: Rounded Corners 62">
            <a:extLst>
              <a:ext uri="{FF2B5EF4-FFF2-40B4-BE49-F238E27FC236}">
                <a16:creationId xmlns:a16="http://schemas.microsoft.com/office/drawing/2014/main" id="{05A4299C-F24B-DC01-2843-1F0958F680F7}"/>
              </a:ext>
            </a:extLst>
          </p:cNvPr>
          <p:cNvSpPr/>
          <p:nvPr/>
        </p:nvSpPr>
        <p:spPr>
          <a:xfrm>
            <a:off x="6886558" y="3554383"/>
            <a:ext cx="1011218" cy="53788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Local </a:t>
            </a:r>
            <a:r>
              <a:rPr lang="en-US" dirty="0" err="1">
                <a:solidFill>
                  <a:schemeClr val="tx1"/>
                </a:solidFill>
              </a:rPr>
              <a:t>snd_buf</a:t>
            </a:r>
            <a:endParaRPr lang="en-US" dirty="0">
              <a:solidFill>
                <a:schemeClr val="tx1"/>
              </a:solidFill>
            </a:endParaRPr>
          </a:p>
        </p:txBody>
      </p:sp>
      <p:sp>
        <p:nvSpPr>
          <p:cNvPr id="64" name="Rectangle: Rounded Corners 63">
            <a:extLst>
              <a:ext uri="{FF2B5EF4-FFF2-40B4-BE49-F238E27FC236}">
                <a16:creationId xmlns:a16="http://schemas.microsoft.com/office/drawing/2014/main" id="{A03FA502-B9E0-1429-B8F3-25B3C4294BDB}"/>
              </a:ext>
            </a:extLst>
          </p:cNvPr>
          <p:cNvSpPr/>
          <p:nvPr/>
        </p:nvSpPr>
        <p:spPr>
          <a:xfrm>
            <a:off x="7796170" y="4296028"/>
            <a:ext cx="1011218" cy="398666"/>
          </a:xfrm>
          <a:prstGeom prst="round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window</a:t>
            </a:r>
          </a:p>
        </p:txBody>
      </p:sp>
      <p:sp>
        <p:nvSpPr>
          <p:cNvPr id="65" name="Rectangle 64">
            <a:extLst>
              <a:ext uri="{FF2B5EF4-FFF2-40B4-BE49-F238E27FC236}">
                <a16:creationId xmlns:a16="http://schemas.microsoft.com/office/drawing/2014/main" id="{AE7ACE05-C2FF-0D6C-48E6-553F88B60AA6}"/>
              </a:ext>
            </a:extLst>
          </p:cNvPr>
          <p:cNvSpPr/>
          <p:nvPr/>
        </p:nvSpPr>
        <p:spPr>
          <a:xfrm>
            <a:off x="9527744" y="2255315"/>
            <a:ext cx="2560321" cy="267865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Rounded Corners 66">
            <a:extLst>
              <a:ext uri="{FF2B5EF4-FFF2-40B4-BE49-F238E27FC236}">
                <a16:creationId xmlns:a16="http://schemas.microsoft.com/office/drawing/2014/main" id="{2F70C761-5DD8-8352-8228-2C8AD87FF75E}"/>
              </a:ext>
            </a:extLst>
          </p:cNvPr>
          <p:cNvSpPr/>
          <p:nvPr/>
        </p:nvSpPr>
        <p:spPr>
          <a:xfrm>
            <a:off x="9646079" y="3353229"/>
            <a:ext cx="2323652" cy="1430133"/>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a:extLst>
              <a:ext uri="{FF2B5EF4-FFF2-40B4-BE49-F238E27FC236}">
                <a16:creationId xmlns:a16="http://schemas.microsoft.com/office/drawing/2014/main" id="{35B6C55E-A578-6943-DBB3-E9F8A3E0CD37}"/>
              </a:ext>
            </a:extLst>
          </p:cNvPr>
          <p:cNvSpPr/>
          <p:nvPr/>
        </p:nvSpPr>
        <p:spPr>
          <a:xfrm>
            <a:off x="11033816" y="2728652"/>
            <a:ext cx="677731" cy="355002"/>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get</a:t>
            </a:r>
          </a:p>
        </p:txBody>
      </p:sp>
      <p:sp>
        <p:nvSpPr>
          <p:cNvPr id="69" name="Rectangle: Rounded Corners 68">
            <a:extLst>
              <a:ext uri="{FF2B5EF4-FFF2-40B4-BE49-F238E27FC236}">
                <a16:creationId xmlns:a16="http://schemas.microsoft.com/office/drawing/2014/main" id="{E2A38A97-7A7B-A18C-4490-04893F8B9114}"/>
              </a:ext>
            </a:extLst>
          </p:cNvPr>
          <p:cNvSpPr/>
          <p:nvPr/>
        </p:nvSpPr>
        <p:spPr>
          <a:xfrm>
            <a:off x="10001081" y="3556991"/>
            <a:ext cx="1011218" cy="53788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Local </a:t>
            </a:r>
            <a:r>
              <a:rPr lang="en-US" dirty="0" err="1">
                <a:solidFill>
                  <a:schemeClr val="tx1"/>
                </a:solidFill>
              </a:rPr>
              <a:t>rcv_buf</a:t>
            </a:r>
            <a:endParaRPr lang="en-US" dirty="0">
              <a:solidFill>
                <a:schemeClr val="tx1"/>
              </a:solidFill>
            </a:endParaRPr>
          </a:p>
        </p:txBody>
      </p:sp>
      <p:sp>
        <p:nvSpPr>
          <p:cNvPr id="70" name="Rectangle: Rounded Corners 69">
            <a:extLst>
              <a:ext uri="{FF2B5EF4-FFF2-40B4-BE49-F238E27FC236}">
                <a16:creationId xmlns:a16="http://schemas.microsoft.com/office/drawing/2014/main" id="{9A8DBF1C-2BB7-2591-4E6B-231029203AF2}"/>
              </a:ext>
            </a:extLst>
          </p:cNvPr>
          <p:cNvSpPr/>
          <p:nvPr/>
        </p:nvSpPr>
        <p:spPr>
          <a:xfrm>
            <a:off x="10829422" y="4298636"/>
            <a:ext cx="1011218" cy="398666"/>
          </a:xfrm>
          <a:prstGeom prst="round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window</a:t>
            </a:r>
          </a:p>
        </p:txBody>
      </p:sp>
      <p:cxnSp>
        <p:nvCxnSpPr>
          <p:cNvPr id="80" name="Connector: Curved 79">
            <a:extLst>
              <a:ext uri="{FF2B5EF4-FFF2-40B4-BE49-F238E27FC236}">
                <a16:creationId xmlns:a16="http://schemas.microsoft.com/office/drawing/2014/main" id="{640D4331-1EFD-0917-3DE9-BCA49C466614}"/>
              </a:ext>
            </a:extLst>
          </p:cNvPr>
          <p:cNvCxnSpPr>
            <a:stCxn id="62" idx="3"/>
            <a:endCxn id="70" idx="1"/>
          </p:cNvCxnSpPr>
          <p:nvPr/>
        </p:nvCxnSpPr>
        <p:spPr>
          <a:xfrm>
            <a:off x="8678295" y="2903545"/>
            <a:ext cx="2151127" cy="1594424"/>
          </a:xfrm>
          <a:prstGeom prst="curvedConnector3">
            <a:avLst/>
          </a:prstGeom>
          <a:ln>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81" name="Connector: Curved 80">
            <a:extLst>
              <a:ext uri="{FF2B5EF4-FFF2-40B4-BE49-F238E27FC236}">
                <a16:creationId xmlns:a16="http://schemas.microsoft.com/office/drawing/2014/main" id="{EA2070B2-8AAF-6355-B05E-2709E4A37669}"/>
              </a:ext>
            </a:extLst>
          </p:cNvPr>
          <p:cNvCxnSpPr>
            <a:cxnSpLocks/>
            <a:stCxn id="64" idx="3"/>
            <a:endCxn id="68" idx="1"/>
          </p:cNvCxnSpPr>
          <p:nvPr/>
        </p:nvCxnSpPr>
        <p:spPr>
          <a:xfrm flipV="1">
            <a:off x="8807388" y="2906153"/>
            <a:ext cx="2226428" cy="1589208"/>
          </a:xfrm>
          <a:prstGeom prst="curvedConnector3">
            <a:avLst>
              <a:gd name="adj1" fmla="val 50000"/>
            </a:avLst>
          </a:prstGeom>
          <a:ln>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82" name="Connector: Curved 81">
            <a:extLst>
              <a:ext uri="{FF2B5EF4-FFF2-40B4-BE49-F238E27FC236}">
                <a16:creationId xmlns:a16="http://schemas.microsoft.com/office/drawing/2014/main" id="{BB16B736-0743-9897-28DC-8AAAE18F2F70}"/>
              </a:ext>
            </a:extLst>
          </p:cNvPr>
          <p:cNvCxnSpPr>
            <a:endCxn id="62" idx="1"/>
          </p:cNvCxnSpPr>
          <p:nvPr/>
        </p:nvCxnSpPr>
        <p:spPr>
          <a:xfrm rot="5400000" flipH="1" flipV="1">
            <a:off x="7453576" y="3030395"/>
            <a:ext cx="673837" cy="420139"/>
          </a:xfrm>
          <a:prstGeom prst="curvedConnector2">
            <a:avLst/>
          </a:prstGeom>
          <a:ln>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83" name="Connector: Curved 82">
            <a:extLst>
              <a:ext uri="{FF2B5EF4-FFF2-40B4-BE49-F238E27FC236}">
                <a16:creationId xmlns:a16="http://schemas.microsoft.com/office/drawing/2014/main" id="{FD210C31-8403-C402-41E0-74504C2A0A56}"/>
              </a:ext>
            </a:extLst>
          </p:cNvPr>
          <p:cNvCxnSpPr>
            <a:cxnSpLocks/>
            <a:stCxn id="68" idx="2"/>
            <a:endCxn id="69" idx="3"/>
          </p:cNvCxnSpPr>
          <p:nvPr/>
        </p:nvCxnSpPr>
        <p:spPr>
          <a:xfrm rot="5400000">
            <a:off x="10821352" y="3274602"/>
            <a:ext cx="742278" cy="360383"/>
          </a:xfrm>
          <a:prstGeom prst="curvedConnector2">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4" name="TextBox 83">
            <a:extLst>
              <a:ext uri="{FF2B5EF4-FFF2-40B4-BE49-F238E27FC236}">
                <a16:creationId xmlns:a16="http://schemas.microsoft.com/office/drawing/2014/main" id="{0EC5590A-7725-9288-808C-BE97706447B2}"/>
              </a:ext>
            </a:extLst>
          </p:cNvPr>
          <p:cNvSpPr txBox="1"/>
          <p:nvPr/>
        </p:nvSpPr>
        <p:spPr>
          <a:xfrm>
            <a:off x="7201646" y="1921027"/>
            <a:ext cx="1064202" cy="369332"/>
          </a:xfrm>
          <a:prstGeom prst="rect">
            <a:avLst/>
          </a:prstGeom>
          <a:noFill/>
        </p:spPr>
        <p:txBody>
          <a:bodyPr wrap="none" rtlCol="0">
            <a:spAutoFit/>
          </a:bodyPr>
          <a:lstStyle/>
          <a:p>
            <a:r>
              <a:rPr lang="en-US" dirty="0"/>
              <a:t>Process 0</a:t>
            </a:r>
          </a:p>
        </p:txBody>
      </p:sp>
      <p:sp>
        <p:nvSpPr>
          <p:cNvPr id="85" name="TextBox 84">
            <a:extLst>
              <a:ext uri="{FF2B5EF4-FFF2-40B4-BE49-F238E27FC236}">
                <a16:creationId xmlns:a16="http://schemas.microsoft.com/office/drawing/2014/main" id="{C19BC809-9769-9CAB-D964-8B43E9A76BC0}"/>
              </a:ext>
            </a:extLst>
          </p:cNvPr>
          <p:cNvSpPr txBox="1"/>
          <p:nvPr/>
        </p:nvSpPr>
        <p:spPr>
          <a:xfrm>
            <a:off x="10345957" y="1930928"/>
            <a:ext cx="1064202" cy="369332"/>
          </a:xfrm>
          <a:prstGeom prst="rect">
            <a:avLst/>
          </a:prstGeom>
          <a:noFill/>
        </p:spPr>
        <p:txBody>
          <a:bodyPr wrap="none" rtlCol="0">
            <a:spAutoFit/>
          </a:bodyPr>
          <a:lstStyle/>
          <a:p>
            <a:r>
              <a:rPr lang="en-US" dirty="0"/>
              <a:t>Process 1</a:t>
            </a:r>
          </a:p>
        </p:txBody>
      </p:sp>
      <p:sp>
        <p:nvSpPr>
          <p:cNvPr id="86" name="TextBox 85">
            <a:extLst>
              <a:ext uri="{FF2B5EF4-FFF2-40B4-BE49-F238E27FC236}">
                <a16:creationId xmlns:a16="http://schemas.microsoft.com/office/drawing/2014/main" id="{C100AF64-92C8-0044-0CE8-A84A125EF8E0}"/>
              </a:ext>
            </a:extLst>
          </p:cNvPr>
          <p:cNvSpPr txBox="1"/>
          <p:nvPr/>
        </p:nvSpPr>
        <p:spPr>
          <a:xfrm>
            <a:off x="1011633" y="4251245"/>
            <a:ext cx="1004827" cy="369332"/>
          </a:xfrm>
          <a:prstGeom prst="rect">
            <a:avLst/>
          </a:prstGeom>
          <a:noFill/>
        </p:spPr>
        <p:txBody>
          <a:bodyPr wrap="none" rtlCol="0">
            <a:spAutoFit/>
          </a:bodyPr>
          <a:lstStyle/>
          <a:p>
            <a:r>
              <a:rPr lang="en-US" b="1" dirty="0"/>
              <a:t>Memory</a:t>
            </a:r>
          </a:p>
        </p:txBody>
      </p:sp>
      <p:sp>
        <p:nvSpPr>
          <p:cNvPr id="89" name="TextBox 88">
            <a:extLst>
              <a:ext uri="{FF2B5EF4-FFF2-40B4-BE49-F238E27FC236}">
                <a16:creationId xmlns:a16="http://schemas.microsoft.com/office/drawing/2014/main" id="{9BAF5654-27D3-B26E-D2CC-5117F3E6D4C7}"/>
              </a:ext>
            </a:extLst>
          </p:cNvPr>
          <p:cNvSpPr txBox="1"/>
          <p:nvPr/>
        </p:nvSpPr>
        <p:spPr>
          <a:xfrm>
            <a:off x="4077053" y="4218845"/>
            <a:ext cx="1004827" cy="369332"/>
          </a:xfrm>
          <a:prstGeom prst="rect">
            <a:avLst/>
          </a:prstGeom>
          <a:noFill/>
        </p:spPr>
        <p:txBody>
          <a:bodyPr wrap="none" rtlCol="0">
            <a:spAutoFit/>
          </a:bodyPr>
          <a:lstStyle/>
          <a:p>
            <a:r>
              <a:rPr lang="en-US" b="1" dirty="0"/>
              <a:t>Memory</a:t>
            </a:r>
          </a:p>
        </p:txBody>
      </p:sp>
      <p:sp>
        <p:nvSpPr>
          <p:cNvPr id="90" name="TextBox 89">
            <a:extLst>
              <a:ext uri="{FF2B5EF4-FFF2-40B4-BE49-F238E27FC236}">
                <a16:creationId xmlns:a16="http://schemas.microsoft.com/office/drawing/2014/main" id="{AA2E116D-772A-9B76-DD69-95B344BDC504}"/>
              </a:ext>
            </a:extLst>
          </p:cNvPr>
          <p:cNvSpPr txBox="1"/>
          <p:nvPr/>
        </p:nvSpPr>
        <p:spPr>
          <a:xfrm>
            <a:off x="6799640" y="4310695"/>
            <a:ext cx="1004827" cy="369332"/>
          </a:xfrm>
          <a:prstGeom prst="rect">
            <a:avLst/>
          </a:prstGeom>
          <a:noFill/>
        </p:spPr>
        <p:txBody>
          <a:bodyPr wrap="none" rtlCol="0">
            <a:spAutoFit/>
          </a:bodyPr>
          <a:lstStyle/>
          <a:p>
            <a:r>
              <a:rPr lang="en-US" b="1" dirty="0"/>
              <a:t>Memory</a:t>
            </a:r>
          </a:p>
        </p:txBody>
      </p:sp>
      <p:sp>
        <p:nvSpPr>
          <p:cNvPr id="91" name="TextBox 90">
            <a:extLst>
              <a:ext uri="{FF2B5EF4-FFF2-40B4-BE49-F238E27FC236}">
                <a16:creationId xmlns:a16="http://schemas.microsoft.com/office/drawing/2014/main" id="{E54E1B53-D9ED-307A-CB50-774406AA5919}"/>
              </a:ext>
            </a:extLst>
          </p:cNvPr>
          <p:cNvSpPr txBox="1"/>
          <p:nvPr/>
        </p:nvSpPr>
        <p:spPr>
          <a:xfrm>
            <a:off x="9695504" y="4312952"/>
            <a:ext cx="1004827" cy="369332"/>
          </a:xfrm>
          <a:prstGeom prst="rect">
            <a:avLst/>
          </a:prstGeom>
          <a:noFill/>
        </p:spPr>
        <p:txBody>
          <a:bodyPr wrap="none" rtlCol="0">
            <a:spAutoFit/>
          </a:bodyPr>
          <a:lstStyle/>
          <a:p>
            <a:r>
              <a:rPr lang="en-US" b="1" dirty="0"/>
              <a:t>Memory</a:t>
            </a:r>
          </a:p>
        </p:txBody>
      </p:sp>
      <p:sp>
        <p:nvSpPr>
          <p:cNvPr id="2" name="TextBox 1">
            <a:extLst>
              <a:ext uri="{FF2B5EF4-FFF2-40B4-BE49-F238E27FC236}">
                <a16:creationId xmlns:a16="http://schemas.microsoft.com/office/drawing/2014/main" id="{DF960906-7B9A-4524-8429-CB7DC0B63B80}"/>
              </a:ext>
            </a:extLst>
          </p:cNvPr>
          <p:cNvSpPr txBox="1"/>
          <p:nvPr/>
        </p:nvSpPr>
        <p:spPr>
          <a:xfrm>
            <a:off x="1670562" y="1532726"/>
            <a:ext cx="3032305" cy="369332"/>
          </a:xfrm>
          <a:prstGeom prst="rect">
            <a:avLst/>
          </a:prstGeom>
          <a:noFill/>
        </p:spPr>
        <p:txBody>
          <a:bodyPr wrap="none" rtlCol="0">
            <a:spAutoFit/>
          </a:bodyPr>
          <a:lstStyle/>
          <a:p>
            <a:r>
              <a:rPr lang="en-US" b="1" dirty="0"/>
              <a:t>Point to Point communication</a:t>
            </a:r>
          </a:p>
        </p:txBody>
      </p:sp>
      <p:sp>
        <p:nvSpPr>
          <p:cNvPr id="4" name="TextBox 3">
            <a:extLst>
              <a:ext uri="{FF2B5EF4-FFF2-40B4-BE49-F238E27FC236}">
                <a16:creationId xmlns:a16="http://schemas.microsoft.com/office/drawing/2014/main" id="{C9555DC4-2052-19E9-F80D-3729CBB8679E}"/>
              </a:ext>
            </a:extLst>
          </p:cNvPr>
          <p:cNvSpPr txBox="1"/>
          <p:nvPr/>
        </p:nvSpPr>
        <p:spPr>
          <a:xfrm>
            <a:off x="7757765" y="1532726"/>
            <a:ext cx="2698367" cy="369332"/>
          </a:xfrm>
          <a:prstGeom prst="rect">
            <a:avLst/>
          </a:prstGeom>
          <a:noFill/>
        </p:spPr>
        <p:txBody>
          <a:bodyPr wrap="none" rtlCol="0">
            <a:spAutoFit/>
          </a:bodyPr>
          <a:lstStyle/>
          <a:p>
            <a:r>
              <a:rPr lang="en-US" b="1" dirty="0"/>
              <a:t>One Sided communication</a:t>
            </a:r>
          </a:p>
        </p:txBody>
      </p:sp>
      <p:sp>
        <p:nvSpPr>
          <p:cNvPr id="6" name="Rectangle 5">
            <a:extLst>
              <a:ext uri="{FF2B5EF4-FFF2-40B4-BE49-F238E27FC236}">
                <a16:creationId xmlns:a16="http://schemas.microsoft.com/office/drawing/2014/main" id="{A8265637-BCED-DC17-F075-CE18E6EF8B28}"/>
              </a:ext>
            </a:extLst>
          </p:cNvPr>
          <p:cNvSpPr/>
          <p:nvPr/>
        </p:nvSpPr>
        <p:spPr>
          <a:xfrm>
            <a:off x="6950556" y="112318"/>
            <a:ext cx="4208513" cy="13052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Content Placeholder 2">
            <a:extLst>
              <a:ext uri="{FF2B5EF4-FFF2-40B4-BE49-F238E27FC236}">
                <a16:creationId xmlns:a16="http://schemas.microsoft.com/office/drawing/2014/main" id="{8809EB31-7B2E-C087-1102-DEEF4D25A2C7}"/>
              </a:ext>
            </a:extLst>
          </p:cNvPr>
          <p:cNvSpPr>
            <a:spLocks noGrp="1"/>
          </p:cNvSpPr>
          <p:nvPr>
            <p:ph idx="1"/>
          </p:nvPr>
        </p:nvSpPr>
        <p:spPr>
          <a:xfrm>
            <a:off x="7085785" y="183495"/>
            <a:ext cx="3938056" cy="1110960"/>
          </a:xfrm>
        </p:spPr>
        <p:txBody>
          <a:bodyPr>
            <a:normAutofit fontScale="47500" lnSpcReduction="20000"/>
          </a:bodyPr>
          <a:lstStyle/>
          <a:p>
            <a:pPr marL="0" indent="0">
              <a:buNone/>
            </a:pPr>
            <a:r>
              <a:rPr lang="en-US" dirty="0">
                <a:solidFill>
                  <a:schemeClr val="bg1"/>
                </a:solidFill>
              </a:rPr>
              <a:t>                   Advantages</a:t>
            </a:r>
          </a:p>
          <a:p>
            <a:r>
              <a:rPr lang="en-US" dirty="0">
                <a:solidFill>
                  <a:schemeClr val="bg1"/>
                </a:solidFill>
              </a:rPr>
              <a:t>Reduce synchronization</a:t>
            </a:r>
          </a:p>
          <a:p>
            <a:r>
              <a:rPr lang="en-US" dirty="0">
                <a:solidFill>
                  <a:schemeClr val="bg1"/>
                </a:solidFill>
              </a:rPr>
              <a:t>No delay in sending data</a:t>
            </a:r>
          </a:p>
          <a:p>
            <a:r>
              <a:rPr lang="en-US" dirty="0">
                <a:solidFill>
                  <a:schemeClr val="bg1"/>
                </a:solidFill>
              </a:rPr>
              <a:t>Functionality and scalability</a:t>
            </a:r>
          </a:p>
        </p:txBody>
      </p:sp>
    </p:spTree>
    <p:extLst>
      <p:ext uri="{BB962C8B-B14F-4D97-AF65-F5344CB8AC3E}">
        <p14:creationId xmlns:p14="http://schemas.microsoft.com/office/powerpoint/2010/main" val="36198114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6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60"/>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64"/>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63"/>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61"/>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84"/>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85"/>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65"/>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67"/>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69"/>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70"/>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80"/>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62"/>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82"/>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90"/>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91"/>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81"/>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68"/>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83"/>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88"/>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6"/>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grpId="0" nodeType="clickEffect">
                                  <p:stCondLst>
                                    <p:cond delay="0"/>
                                  </p:stCondLst>
                                  <p:childTnLst>
                                    <p:set>
                                      <p:cBhvr>
                                        <p:cTn id="96"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grpId="0" nodeType="clickEffect">
                                  <p:stCondLst>
                                    <p:cond delay="0"/>
                                  </p:stCondLst>
                                  <p:childTnLst>
                                    <p:set>
                                      <p:cBhvr>
                                        <p:cTn id="100"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grpId="0" nodeType="clickEffect">
                                  <p:stCondLst>
                                    <p:cond delay="0"/>
                                  </p:stCondLst>
                                  <p:childTnLst>
                                    <p:set>
                                      <p:cBhvr>
                                        <p:cTn id="104"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16" grpId="0" animBg="1"/>
      <p:bldP spid="26" grpId="0" animBg="1"/>
      <p:bldP spid="27" grpId="0" animBg="1"/>
      <p:bldP spid="29" grpId="0" animBg="1"/>
      <p:bldP spid="36" grpId="0" animBg="1"/>
      <p:bldP spid="37" grpId="0" animBg="1"/>
      <p:bldP spid="88" grpId="0" animBg="1"/>
      <p:bldP spid="13" grpId="0"/>
      <p:bldP spid="15" grpId="0"/>
      <p:bldP spid="60" grpId="0" animBg="1"/>
      <p:bldP spid="61" grpId="0" animBg="1"/>
      <p:bldP spid="62" grpId="0" animBg="1"/>
      <p:bldP spid="63" grpId="0" animBg="1"/>
      <p:bldP spid="64" grpId="0" animBg="1"/>
      <p:bldP spid="65" grpId="0" animBg="1"/>
      <p:bldP spid="67" grpId="0" animBg="1"/>
      <p:bldP spid="68" grpId="0" animBg="1"/>
      <p:bldP spid="69" grpId="0" animBg="1"/>
      <p:bldP spid="70" grpId="0" animBg="1"/>
      <p:bldP spid="84" grpId="0"/>
      <p:bldP spid="85" grpId="0"/>
      <p:bldP spid="86" grpId="0"/>
      <p:bldP spid="89" grpId="0"/>
      <p:bldP spid="90" grpId="0"/>
      <p:bldP spid="91" grpId="0"/>
      <p:bldP spid="6" grpId="0" animBg="1"/>
      <p:bldP spid="9"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EFF8DD-453F-D359-9B98-5475148D51B9}"/>
              </a:ext>
            </a:extLst>
          </p:cNvPr>
          <p:cNvSpPr>
            <a:spLocks noGrp="1"/>
          </p:cNvSpPr>
          <p:nvPr>
            <p:ph type="title"/>
          </p:nvPr>
        </p:nvSpPr>
        <p:spPr>
          <a:xfrm>
            <a:off x="123175" y="57015"/>
            <a:ext cx="5834410" cy="1166130"/>
          </a:xfrm>
        </p:spPr>
        <p:txBody>
          <a:bodyPr vert="horz" lIns="91440" tIns="45720" rIns="91440" bIns="45720" rtlCol="0" anchor="b">
            <a:normAutofit/>
          </a:bodyPr>
          <a:lstStyle/>
          <a:p>
            <a:r>
              <a:rPr lang="en-US" b="1" kern="1200" dirty="0">
                <a:latin typeface="+mj-lt"/>
                <a:ea typeface="+mj-ea"/>
                <a:cs typeface="+mj-cs"/>
              </a:rPr>
              <a:t>COLLECTIVE OPERATIONS</a:t>
            </a:r>
          </a:p>
        </p:txBody>
      </p:sp>
      <p:sp>
        <p:nvSpPr>
          <p:cNvPr id="19" name="Content Placeholder 18">
            <a:extLst>
              <a:ext uri="{FF2B5EF4-FFF2-40B4-BE49-F238E27FC236}">
                <a16:creationId xmlns:a16="http://schemas.microsoft.com/office/drawing/2014/main" id="{7013B77D-5464-201D-D614-5B98A88ADB0D}"/>
              </a:ext>
            </a:extLst>
          </p:cNvPr>
          <p:cNvSpPr>
            <a:spLocks noGrp="1"/>
          </p:cNvSpPr>
          <p:nvPr>
            <p:ph idx="1"/>
          </p:nvPr>
        </p:nvSpPr>
        <p:spPr>
          <a:xfrm>
            <a:off x="227236" y="1655063"/>
            <a:ext cx="6485535" cy="4014177"/>
          </a:xfrm>
        </p:spPr>
        <p:txBody>
          <a:bodyPr anchor="t">
            <a:normAutofit/>
          </a:bodyPr>
          <a:lstStyle/>
          <a:p>
            <a:r>
              <a:rPr lang="en-US" sz="2200" dirty="0"/>
              <a:t>For each collective operation, defined in MPI as a series of point-to-point transmissions between the relevant processes, a collective component called Tuned, for example, implements different algorithms. A communicator gives the collection of processes carrying out the collective activity an isolated communication context. Procedures in a communicator include a root integer number starting at 0</a:t>
            </a:r>
          </a:p>
        </p:txBody>
      </p:sp>
      <p:sp>
        <p:nvSpPr>
          <p:cNvPr id="4" name="Slide Number Placeholder 3">
            <a:extLst>
              <a:ext uri="{FF2B5EF4-FFF2-40B4-BE49-F238E27FC236}">
                <a16:creationId xmlns:a16="http://schemas.microsoft.com/office/drawing/2014/main" id="{10BD9BAB-3AC5-7DCD-D630-0E0A7ABB22A7}"/>
              </a:ext>
            </a:extLst>
          </p:cNvPr>
          <p:cNvSpPr>
            <a:spLocks noGrp="1"/>
          </p:cNvSpPr>
          <p:nvPr>
            <p:ph type="sldNum" sz="quarter" idx="12"/>
          </p:nvPr>
        </p:nvSpPr>
        <p:spPr/>
        <p:txBody>
          <a:bodyPr vert="horz" lIns="91440" tIns="45720" rIns="91440" bIns="45720" rtlCol="0">
            <a:normAutofit/>
          </a:bodyPr>
          <a:lstStyle/>
          <a:p>
            <a:pPr>
              <a:lnSpc>
                <a:spcPct val="90000"/>
              </a:lnSpc>
              <a:spcAft>
                <a:spcPts val="600"/>
              </a:spcAft>
            </a:pPr>
            <a:fld id="{A6AF1B4E-90EC-4A51-B6E5-B702C054ECB0}" type="slidenum">
              <a:rPr lang="en-US" sz="1900"/>
              <a:pPr>
                <a:lnSpc>
                  <a:spcPct val="90000"/>
                </a:lnSpc>
                <a:spcAft>
                  <a:spcPts val="600"/>
                </a:spcAft>
              </a:pPr>
              <a:t>5</a:t>
            </a:fld>
            <a:endParaRPr lang="en-US" sz="1900"/>
          </a:p>
        </p:txBody>
      </p:sp>
      <p:pic>
        <p:nvPicPr>
          <p:cNvPr id="8" name="Content Placeholder 7" descr="A picture containing text, diagram, pattern&#10;&#10;Description automatically generated">
            <a:extLst>
              <a:ext uri="{FF2B5EF4-FFF2-40B4-BE49-F238E27FC236}">
                <a16:creationId xmlns:a16="http://schemas.microsoft.com/office/drawing/2014/main" id="{D151BB25-3785-5C1A-34C9-7EACF0B4E27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59955" y="640080"/>
            <a:ext cx="3737153" cy="5577840"/>
          </a:xfrm>
          <a:prstGeom prst="rect">
            <a:avLst/>
          </a:prstGeom>
        </p:spPr>
      </p:pic>
      <p:cxnSp>
        <p:nvCxnSpPr>
          <p:cNvPr id="3" name="Straight Connector 2">
            <a:extLst>
              <a:ext uri="{FF2B5EF4-FFF2-40B4-BE49-F238E27FC236}">
                <a16:creationId xmlns:a16="http://schemas.microsoft.com/office/drawing/2014/main" id="{1AB3D648-EA88-B80C-7C9B-C32297AA101B}"/>
              </a:ext>
            </a:extLst>
          </p:cNvPr>
          <p:cNvCxnSpPr>
            <a:cxnSpLocks/>
          </p:cNvCxnSpPr>
          <p:nvPr/>
        </p:nvCxnSpPr>
        <p:spPr>
          <a:xfrm>
            <a:off x="227237" y="1324813"/>
            <a:ext cx="3566160" cy="0"/>
          </a:xfrm>
          <a:prstGeom prst="line">
            <a:avLst/>
          </a:prstGeom>
          <a:ln w="63500"/>
          <a:effectLst>
            <a:outerShdw blurRad="50800" dist="50800" dir="5400000" sx="1000" sy="1000" algn="ctr" rotWithShape="0">
              <a:srgbClr val="000000">
                <a:alpha val="43137"/>
              </a:srgbClr>
            </a:outerShdw>
            <a:softEdge rad="0"/>
          </a:effectLst>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24456031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1DCDBE-5930-48EB-985E-0B163A4620CE}"/>
              </a:ext>
            </a:extLst>
          </p:cNvPr>
          <p:cNvSpPr>
            <a:spLocks noGrp="1"/>
          </p:cNvSpPr>
          <p:nvPr>
            <p:ph type="title"/>
          </p:nvPr>
        </p:nvSpPr>
        <p:spPr>
          <a:xfrm>
            <a:off x="126366" y="254817"/>
            <a:ext cx="10515600" cy="1325563"/>
          </a:xfrm>
        </p:spPr>
        <p:txBody>
          <a:bodyPr/>
          <a:lstStyle/>
          <a:p>
            <a:r>
              <a:rPr lang="en-US" b="1" dirty="0"/>
              <a:t>RMA Broadcast vs MPI Broadcast</a:t>
            </a:r>
          </a:p>
        </p:txBody>
      </p:sp>
      <p:sp>
        <p:nvSpPr>
          <p:cNvPr id="4" name="Slide Number Placeholder 3">
            <a:extLst>
              <a:ext uri="{FF2B5EF4-FFF2-40B4-BE49-F238E27FC236}">
                <a16:creationId xmlns:a16="http://schemas.microsoft.com/office/drawing/2014/main" id="{B9807C57-7835-2CB8-2344-F0F4E4108567}"/>
              </a:ext>
            </a:extLst>
          </p:cNvPr>
          <p:cNvSpPr>
            <a:spLocks noGrp="1"/>
          </p:cNvSpPr>
          <p:nvPr>
            <p:ph type="sldNum" sz="quarter" idx="12"/>
          </p:nvPr>
        </p:nvSpPr>
        <p:spPr/>
        <p:txBody>
          <a:bodyPr/>
          <a:lstStyle/>
          <a:p>
            <a:fld id="{A6AF1B4E-90EC-4A51-B6E5-B702C054ECB0}" type="slidenum">
              <a:rPr lang="en-US" smtClean="0"/>
              <a:t>6</a:t>
            </a:fld>
            <a:endParaRPr lang="en-US" dirty="0"/>
          </a:p>
        </p:txBody>
      </p:sp>
      <p:sp>
        <p:nvSpPr>
          <p:cNvPr id="5" name="Rectangle 4">
            <a:extLst>
              <a:ext uri="{FF2B5EF4-FFF2-40B4-BE49-F238E27FC236}">
                <a16:creationId xmlns:a16="http://schemas.microsoft.com/office/drawing/2014/main" id="{74885E7C-8114-77B9-365B-6F45BF5221FA}"/>
              </a:ext>
            </a:extLst>
          </p:cNvPr>
          <p:cNvSpPr/>
          <p:nvPr/>
        </p:nvSpPr>
        <p:spPr>
          <a:xfrm>
            <a:off x="2341584" y="1835946"/>
            <a:ext cx="1197684" cy="110803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root</a:t>
            </a:r>
          </a:p>
        </p:txBody>
      </p:sp>
      <p:sp>
        <p:nvSpPr>
          <p:cNvPr id="6" name="Rectangle 5">
            <a:extLst>
              <a:ext uri="{FF2B5EF4-FFF2-40B4-BE49-F238E27FC236}">
                <a16:creationId xmlns:a16="http://schemas.microsoft.com/office/drawing/2014/main" id="{5C7B19CA-D03B-FC2C-2BD3-4291FF9FF88D}"/>
              </a:ext>
            </a:extLst>
          </p:cNvPr>
          <p:cNvSpPr/>
          <p:nvPr/>
        </p:nvSpPr>
        <p:spPr>
          <a:xfrm>
            <a:off x="389069" y="4197277"/>
            <a:ext cx="1353670" cy="110803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p>
        </p:txBody>
      </p:sp>
      <p:sp>
        <p:nvSpPr>
          <p:cNvPr id="8" name="Rectangle 7">
            <a:extLst>
              <a:ext uri="{FF2B5EF4-FFF2-40B4-BE49-F238E27FC236}">
                <a16:creationId xmlns:a16="http://schemas.microsoft.com/office/drawing/2014/main" id="{DF19D052-FD6B-360A-3984-053A59710237}"/>
              </a:ext>
            </a:extLst>
          </p:cNvPr>
          <p:cNvSpPr/>
          <p:nvPr/>
        </p:nvSpPr>
        <p:spPr>
          <a:xfrm>
            <a:off x="2300345" y="4197277"/>
            <a:ext cx="1353670" cy="110803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p>
        </p:txBody>
      </p:sp>
      <p:sp>
        <p:nvSpPr>
          <p:cNvPr id="9" name="Rectangle 8">
            <a:extLst>
              <a:ext uri="{FF2B5EF4-FFF2-40B4-BE49-F238E27FC236}">
                <a16:creationId xmlns:a16="http://schemas.microsoft.com/office/drawing/2014/main" id="{AEC32229-AF52-6E48-7A29-AE8AEF5026C6}"/>
              </a:ext>
            </a:extLst>
          </p:cNvPr>
          <p:cNvSpPr/>
          <p:nvPr/>
        </p:nvSpPr>
        <p:spPr>
          <a:xfrm>
            <a:off x="4134523" y="4197277"/>
            <a:ext cx="1353670" cy="110803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p>
        </p:txBody>
      </p:sp>
      <p:sp>
        <p:nvSpPr>
          <p:cNvPr id="10" name="Rectangle 9">
            <a:extLst>
              <a:ext uri="{FF2B5EF4-FFF2-40B4-BE49-F238E27FC236}">
                <a16:creationId xmlns:a16="http://schemas.microsoft.com/office/drawing/2014/main" id="{B8F9FC8D-4C04-C07A-57BB-25F0B2B42122}"/>
              </a:ext>
            </a:extLst>
          </p:cNvPr>
          <p:cNvSpPr/>
          <p:nvPr/>
        </p:nvSpPr>
        <p:spPr>
          <a:xfrm>
            <a:off x="2677759" y="2599686"/>
            <a:ext cx="598842" cy="2707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put</a:t>
            </a:r>
          </a:p>
        </p:txBody>
      </p:sp>
      <p:cxnSp>
        <p:nvCxnSpPr>
          <p:cNvPr id="11" name="Straight Connector 10">
            <a:extLst>
              <a:ext uri="{FF2B5EF4-FFF2-40B4-BE49-F238E27FC236}">
                <a16:creationId xmlns:a16="http://schemas.microsoft.com/office/drawing/2014/main" id="{830F6596-5834-F5B9-2944-F9864E18E220}"/>
              </a:ext>
            </a:extLst>
          </p:cNvPr>
          <p:cNvCxnSpPr>
            <a:cxnSpLocks/>
          </p:cNvCxnSpPr>
          <p:nvPr/>
        </p:nvCxnSpPr>
        <p:spPr>
          <a:xfrm>
            <a:off x="227237" y="1324813"/>
            <a:ext cx="3566160" cy="0"/>
          </a:xfrm>
          <a:prstGeom prst="line">
            <a:avLst/>
          </a:prstGeom>
          <a:ln w="63500"/>
          <a:effectLst>
            <a:outerShdw blurRad="50800" dist="50800" dir="5400000" sx="1000" sy="1000" algn="ctr" rotWithShape="0">
              <a:srgbClr val="000000">
                <a:alpha val="43137"/>
              </a:srgbClr>
            </a:outerShdw>
            <a:softEdge rad="0"/>
          </a:effectLst>
        </p:spPr>
        <p:style>
          <a:lnRef idx="3">
            <a:schemeClr val="accent2"/>
          </a:lnRef>
          <a:fillRef idx="0">
            <a:schemeClr val="accent2"/>
          </a:fillRef>
          <a:effectRef idx="2">
            <a:schemeClr val="accent2"/>
          </a:effectRef>
          <a:fontRef idx="minor">
            <a:schemeClr val="tx1"/>
          </a:fontRef>
        </p:style>
      </p:cxnSp>
      <p:cxnSp>
        <p:nvCxnSpPr>
          <p:cNvPr id="13" name="Straight Arrow Connector 12">
            <a:extLst>
              <a:ext uri="{FF2B5EF4-FFF2-40B4-BE49-F238E27FC236}">
                <a16:creationId xmlns:a16="http://schemas.microsoft.com/office/drawing/2014/main" id="{3C751AE5-86ED-2984-7751-D5ADEC9BDFE2}"/>
              </a:ext>
            </a:extLst>
          </p:cNvPr>
          <p:cNvCxnSpPr>
            <a:stCxn id="5" idx="2"/>
            <a:endCxn id="6" idx="0"/>
          </p:cNvCxnSpPr>
          <p:nvPr/>
        </p:nvCxnSpPr>
        <p:spPr>
          <a:xfrm flipH="1">
            <a:off x="1065904" y="2943982"/>
            <a:ext cx="1874522" cy="125329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 name="Straight Arrow Connector 14">
            <a:extLst>
              <a:ext uri="{FF2B5EF4-FFF2-40B4-BE49-F238E27FC236}">
                <a16:creationId xmlns:a16="http://schemas.microsoft.com/office/drawing/2014/main" id="{EF70EACD-6395-0A20-E048-047158292E75}"/>
              </a:ext>
            </a:extLst>
          </p:cNvPr>
          <p:cNvCxnSpPr>
            <a:stCxn id="5" idx="2"/>
            <a:endCxn id="8" idx="0"/>
          </p:cNvCxnSpPr>
          <p:nvPr/>
        </p:nvCxnSpPr>
        <p:spPr>
          <a:xfrm>
            <a:off x="2940426" y="2943982"/>
            <a:ext cx="36754" cy="125329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a:extLst>
              <a:ext uri="{FF2B5EF4-FFF2-40B4-BE49-F238E27FC236}">
                <a16:creationId xmlns:a16="http://schemas.microsoft.com/office/drawing/2014/main" id="{F91F1E6F-142F-B7CD-87AE-8C9D0AD87EC7}"/>
              </a:ext>
            </a:extLst>
          </p:cNvPr>
          <p:cNvCxnSpPr>
            <a:stCxn id="5" idx="2"/>
            <a:endCxn id="9" idx="0"/>
          </p:cNvCxnSpPr>
          <p:nvPr/>
        </p:nvCxnSpPr>
        <p:spPr>
          <a:xfrm>
            <a:off x="2940426" y="2943982"/>
            <a:ext cx="1870932" cy="125329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8" name="Rectangle 17">
            <a:extLst>
              <a:ext uri="{FF2B5EF4-FFF2-40B4-BE49-F238E27FC236}">
                <a16:creationId xmlns:a16="http://schemas.microsoft.com/office/drawing/2014/main" id="{54718C12-68D8-1A06-A6B2-F36C07B800B9}"/>
              </a:ext>
            </a:extLst>
          </p:cNvPr>
          <p:cNvSpPr/>
          <p:nvPr/>
        </p:nvSpPr>
        <p:spPr>
          <a:xfrm>
            <a:off x="8518266" y="1835946"/>
            <a:ext cx="1197684" cy="110803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root</a:t>
            </a:r>
          </a:p>
        </p:txBody>
      </p:sp>
      <p:sp>
        <p:nvSpPr>
          <p:cNvPr id="19" name="Rectangle 18">
            <a:extLst>
              <a:ext uri="{FF2B5EF4-FFF2-40B4-BE49-F238E27FC236}">
                <a16:creationId xmlns:a16="http://schemas.microsoft.com/office/drawing/2014/main" id="{00CBD450-FD04-12D9-4DCE-AFBA3988A017}"/>
              </a:ext>
            </a:extLst>
          </p:cNvPr>
          <p:cNvSpPr/>
          <p:nvPr/>
        </p:nvSpPr>
        <p:spPr>
          <a:xfrm>
            <a:off x="6565751" y="4197277"/>
            <a:ext cx="1353670" cy="110803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p>
        </p:txBody>
      </p:sp>
      <p:sp>
        <p:nvSpPr>
          <p:cNvPr id="20" name="Rectangle 19">
            <a:extLst>
              <a:ext uri="{FF2B5EF4-FFF2-40B4-BE49-F238E27FC236}">
                <a16:creationId xmlns:a16="http://schemas.microsoft.com/office/drawing/2014/main" id="{2D0AACCF-D032-4732-37C7-C0560A9059A9}"/>
              </a:ext>
            </a:extLst>
          </p:cNvPr>
          <p:cNvSpPr/>
          <p:nvPr/>
        </p:nvSpPr>
        <p:spPr>
          <a:xfrm>
            <a:off x="8477027" y="4197277"/>
            <a:ext cx="1353670" cy="110803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p>
        </p:txBody>
      </p:sp>
      <p:sp>
        <p:nvSpPr>
          <p:cNvPr id="21" name="Rectangle 20">
            <a:extLst>
              <a:ext uri="{FF2B5EF4-FFF2-40B4-BE49-F238E27FC236}">
                <a16:creationId xmlns:a16="http://schemas.microsoft.com/office/drawing/2014/main" id="{FFCC51E4-909A-ED7A-1029-C8EDCD1FEE84}"/>
              </a:ext>
            </a:extLst>
          </p:cNvPr>
          <p:cNvSpPr/>
          <p:nvPr/>
        </p:nvSpPr>
        <p:spPr>
          <a:xfrm>
            <a:off x="10311205" y="4197277"/>
            <a:ext cx="1353670" cy="110803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p>
        </p:txBody>
      </p:sp>
      <p:sp>
        <p:nvSpPr>
          <p:cNvPr id="22" name="Rectangle 21">
            <a:extLst>
              <a:ext uri="{FF2B5EF4-FFF2-40B4-BE49-F238E27FC236}">
                <a16:creationId xmlns:a16="http://schemas.microsoft.com/office/drawing/2014/main" id="{B7C3516C-C179-378D-971A-585DB94A489E}"/>
              </a:ext>
            </a:extLst>
          </p:cNvPr>
          <p:cNvSpPr/>
          <p:nvPr/>
        </p:nvSpPr>
        <p:spPr>
          <a:xfrm>
            <a:off x="8823063" y="2599686"/>
            <a:ext cx="659800" cy="2707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send</a:t>
            </a:r>
          </a:p>
        </p:txBody>
      </p:sp>
      <p:cxnSp>
        <p:nvCxnSpPr>
          <p:cNvPr id="23" name="Straight Arrow Connector 22">
            <a:extLst>
              <a:ext uri="{FF2B5EF4-FFF2-40B4-BE49-F238E27FC236}">
                <a16:creationId xmlns:a16="http://schemas.microsoft.com/office/drawing/2014/main" id="{E239734A-AAB9-6A9D-88B3-8027129880EC}"/>
              </a:ext>
            </a:extLst>
          </p:cNvPr>
          <p:cNvCxnSpPr>
            <a:stCxn id="18" idx="2"/>
            <a:endCxn id="19" idx="0"/>
          </p:cNvCxnSpPr>
          <p:nvPr/>
        </p:nvCxnSpPr>
        <p:spPr>
          <a:xfrm flipH="1">
            <a:off x="7242586" y="2943982"/>
            <a:ext cx="1874522" cy="125329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4" name="Straight Arrow Connector 23">
            <a:extLst>
              <a:ext uri="{FF2B5EF4-FFF2-40B4-BE49-F238E27FC236}">
                <a16:creationId xmlns:a16="http://schemas.microsoft.com/office/drawing/2014/main" id="{F1400B1A-C078-9EAA-9714-305B1F6EC7A5}"/>
              </a:ext>
            </a:extLst>
          </p:cNvPr>
          <p:cNvCxnSpPr>
            <a:stCxn id="18" idx="2"/>
            <a:endCxn id="20" idx="0"/>
          </p:cNvCxnSpPr>
          <p:nvPr/>
        </p:nvCxnSpPr>
        <p:spPr>
          <a:xfrm>
            <a:off x="9117108" y="2943982"/>
            <a:ext cx="36754" cy="125329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5" name="Straight Arrow Connector 24">
            <a:extLst>
              <a:ext uri="{FF2B5EF4-FFF2-40B4-BE49-F238E27FC236}">
                <a16:creationId xmlns:a16="http://schemas.microsoft.com/office/drawing/2014/main" id="{C65A1B57-A052-181B-9F54-A34D977CE354}"/>
              </a:ext>
            </a:extLst>
          </p:cNvPr>
          <p:cNvCxnSpPr>
            <a:stCxn id="18" idx="2"/>
            <a:endCxn id="21" idx="0"/>
          </p:cNvCxnSpPr>
          <p:nvPr/>
        </p:nvCxnSpPr>
        <p:spPr>
          <a:xfrm>
            <a:off x="9117108" y="2943982"/>
            <a:ext cx="1870932" cy="125329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7" name="Rectangle 26">
            <a:extLst>
              <a:ext uri="{FF2B5EF4-FFF2-40B4-BE49-F238E27FC236}">
                <a16:creationId xmlns:a16="http://schemas.microsoft.com/office/drawing/2014/main" id="{FE6FCDE2-695D-58C5-C190-9AB4D7047E12}"/>
              </a:ext>
            </a:extLst>
          </p:cNvPr>
          <p:cNvSpPr/>
          <p:nvPr/>
        </p:nvSpPr>
        <p:spPr>
          <a:xfrm>
            <a:off x="6769249" y="4270814"/>
            <a:ext cx="946673" cy="31194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receive</a:t>
            </a:r>
          </a:p>
        </p:txBody>
      </p:sp>
      <p:sp>
        <p:nvSpPr>
          <p:cNvPr id="28" name="Rectangle 27">
            <a:extLst>
              <a:ext uri="{FF2B5EF4-FFF2-40B4-BE49-F238E27FC236}">
                <a16:creationId xmlns:a16="http://schemas.microsoft.com/office/drawing/2014/main" id="{8EF453A4-5007-1DEE-A4EC-1408A7435D68}"/>
              </a:ext>
            </a:extLst>
          </p:cNvPr>
          <p:cNvSpPr/>
          <p:nvPr/>
        </p:nvSpPr>
        <p:spPr>
          <a:xfrm>
            <a:off x="8679627" y="4283379"/>
            <a:ext cx="946673" cy="31194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receive</a:t>
            </a:r>
          </a:p>
        </p:txBody>
      </p:sp>
      <p:sp>
        <p:nvSpPr>
          <p:cNvPr id="29" name="Rectangle 28">
            <a:extLst>
              <a:ext uri="{FF2B5EF4-FFF2-40B4-BE49-F238E27FC236}">
                <a16:creationId xmlns:a16="http://schemas.microsoft.com/office/drawing/2014/main" id="{2CF742C7-B34B-B159-237B-7302E08F8BE4}"/>
              </a:ext>
            </a:extLst>
          </p:cNvPr>
          <p:cNvSpPr/>
          <p:nvPr/>
        </p:nvSpPr>
        <p:spPr>
          <a:xfrm>
            <a:off x="10514703" y="4270814"/>
            <a:ext cx="946673" cy="31194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receive</a:t>
            </a:r>
          </a:p>
        </p:txBody>
      </p:sp>
      <p:sp>
        <p:nvSpPr>
          <p:cNvPr id="30" name="Cloud 29">
            <a:extLst>
              <a:ext uri="{FF2B5EF4-FFF2-40B4-BE49-F238E27FC236}">
                <a16:creationId xmlns:a16="http://schemas.microsoft.com/office/drawing/2014/main" id="{124C50D4-842C-AA46-C683-9F2BA55D85B5}"/>
              </a:ext>
            </a:extLst>
          </p:cNvPr>
          <p:cNvSpPr/>
          <p:nvPr/>
        </p:nvSpPr>
        <p:spPr>
          <a:xfrm>
            <a:off x="9830697" y="1887103"/>
            <a:ext cx="2318277" cy="1556331"/>
          </a:xfrm>
          <a:prstGeom prst="cloud">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Matching tag and specify source</a:t>
            </a:r>
          </a:p>
        </p:txBody>
      </p:sp>
    </p:spTree>
    <p:extLst>
      <p:ext uri="{BB962C8B-B14F-4D97-AF65-F5344CB8AC3E}">
        <p14:creationId xmlns:p14="http://schemas.microsoft.com/office/powerpoint/2010/main" val="13777145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mph" presetSubtype="2" fill="hold" nodeType="clickEffect">
                                  <p:stCondLst>
                                    <p:cond delay="0"/>
                                  </p:stCondLst>
                                  <p:childTnLst>
                                    <p:animClr clrSpc="rgb" dir="cw">
                                      <p:cBhvr>
                                        <p:cTn id="18" dur="2000" fill="hold"/>
                                        <p:tgtEl>
                                          <p:spTgt spid="6"/>
                                        </p:tgtEl>
                                        <p:attrNameLst>
                                          <p:attrName>fillcolor</p:attrName>
                                        </p:attrNameLst>
                                      </p:cBhvr>
                                      <p:to>
                                        <a:srgbClr val="70AD47"/>
                                      </p:to>
                                    </p:animClr>
                                    <p:set>
                                      <p:cBhvr>
                                        <p:cTn id="19" dur="2000" fill="hold"/>
                                        <p:tgtEl>
                                          <p:spTgt spid="6"/>
                                        </p:tgtEl>
                                        <p:attrNameLst>
                                          <p:attrName>fill.type</p:attrName>
                                        </p:attrNameLst>
                                      </p:cBhvr>
                                      <p:to>
                                        <p:strVal val="solid"/>
                                      </p:to>
                                    </p:set>
                                    <p:set>
                                      <p:cBhvr>
                                        <p:cTn id="20" dur="2000" fill="hold"/>
                                        <p:tgtEl>
                                          <p:spTgt spid="6"/>
                                        </p:tgtEl>
                                        <p:attrNameLst>
                                          <p:attrName>fill.on</p:attrName>
                                        </p:attrNameLst>
                                      </p:cBhvr>
                                      <p:to>
                                        <p:strVal val="true"/>
                                      </p:to>
                                    </p:set>
                                  </p:childTnLst>
                                </p:cTn>
                              </p:par>
                            </p:childTnLst>
                          </p:cTn>
                        </p:par>
                      </p:childTnLst>
                    </p:cTn>
                  </p:par>
                  <p:par>
                    <p:cTn id="21" fill="hold">
                      <p:stCondLst>
                        <p:cond delay="indefinite"/>
                      </p:stCondLst>
                      <p:childTnLst>
                        <p:par>
                          <p:cTn id="22" fill="hold">
                            <p:stCondLst>
                              <p:cond delay="0"/>
                            </p:stCondLst>
                            <p:childTnLst>
                              <p:par>
                                <p:cTn id="23" presetID="1" presetClass="emph" presetSubtype="2" fill="hold" nodeType="clickEffect">
                                  <p:stCondLst>
                                    <p:cond delay="0"/>
                                  </p:stCondLst>
                                  <p:childTnLst>
                                    <p:animClr clrSpc="rgb" dir="cw">
                                      <p:cBhvr>
                                        <p:cTn id="24" dur="2000" fill="hold"/>
                                        <p:tgtEl>
                                          <p:spTgt spid="9"/>
                                        </p:tgtEl>
                                        <p:attrNameLst>
                                          <p:attrName>fillcolor</p:attrName>
                                        </p:attrNameLst>
                                      </p:cBhvr>
                                      <p:to>
                                        <a:srgbClr val="70AD47"/>
                                      </p:to>
                                    </p:animClr>
                                    <p:set>
                                      <p:cBhvr>
                                        <p:cTn id="25" dur="2000" fill="hold"/>
                                        <p:tgtEl>
                                          <p:spTgt spid="9"/>
                                        </p:tgtEl>
                                        <p:attrNameLst>
                                          <p:attrName>fill.type</p:attrName>
                                        </p:attrNameLst>
                                      </p:cBhvr>
                                      <p:to>
                                        <p:strVal val="solid"/>
                                      </p:to>
                                    </p:set>
                                    <p:set>
                                      <p:cBhvr>
                                        <p:cTn id="26" dur="2000" fill="hold"/>
                                        <p:tgtEl>
                                          <p:spTgt spid="9"/>
                                        </p:tgtEl>
                                        <p:attrNameLst>
                                          <p:attrName>fill.on</p:attrName>
                                        </p:attrNameLst>
                                      </p:cBhvr>
                                      <p:to>
                                        <p:strVal val="true"/>
                                      </p:to>
                                    </p:set>
                                  </p:childTnLst>
                                </p:cTn>
                              </p:par>
                            </p:childTnLst>
                          </p:cTn>
                        </p:par>
                      </p:childTnLst>
                    </p:cTn>
                  </p:par>
                  <p:par>
                    <p:cTn id="27" fill="hold">
                      <p:stCondLst>
                        <p:cond delay="indefinite"/>
                      </p:stCondLst>
                      <p:childTnLst>
                        <p:par>
                          <p:cTn id="28" fill="hold">
                            <p:stCondLst>
                              <p:cond delay="0"/>
                            </p:stCondLst>
                            <p:childTnLst>
                              <p:par>
                                <p:cTn id="29" presetID="1" presetClass="emph" presetSubtype="2" fill="hold" nodeType="clickEffect">
                                  <p:stCondLst>
                                    <p:cond delay="0"/>
                                  </p:stCondLst>
                                  <p:childTnLst>
                                    <p:animClr clrSpc="rgb" dir="cw">
                                      <p:cBhvr>
                                        <p:cTn id="30" dur="2000" fill="hold"/>
                                        <p:tgtEl>
                                          <p:spTgt spid="8"/>
                                        </p:tgtEl>
                                        <p:attrNameLst>
                                          <p:attrName>fillcolor</p:attrName>
                                        </p:attrNameLst>
                                      </p:cBhvr>
                                      <p:to>
                                        <a:srgbClr val="70AD47"/>
                                      </p:to>
                                    </p:animClr>
                                    <p:set>
                                      <p:cBhvr>
                                        <p:cTn id="31" dur="2000" fill="hold"/>
                                        <p:tgtEl>
                                          <p:spTgt spid="8"/>
                                        </p:tgtEl>
                                        <p:attrNameLst>
                                          <p:attrName>fill.type</p:attrName>
                                        </p:attrNameLst>
                                      </p:cBhvr>
                                      <p:to>
                                        <p:strVal val="solid"/>
                                      </p:to>
                                    </p:set>
                                    <p:set>
                                      <p:cBhvr>
                                        <p:cTn id="32" dur="2000" fill="hold"/>
                                        <p:tgtEl>
                                          <p:spTgt spid="8"/>
                                        </p:tgtEl>
                                        <p:attrNameLst>
                                          <p:attrName>fill.on</p:attrName>
                                        </p:attrNameLst>
                                      </p:cBhvr>
                                      <p:to>
                                        <p:strVal val="true"/>
                                      </p:to>
                                    </p:set>
                                  </p:childTnLst>
                                </p:cTn>
                              </p:par>
                            </p:childTnLst>
                          </p:cTn>
                        </p:par>
                      </p:childTnLst>
                    </p:cTn>
                  </p:par>
                  <p:par>
                    <p:cTn id="33" fill="hold">
                      <p:stCondLst>
                        <p:cond delay="indefinite"/>
                      </p:stCondLst>
                      <p:childTnLst>
                        <p:par>
                          <p:cTn id="34" fill="hold">
                            <p:stCondLst>
                              <p:cond delay="0"/>
                            </p:stCondLst>
                            <p:childTnLst>
                              <p:par>
                                <p:cTn id="35" presetID="1" presetClass="emph" presetSubtype="2" fill="hold" nodeType="clickEffect">
                                  <p:stCondLst>
                                    <p:cond delay="0"/>
                                  </p:stCondLst>
                                  <p:childTnLst>
                                    <p:animClr clrSpc="rgb" dir="cw">
                                      <p:cBhvr>
                                        <p:cTn id="36" dur="2000" fill="hold"/>
                                        <p:tgtEl>
                                          <p:spTgt spid="19"/>
                                        </p:tgtEl>
                                        <p:attrNameLst>
                                          <p:attrName>fillcolor</p:attrName>
                                        </p:attrNameLst>
                                      </p:cBhvr>
                                      <p:to>
                                        <a:srgbClr val="70AD47"/>
                                      </p:to>
                                    </p:animClr>
                                    <p:set>
                                      <p:cBhvr>
                                        <p:cTn id="37" dur="2000" fill="hold"/>
                                        <p:tgtEl>
                                          <p:spTgt spid="19"/>
                                        </p:tgtEl>
                                        <p:attrNameLst>
                                          <p:attrName>fill.type</p:attrName>
                                        </p:attrNameLst>
                                      </p:cBhvr>
                                      <p:to>
                                        <p:strVal val="solid"/>
                                      </p:to>
                                    </p:set>
                                    <p:set>
                                      <p:cBhvr>
                                        <p:cTn id="38" dur="2000" fill="hold"/>
                                        <p:tgtEl>
                                          <p:spTgt spid="19"/>
                                        </p:tgtEl>
                                        <p:attrNameLst>
                                          <p:attrName>fill.on</p:attrName>
                                        </p:attrNameLst>
                                      </p:cBhvr>
                                      <p:to>
                                        <p:strVal val="true"/>
                                      </p:to>
                                    </p:set>
                                  </p:childTnLst>
                                </p:cTn>
                              </p:par>
                              <p:par>
                                <p:cTn id="39" presetID="1" presetClass="entr" presetSubtype="0" fill="hold" nodeType="withEffect">
                                  <p:stCondLst>
                                    <p:cond delay="0"/>
                                  </p:stCondLst>
                                  <p:childTnLst>
                                    <p:set>
                                      <p:cBhvr>
                                        <p:cTn id="40" dur="1" fill="hold">
                                          <p:stCondLst>
                                            <p:cond delay="0"/>
                                          </p:stCondLst>
                                        </p:cTn>
                                        <p:tgtEl>
                                          <p:spTgt spid="23"/>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mph" presetSubtype="2" fill="hold" nodeType="clickEffect">
                                  <p:stCondLst>
                                    <p:cond delay="0"/>
                                  </p:stCondLst>
                                  <p:childTnLst>
                                    <p:animClr clrSpc="rgb" dir="cw">
                                      <p:cBhvr>
                                        <p:cTn id="44" dur="2000" fill="hold"/>
                                        <p:tgtEl>
                                          <p:spTgt spid="20"/>
                                        </p:tgtEl>
                                        <p:attrNameLst>
                                          <p:attrName>fillcolor</p:attrName>
                                        </p:attrNameLst>
                                      </p:cBhvr>
                                      <p:to>
                                        <a:srgbClr val="70AD47"/>
                                      </p:to>
                                    </p:animClr>
                                    <p:set>
                                      <p:cBhvr>
                                        <p:cTn id="45" dur="2000" fill="hold"/>
                                        <p:tgtEl>
                                          <p:spTgt spid="20"/>
                                        </p:tgtEl>
                                        <p:attrNameLst>
                                          <p:attrName>fill.type</p:attrName>
                                        </p:attrNameLst>
                                      </p:cBhvr>
                                      <p:to>
                                        <p:strVal val="solid"/>
                                      </p:to>
                                    </p:set>
                                    <p:set>
                                      <p:cBhvr>
                                        <p:cTn id="46" dur="2000" fill="hold"/>
                                        <p:tgtEl>
                                          <p:spTgt spid="20"/>
                                        </p:tgtEl>
                                        <p:attrNameLst>
                                          <p:attrName>fill.on</p:attrName>
                                        </p:attrNameLst>
                                      </p:cBhvr>
                                      <p:to>
                                        <p:strVal val="true"/>
                                      </p:to>
                                    </p:set>
                                  </p:childTnLst>
                                </p:cTn>
                              </p:par>
                              <p:par>
                                <p:cTn id="47" presetID="1" presetClass="entr" presetSubtype="0" fill="hold" nodeType="withEffect">
                                  <p:stCondLst>
                                    <p:cond delay="0"/>
                                  </p:stCondLst>
                                  <p:childTnLst>
                                    <p:set>
                                      <p:cBhvr>
                                        <p:cTn id="48" dur="1" fill="hold">
                                          <p:stCondLst>
                                            <p:cond delay="0"/>
                                          </p:stCondLst>
                                        </p:cTn>
                                        <p:tgtEl>
                                          <p:spTgt spid="24"/>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mph" presetSubtype="2" fill="hold" nodeType="clickEffect">
                                  <p:stCondLst>
                                    <p:cond delay="0"/>
                                  </p:stCondLst>
                                  <p:childTnLst>
                                    <p:animClr clrSpc="rgb" dir="cw">
                                      <p:cBhvr>
                                        <p:cTn id="52" dur="2000" fill="hold"/>
                                        <p:tgtEl>
                                          <p:spTgt spid="21"/>
                                        </p:tgtEl>
                                        <p:attrNameLst>
                                          <p:attrName>fillcolor</p:attrName>
                                        </p:attrNameLst>
                                      </p:cBhvr>
                                      <p:to>
                                        <a:srgbClr val="70AD47"/>
                                      </p:to>
                                    </p:animClr>
                                    <p:set>
                                      <p:cBhvr>
                                        <p:cTn id="53" dur="2000" fill="hold"/>
                                        <p:tgtEl>
                                          <p:spTgt spid="21"/>
                                        </p:tgtEl>
                                        <p:attrNameLst>
                                          <p:attrName>fill.type</p:attrName>
                                        </p:attrNameLst>
                                      </p:cBhvr>
                                      <p:to>
                                        <p:strVal val="solid"/>
                                      </p:to>
                                    </p:set>
                                    <p:set>
                                      <p:cBhvr>
                                        <p:cTn id="54" dur="2000" fill="hold"/>
                                        <p:tgtEl>
                                          <p:spTgt spid="21"/>
                                        </p:tgtEl>
                                        <p:attrNameLst>
                                          <p:attrName>fill.on</p:attrName>
                                        </p:attrNameLst>
                                      </p:cBhvr>
                                      <p:to>
                                        <p:strVal val="true"/>
                                      </p:to>
                                    </p:set>
                                  </p:childTnLst>
                                </p:cTn>
                              </p:par>
                              <p:par>
                                <p:cTn id="55" presetID="1" presetClass="entr" presetSubtype="0" fill="hold" nodeType="withEffect">
                                  <p:stCondLst>
                                    <p:cond delay="0"/>
                                  </p:stCondLst>
                                  <p:childTnLst>
                                    <p:set>
                                      <p:cBhvr>
                                        <p:cTn id="56"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C24EDE-7848-F79B-3AD4-D322757490DE}"/>
              </a:ext>
            </a:extLst>
          </p:cNvPr>
          <p:cNvSpPr>
            <a:spLocks noGrp="1"/>
          </p:cNvSpPr>
          <p:nvPr>
            <p:ph type="title"/>
          </p:nvPr>
        </p:nvSpPr>
        <p:spPr>
          <a:xfrm>
            <a:off x="219775" y="359506"/>
            <a:ext cx="10506456" cy="1010264"/>
          </a:xfrm>
        </p:spPr>
        <p:txBody>
          <a:bodyPr anchor="ctr">
            <a:normAutofit/>
          </a:bodyPr>
          <a:lstStyle/>
          <a:p>
            <a:r>
              <a:rPr lang="en-US" b="1" dirty="0"/>
              <a:t>Broadcast</a:t>
            </a:r>
          </a:p>
        </p:txBody>
      </p:sp>
      <p:sp>
        <p:nvSpPr>
          <p:cNvPr id="4" name="Slide Number Placeholder 3">
            <a:extLst>
              <a:ext uri="{FF2B5EF4-FFF2-40B4-BE49-F238E27FC236}">
                <a16:creationId xmlns:a16="http://schemas.microsoft.com/office/drawing/2014/main" id="{F7773A18-9A53-CF95-0810-899B72EE3AC1}"/>
              </a:ext>
            </a:extLst>
          </p:cNvPr>
          <p:cNvSpPr>
            <a:spLocks noGrp="1"/>
          </p:cNvSpPr>
          <p:nvPr>
            <p:ph type="sldNum" sz="quarter" idx="12"/>
          </p:nvPr>
        </p:nvSpPr>
        <p:spPr>
          <a:xfrm>
            <a:off x="7663377" y="5916093"/>
            <a:ext cx="1973770" cy="262712"/>
          </a:xfrm>
        </p:spPr>
        <p:txBody>
          <a:bodyPr/>
          <a:lstStyle/>
          <a:p>
            <a:pPr defTabSz="649224">
              <a:spcAft>
                <a:spcPts val="600"/>
              </a:spcAft>
            </a:pPr>
            <a:fld id="{A6AF1B4E-90EC-4A51-B6E5-B702C054ECB0}" type="slidenum">
              <a:rPr lang="en-US" sz="1704" kern="1200">
                <a:solidFill>
                  <a:schemeClr val="tx1">
                    <a:tint val="75000"/>
                  </a:schemeClr>
                </a:solidFill>
                <a:latin typeface="+mn-lt"/>
                <a:ea typeface="+mn-ea"/>
                <a:cs typeface="+mn-cs"/>
              </a:rPr>
              <a:pPr defTabSz="649224">
                <a:spcAft>
                  <a:spcPts val="600"/>
                </a:spcAft>
              </a:pPr>
              <a:t>7</a:t>
            </a:fld>
            <a:endParaRPr lang="en-US"/>
          </a:p>
        </p:txBody>
      </p:sp>
      <p:sp>
        <p:nvSpPr>
          <p:cNvPr id="9" name="TextBox 8">
            <a:extLst>
              <a:ext uri="{FF2B5EF4-FFF2-40B4-BE49-F238E27FC236}">
                <a16:creationId xmlns:a16="http://schemas.microsoft.com/office/drawing/2014/main" id="{AC461115-AE07-9FD3-96B9-4ED9F78C08C5}"/>
              </a:ext>
            </a:extLst>
          </p:cNvPr>
          <p:cNvSpPr txBox="1"/>
          <p:nvPr/>
        </p:nvSpPr>
        <p:spPr>
          <a:xfrm>
            <a:off x="2230054" y="1694629"/>
            <a:ext cx="1938351" cy="461665"/>
          </a:xfrm>
          <a:prstGeom prst="rect">
            <a:avLst/>
          </a:prstGeom>
          <a:noFill/>
        </p:spPr>
        <p:txBody>
          <a:bodyPr wrap="none" rtlCol="0">
            <a:spAutoFit/>
          </a:bodyPr>
          <a:lstStyle/>
          <a:p>
            <a:pPr defTabSz="649224">
              <a:spcAft>
                <a:spcPts val="600"/>
              </a:spcAft>
            </a:pPr>
            <a:r>
              <a:rPr lang="en-US" sz="2400" b="1" kern="1200" dirty="0">
                <a:solidFill>
                  <a:schemeClr val="tx1"/>
                </a:solidFill>
                <a:latin typeface="+mn-lt"/>
                <a:ea typeface="+mn-ea"/>
                <a:cs typeface="+mn-cs"/>
              </a:rPr>
              <a:t>Binomial Tree</a:t>
            </a:r>
            <a:endParaRPr lang="en-US" sz="2400" b="1" dirty="0"/>
          </a:p>
        </p:txBody>
      </p:sp>
      <p:sp>
        <p:nvSpPr>
          <p:cNvPr id="10" name="TextBox 9">
            <a:extLst>
              <a:ext uri="{FF2B5EF4-FFF2-40B4-BE49-F238E27FC236}">
                <a16:creationId xmlns:a16="http://schemas.microsoft.com/office/drawing/2014/main" id="{02D559DB-74D4-DC63-EF50-0D74260CC8AD}"/>
              </a:ext>
            </a:extLst>
          </p:cNvPr>
          <p:cNvSpPr txBox="1"/>
          <p:nvPr/>
        </p:nvSpPr>
        <p:spPr>
          <a:xfrm>
            <a:off x="7663377" y="1694628"/>
            <a:ext cx="1628716" cy="461665"/>
          </a:xfrm>
          <a:prstGeom prst="rect">
            <a:avLst/>
          </a:prstGeom>
          <a:noFill/>
        </p:spPr>
        <p:txBody>
          <a:bodyPr wrap="none" rtlCol="0">
            <a:spAutoFit/>
          </a:bodyPr>
          <a:lstStyle/>
          <a:p>
            <a:pPr defTabSz="649224">
              <a:spcAft>
                <a:spcPts val="600"/>
              </a:spcAft>
            </a:pPr>
            <a:r>
              <a:rPr lang="en-US" sz="2400" b="1" kern="1200" dirty="0">
                <a:solidFill>
                  <a:schemeClr val="tx1"/>
                </a:solidFill>
                <a:latin typeface="+mn-lt"/>
                <a:ea typeface="+mn-ea"/>
                <a:cs typeface="+mn-cs"/>
              </a:rPr>
              <a:t>Binary Tree</a:t>
            </a:r>
            <a:endParaRPr lang="en-US" sz="2400" b="1" dirty="0"/>
          </a:p>
        </p:txBody>
      </p:sp>
      <p:grpSp>
        <p:nvGrpSpPr>
          <p:cNvPr id="55" name="Group 54">
            <a:extLst>
              <a:ext uri="{FF2B5EF4-FFF2-40B4-BE49-F238E27FC236}">
                <a16:creationId xmlns:a16="http://schemas.microsoft.com/office/drawing/2014/main" id="{C45BFBAA-3AE0-5B2C-360D-EBA78574703F}"/>
              </a:ext>
            </a:extLst>
          </p:cNvPr>
          <p:cNvGrpSpPr/>
          <p:nvPr/>
        </p:nvGrpSpPr>
        <p:grpSpPr>
          <a:xfrm>
            <a:off x="623944" y="1930273"/>
            <a:ext cx="4717822" cy="4872863"/>
            <a:chOff x="623944" y="1930273"/>
            <a:chExt cx="4717822" cy="4909439"/>
          </a:xfrm>
        </p:grpSpPr>
        <p:sp>
          <p:nvSpPr>
            <p:cNvPr id="7" name="Rectangle: Rounded Corners 6">
              <a:extLst>
                <a:ext uri="{FF2B5EF4-FFF2-40B4-BE49-F238E27FC236}">
                  <a16:creationId xmlns:a16="http://schemas.microsoft.com/office/drawing/2014/main" id="{5463D413-861F-865F-2C81-E43FFD637970}"/>
                </a:ext>
              </a:extLst>
            </p:cNvPr>
            <p:cNvSpPr/>
            <p:nvPr/>
          </p:nvSpPr>
          <p:spPr>
            <a:xfrm>
              <a:off x="623944" y="2323782"/>
              <a:ext cx="1312432" cy="502719"/>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1</a:t>
              </a:r>
            </a:p>
          </p:txBody>
        </p:sp>
        <p:sp>
          <p:nvSpPr>
            <p:cNvPr id="11" name="Rectangle: Rounded Corners 10">
              <a:extLst>
                <a:ext uri="{FF2B5EF4-FFF2-40B4-BE49-F238E27FC236}">
                  <a16:creationId xmlns:a16="http://schemas.microsoft.com/office/drawing/2014/main" id="{46E787E9-1F68-8145-F1AE-22D1E0545D61}"/>
                </a:ext>
              </a:extLst>
            </p:cNvPr>
            <p:cNvSpPr/>
            <p:nvPr/>
          </p:nvSpPr>
          <p:spPr>
            <a:xfrm>
              <a:off x="623944" y="3542288"/>
              <a:ext cx="1312432" cy="502719"/>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2</a:t>
              </a:r>
            </a:p>
          </p:txBody>
        </p:sp>
        <p:sp>
          <p:nvSpPr>
            <p:cNvPr id="12" name="Rectangle: Rounded Corners 11">
              <a:extLst>
                <a:ext uri="{FF2B5EF4-FFF2-40B4-BE49-F238E27FC236}">
                  <a16:creationId xmlns:a16="http://schemas.microsoft.com/office/drawing/2014/main" id="{AAA58869-F860-C5F0-EEF1-801BE452BFBF}"/>
                </a:ext>
              </a:extLst>
            </p:cNvPr>
            <p:cNvSpPr/>
            <p:nvPr/>
          </p:nvSpPr>
          <p:spPr>
            <a:xfrm>
              <a:off x="623944" y="4827762"/>
              <a:ext cx="1312432" cy="502719"/>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3</a:t>
              </a:r>
            </a:p>
          </p:txBody>
        </p:sp>
        <p:grpSp>
          <p:nvGrpSpPr>
            <p:cNvPr id="30" name="Group 29">
              <a:extLst>
                <a:ext uri="{FF2B5EF4-FFF2-40B4-BE49-F238E27FC236}">
                  <a16:creationId xmlns:a16="http://schemas.microsoft.com/office/drawing/2014/main" id="{C4B2FEE6-CB3D-C239-5526-BF0184D09453}"/>
                </a:ext>
              </a:extLst>
            </p:cNvPr>
            <p:cNvGrpSpPr/>
            <p:nvPr/>
          </p:nvGrpSpPr>
          <p:grpSpPr>
            <a:xfrm>
              <a:off x="2336800" y="2344660"/>
              <a:ext cx="1629847" cy="571699"/>
              <a:chOff x="2336800" y="2266962"/>
              <a:chExt cx="1998855" cy="598311"/>
            </a:xfrm>
          </p:grpSpPr>
          <p:sp>
            <p:nvSpPr>
              <p:cNvPr id="3" name="Flowchart: Connector 2">
                <a:extLst>
                  <a:ext uri="{FF2B5EF4-FFF2-40B4-BE49-F238E27FC236}">
                    <a16:creationId xmlns:a16="http://schemas.microsoft.com/office/drawing/2014/main" id="{6D7E21CB-1D25-9A3D-A5F6-C511CEB4DE89}"/>
                  </a:ext>
                </a:extLst>
              </p:cNvPr>
              <p:cNvSpPr/>
              <p:nvPr/>
            </p:nvSpPr>
            <p:spPr>
              <a:xfrm>
                <a:off x="2336800" y="2266962"/>
                <a:ext cx="654756" cy="598311"/>
              </a:xfrm>
              <a:prstGeom prst="flowChartConnector">
                <a:avLst/>
              </a:prstGeom>
              <a:solidFill>
                <a:srgbClr val="300FF9"/>
              </a:solidFill>
              <a:ln>
                <a:solidFill>
                  <a:srgbClr val="450AE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a:t>
                </a:r>
              </a:p>
            </p:txBody>
          </p:sp>
          <p:sp>
            <p:nvSpPr>
              <p:cNvPr id="5" name="Flowchart: Connector 4">
                <a:extLst>
                  <a:ext uri="{FF2B5EF4-FFF2-40B4-BE49-F238E27FC236}">
                    <a16:creationId xmlns:a16="http://schemas.microsoft.com/office/drawing/2014/main" id="{09D4E8D1-D3B9-3473-7069-0C86118C0BCC}"/>
                  </a:ext>
                </a:extLst>
              </p:cNvPr>
              <p:cNvSpPr/>
              <p:nvPr/>
            </p:nvSpPr>
            <p:spPr>
              <a:xfrm>
                <a:off x="3680899" y="2266962"/>
                <a:ext cx="654756" cy="598311"/>
              </a:xfrm>
              <a:prstGeom prst="flowChartConnector">
                <a:avLst/>
              </a:prstGeom>
              <a:solidFill>
                <a:srgbClr val="300FF9"/>
              </a:solidFill>
              <a:ln>
                <a:solidFill>
                  <a:srgbClr val="450AE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cxnSp>
            <p:nvCxnSpPr>
              <p:cNvPr id="14" name="Straight Arrow Connector 13">
                <a:extLst>
                  <a:ext uri="{FF2B5EF4-FFF2-40B4-BE49-F238E27FC236}">
                    <a16:creationId xmlns:a16="http://schemas.microsoft.com/office/drawing/2014/main" id="{F71A89E5-95C1-D491-97AE-F100877C5291}"/>
                  </a:ext>
                </a:extLst>
              </p:cNvPr>
              <p:cNvCxnSpPr>
                <a:stCxn id="3" idx="6"/>
                <a:endCxn id="5" idx="2"/>
              </p:cNvCxnSpPr>
              <p:nvPr/>
            </p:nvCxnSpPr>
            <p:spPr>
              <a:xfrm>
                <a:off x="2991556" y="2566118"/>
                <a:ext cx="68934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grpSp>
          <p:nvGrpSpPr>
            <p:cNvPr id="29" name="Group 28">
              <a:extLst>
                <a:ext uri="{FF2B5EF4-FFF2-40B4-BE49-F238E27FC236}">
                  <a16:creationId xmlns:a16="http://schemas.microsoft.com/office/drawing/2014/main" id="{22EF8CF1-7BCD-505E-3709-A4CFCF539560}"/>
                </a:ext>
              </a:extLst>
            </p:cNvPr>
            <p:cNvGrpSpPr/>
            <p:nvPr/>
          </p:nvGrpSpPr>
          <p:grpSpPr>
            <a:xfrm>
              <a:off x="2336800" y="3411987"/>
              <a:ext cx="1649297" cy="1233664"/>
              <a:chOff x="2336800" y="3411987"/>
              <a:chExt cx="1999034" cy="1490854"/>
            </a:xfrm>
          </p:grpSpPr>
          <p:sp>
            <p:nvSpPr>
              <p:cNvPr id="16" name="Flowchart: Connector 15">
                <a:extLst>
                  <a:ext uri="{FF2B5EF4-FFF2-40B4-BE49-F238E27FC236}">
                    <a16:creationId xmlns:a16="http://schemas.microsoft.com/office/drawing/2014/main" id="{B6154257-A270-E6B4-86C1-BC2F4E199A02}"/>
                  </a:ext>
                </a:extLst>
              </p:cNvPr>
              <p:cNvSpPr/>
              <p:nvPr/>
            </p:nvSpPr>
            <p:spPr>
              <a:xfrm>
                <a:off x="2336979" y="3411987"/>
                <a:ext cx="654756" cy="598311"/>
              </a:xfrm>
              <a:prstGeom prst="flowChartConnector">
                <a:avLst/>
              </a:prstGeom>
              <a:solidFill>
                <a:srgbClr val="300FF9"/>
              </a:solidFill>
              <a:ln>
                <a:solidFill>
                  <a:srgbClr val="450AE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a:t>
                </a:r>
              </a:p>
            </p:txBody>
          </p:sp>
          <p:sp>
            <p:nvSpPr>
              <p:cNvPr id="18" name="Flowchart: Connector 17">
                <a:extLst>
                  <a:ext uri="{FF2B5EF4-FFF2-40B4-BE49-F238E27FC236}">
                    <a16:creationId xmlns:a16="http://schemas.microsoft.com/office/drawing/2014/main" id="{448776D7-D39F-7C60-5641-904F97A1C50A}"/>
                  </a:ext>
                </a:extLst>
              </p:cNvPr>
              <p:cNvSpPr/>
              <p:nvPr/>
            </p:nvSpPr>
            <p:spPr>
              <a:xfrm>
                <a:off x="3681078" y="3411987"/>
                <a:ext cx="654756" cy="598311"/>
              </a:xfrm>
              <a:prstGeom prst="flowChartConnector">
                <a:avLst/>
              </a:prstGeom>
              <a:solidFill>
                <a:srgbClr val="300FF9"/>
              </a:solidFill>
              <a:ln>
                <a:solidFill>
                  <a:srgbClr val="450AE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cxnSp>
            <p:nvCxnSpPr>
              <p:cNvPr id="20" name="Straight Arrow Connector 19">
                <a:extLst>
                  <a:ext uri="{FF2B5EF4-FFF2-40B4-BE49-F238E27FC236}">
                    <a16:creationId xmlns:a16="http://schemas.microsoft.com/office/drawing/2014/main" id="{A538CA78-9F45-1E9D-1F61-62367D830FFC}"/>
                  </a:ext>
                </a:extLst>
              </p:cNvPr>
              <p:cNvCxnSpPr>
                <a:stCxn id="16" idx="6"/>
                <a:endCxn id="18" idx="2"/>
              </p:cNvCxnSpPr>
              <p:nvPr/>
            </p:nvCxnSpPr>
            <p:spPr>
              <a:xfrm>
                <a:off x="2991735" y="3711143"/>
                <a:ext cx="68934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1" name="Flowchart: Connector 20">
                <a:extLst>
                  <a:ext uri="{FF2B5EF4-FFF2-40B4-BE49-F238E27FC236}">
                    <a16:creationId xmlns:a16="http://schemas.microsoft.com/office/drawing/2014/main" id="{708EA559-437C-832A-5E30-F83C199664E2}"/>
                  </a:ext>
                </a:extLst>
              </p:cNvPr>
              <p:cNvSpPr/>
              <p:nvPr/>
            </p:nvSpPr>
            <p:spPr>
              <a:xfrm>
                <a:off x="2336800" y="4304530"/>
                <a:ext cx="654756" cy="598311"/>
              </a:xfrm>
              <a:prstGeom prst="flowChartConnector">
                <a:avLst/>
              </a:prstGeom>
              <a:solidFill>
                <a:srgbClr val="300FF9"/>
              </a:solidFill>
              <a:ln>
                <a:solidFill>
                  <a:srgbClr val="450AE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cxnSp>
            <p:nvCxnSpPr>
              <p:cNvPr id="23" name="Straight Arrow Connector 22">
                <a:extLst>
                  <a:ext uri="{FF2B5EF4-FFF2-40B4-BE49-F238E27FC236}">
                    <a16:creationId xmlns:a16="http://schemas.microsoft.com/office/drawing/2014/main" id="{62C48617-3967-8CC7-DA11-FED5AD30B19F}"/>
                  </a:ext>
                </a:extLst>
              </p:cNvPr>
              <p:cNvCxnSpPr>
                <a:stCxn id="16" idx="4"/>
                <a:endCxn id="21" idx="0"/>
              </p:cNvCxnSpPr>
              <p:nvPr/>
            </p:nvCxnSpPr>
            <p:spPr>
              <a:xfrm flipH="1">
                <a:off x="2664178" y="4010298"/>
                <a:ext cx="179" cy="2942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grpSp>
          <p:nvGrpSpPr>
            <p:cNvPr id="54" name="Group 53">
              <a:extLst>
                <a:ext uri="{FF2B5EF4-FFF2-40B4-BE49-F238E27FC236}">
                  <a16:creationId xmlns:a16="http://schemas.microsoft.com/office/drawing/2014/main" id="{448A2388-4BBA-EB6A-46DC-4E132F76BA6D}"/>
                </a:ext>
              </a:extLst>
            </p:cNvPr>
            <p:cNvGrpSpPr/>
            <p:nvPr/>
          </p:nvGrpSpPr>
          <p:grpSpPr>
            <a:xfrm>
              <a:off x="1936375" y="4732170"/>
              <a:ext cx="3405391" cy="2107542"/>
              <a:chOff x="1165882" y="4732170"/>
              <a:chExt cx="4375567" cy="3117484"/>
            </a:xfrm>
          </p:grpSpPr>
          <p:sp>
            <p:nvSpPr>
              <p:cNvPr id="24" name="Flowchart: Connector 23">
                <a:extLst>
                  <a:ext uri="{FF2B5EF4-FFF2-40B4-BE49-F238E27FC236}">
                    <a16:creationId xmlns:a16="http://schemas.microsoft.com/office/drawing/2014/main" id="{407977FB-6E4B-2A3B-E447-1B25FDA29B96}"/>
                  </a:ext>
                </a:extLst>
              </p:cNvPr>
              <p:cNvSpPr/>
              <p:nvPr/>
            </p:nvSpPr>
            <p:spPr>
              <a:xfrm>
                <a:off x="2490319" y="4732170"/>
                <a:ext cx="654756" cy="598311"/>
              </a:xfrm>
              <a:prstGeom prst="flowChartConnector">
                <a:avLst/>
              </a:prstGeom>
              <a:solidFill>
                <a:srgbClr val="300FF9"/>
              </a:solidFill>
              <a:ln>
                <a:solidFill>
                  <a:srgbClr val="450AE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a:t>
                </a:r>
              </a:p>
            </p:txBody>
          </p:sp>
          <p:sp>
            <p:nvSpPr>
              <p:cNvPr id="26" name="Flowchart: Connector 25">
                <a:extLst>
                  <a:ext uri="{FF2B5EF4-FFF2-40B4-BE49-F238E27FC236}">
                    <a16:creationId xmlns:a16="http://schemas.microsoft.com/office/drawing/2014/main" id="{C3A3A3C5-B712-5EFC-A5CA-C42BD598BA9D}"/>
                  </a:ext>
                </a:extLst>
              </p:cNvPr>
              <p:cNvSpPr/>
              <p:nvPr/>
            </p:nvSpPr>
            <p:spPr>
              <a:xfrm>
                <a:off x="4124693" y="5581265"/>
                <a:ext cx="654756" cy="598311"/>
              </a:xfrm>
              <a:prstGeom prst="flowChartConnector">
                <a:avLst/>
              </a:prstGeom>
              <a:solidFill>
                <a:srgbClr val="300FF9"/>
              </a:solidFill>
              <a:ln>
                <a:solidFill>
                  <a:srgbClr val="450AE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27" name="Flowchart: Connector 26">
                <a:extLst>
                  <a:ext uri="{FF2B5EF4-FFF2-40B4-BE49-F238E27FC236}">
                    <a16:creationId xmlns:a16="http://schemas.microsoft.com/office/drawing/2014/main" id="{FB1D0FF0-7F9C-D5C8-12EC-940A8234B7F6}"/>
                  </a:ext>
                </a:extLst>
              </p:cNvPr>
              <p:cNvSpPr/>
              <p:nvPr/>
            </p:nvSpPr>
            <p:spPr>
              <a:xfrm>
                <a:off x="2507990" y="5581265"/>
                <a:ext cx="654756" cy="598311"/>
              </a:xfrm>
              <a:prstGeom prst="flowChartConnector">
                <a:avLst/>
              </a:prstGeom>
              <a:solidFill>
                <a:srgbClr val="300FF9"/>
              </a:solidFill>
              <a:ln>
                <a:solidFill>
                  <a:srgbClr val="450AE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28" name="Flowchart: Connector 27">
                <a:extLst>
                  <a:ext uri="{FF2B5EF4-FFF2-40B4-BE49-F238E27FC236}">
                    <a16:creationId xmlns:a16="http://schemas.microsoft.com/office/drawing/2014/main" id="{F333A63A-314F-2A17-88C5-704EDFDB82D2}"/>
                  </a:ext>
                </a:extLst>
              </p:cNvPr>
              <p:cNvSpPr/>
              <p:nvPr/>
            </p:nvSpPr>
            <p:spPr>
              <a:xfrm>
                <a:off x="1165882" y="5581265"/>
                <a:ext cx="654756" cy="598311"/>
              </a:xfrm>
              <a:prstGeom prst="flowChartConnector">
                <a:avLst/>
              </a:prstGeom>
              <a:solidFill>
                <a:srgbClr val="300FF9"/>
              </a:solidFill>
              <a:ln>
                <a:solidFill>
                  <a:srgbClr val="450AE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sp>
            <p:nvSpPr>
              <p:cNvPr id="31" name="Flowchart: Connector 30">
                <a:extLst>
                  <a:ext uri="{FF2B5EF4-FFF2-40B4-BE49-F238E27FC236}">
                    <a16:creationId xmlns:a16="http://schemas.microsoft.com/office/drawing/2014/main" id="{17E9FA34-42EC-A17D-A3D4-8BADBD602BB6}"/>
                  </a:ext>
                </a:extLst>
              </p:cNvPr>
              <p:cNvSpPr/>
              <p:nvPr/>
            </p:nvSpPr>
            <p:spPr>
              <a:xfrm>
                <a:off x="3387446" y="6319333"/>
                <a:ext cx="654756" cy="598311"/>
              </a:xfrm>
              <a:prstGeom prst="flowChartConnector">
                <a:avLst/>
              </a:prstGeom>
              <a:solidFill>
                <a:srgbClr val="300FF9"/>
              </a:solidFill>
              <a:ln>
                <a:solidFill>
                  <a:srgbClr val="450AE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32" name="Flowchart: Connector 31">
                <a:extLst>
                  <a:ext uri="{FF2B5EF4-FFF2-40B4-BE49-F238E27FC236}">
                    <a16:creationId xmlns:a16="http://schemas.microsoft.com/office/drawing/2014/main" id="{F1DC6AE7-BA1A-71E1-080C-C5BB6DA8E5CA}"/>
                  </a:ext>
                </a:extLst>
              </p:cNvPr>
              <p:cNvSpPr/>
              <p:nvPr/>
            </p:nvSpPr>
            <p:spPr>
              <a:xfrm>
                <a:off x="4886693" y="6307532"/>
                <a:ext cx="654756" cy="598311"/>
              </a:xfrm>
              <a:prstGeom prst="flowChartConnector">
                <a:avLst/>
              </a:prstGeom>
              <a:solidFill>
                <a:srgbClr val="300FF9"/>
              </a:solidFill>
              <a:ln>
                <a:solidFill>
                  <a:srgbClr val="450AE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p>
            </p:txBody>
          </p:sp>
          <p:sp>
            <p:nvSpPr>
              <p:cNvPr id="33" name="Flowchart: Connector 32">
                <a:extLst>
                  <a:ext uri="{FF2B5EF4-FFF2-40B4-BE49-F238E27FC236}">
                    <a16:creationId xmlns:a16="http://schemas.microsoft.com/office/drawing/2014/main" id="{CDB072BA-837D-A9AE-FDBB-76599F4B63CA}"/>
                  </a:ext>
                </a:extLst>
              </p:cNvPr>
              <p:cNvSpPr/>
              <p:nvPr/>
            </p:nvSpPr>
            <p:spPr>
              <a:xfrm>
                <a:off x="2490319" y="6353872"/>
                <a:ext cx="654756" cy="598311"/>
              </a:xfrm>
              <a:prstGeom prst="flowChartConnector">
                <a:avLst/>
              </a:prstGeom>
              <a:solidFill>
                <a:srgbClr val="300FF9"/>
              </a:solidFill>
              <a:ln>
                <a:solidFill>
                  <a:srgbClr val="450AE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6</a:t>
                </a:r>
              </a:p>
            </p:txBody>
          </p:sp>
          <p:sp>
            <p:nvSpPr>
              <p:cNvPr id="34" name="Flowchart: Connector 33">
                <a:extLst>
                  <a:ext uri="{FF2B5EF4-FFF2-40B4-BE49-F238E27FC236}">
                    <a16:creationId xmlns:a16="http://schemas.microsoft.com/office/drawing/2014/main" id="{715B6B14-E580-4345-A958-035B5B3EE68C}"/>
                  </a:ext>
                </a:extLst>
              </p:cNvPr>
              <p:cNvSpPr/>
              <p:nvPr/>
            </p:nvSpPr>
            <p:spPr>
              <a:xfrm>
                <a:off x="2495962" y="7251343"/>
                <a:ext cx="654756" cy="598311"/>
              </a:xfrm>
              <a:prstGeom prst="flowChartConnector">
                <a:avLst/>
              </a:prstGeom>
              <a:solidFill>
                <a:srgbClr val="300FF9"/>
              </a:solidFill>
              <a:ln>
                <a:solidFill>
                  <a:srgbClr val="450AE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7</a:t>
                </a:r>
              </a:p>
            </p:txBody>
          </p:sp>
          <p:cxnSp>
            <p:nvCxnSpPr>
              <p:cNvPr id="36" name="Straight Arrow Connector 35">
                <a:extLst>
                  <a:ext uri="{FF2B5EF4-FFF2-40B4-BE49-F238E27FC236}">
                    <a16:creationId xmlns:a16="http://schemas.microsoft.com/office/drawing/2014/main" id="{7DE8ADD0-AF9A-A0F4-2FB5-04C187210D66}"/>
                  </a:ext>
                </a:extLst>
              </p:cNvPr>
              <p:cNvCxnSpPr>
                <a:stCxn id="24" idx="3"/>
                <a:endCxn id="28" idx="7"/>
              </p:cNvCxnSpPr>
              <p:nvPr/>
            </p:nvCxnSpPr>
            <p:spPr>
              <a:xfrm flipH="1">
                <a:off x="1724751" y="5242860"/>
                <a:ext cx="861455" cy="42602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8" name="Straight Arrow Connector 37">
                <a:extLst>
                  <a:ext uri="{FF2B5EF4-FFF2-40B4-BE49-F238E27FC236}">
                    <a16:creationId xmlns:a16="http://schemas.microsoft.com/office/drawing/2014/main" id="{B4F7198D-0051-20DE-E69C-59379C3C8C1B}"/>
                  </a:ext>
                </a:extLst>
              </p:cNvPr>
              <p:cNvCxnSpPr>
                <a:stCxn id="24" idx="4"/>
                <a:endCxn id="27" idx="0"/>
              </p:cNvCxnSpPr>
              <p:nvPr/>
            </p:nvCxnSpPr>
            <p:spPr>
              <a:xfrm>
                <a:off x="2817697" y="5330481"/>
                <a:ext cx="17671" cy="25078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0" name="Straight Arrow Connector 39">
                <a:extLst>
                  <a:ext uri="{FF2B5EF4-FFF2-40B4-BE49-F238E27FC236}">
                    <a16:creationId xmlns:a16="http://schemas.microsoft.com/office/drawing/2014/main" id="{B0C52A27-2591-33E8-A39B-2FB030AF3EEB}"/>
                  </a:ext>
                </a:extLst>
              </p:cNvPr>
              <p:cNvCxnSpPr>
                <a:cxnSpLocks/>
                <a:stCxn id="24" idx="5"/>
                <a:endCxn id="26" idx="1"/>
              </p:cNvCxnSpPr>
              <p:nvPr/>
            </p:nvCxnSpPr>
            <p:spPr>
              <a:xfrm>
                <a:off x="3049188" y="5242860"/>
                <a:ext cx="1171392" cy="42602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4" name="Straight Arrow Connector 43">
                <a:extLst>
                  <a:ext uri="{FF2B5EF4-FFF2-40B4-BE49-F238E27FC236}">
                    <a16:creationId xmlns:a16="http://schemas.microsoft.com/office/drawing/2014/main" id="{ED70CF8D-A9BF-8BBB-7950-ABF56A805CDD}"/>
                  </a:ext>
                </a:extLst>
              </p:cNvPr>
              <p:cNvCxnSpPr>
                <a:stCxn id="27" idx="4"/>
                <a:endCxn id="33" idx="0"/>
              </p:cNvCxnSpPr>
              <p:nvPr/>
            </p:nvCxnSpPr>
            <p:spPr>
              <a:xfrm flipH="1">
                <a:off x="2817697" y="6179576"/>
                <a:ext cx="17671" cy="17429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6" name="Straight Arrow Connector 45">
                <a:extLst>
                  <a:ext uri="{FF2B5EF4-FFF2-40B4-BE49-F238E27FC236}">
                    <a16:creationId xmlns:a16="http://schemas.microsoft.com/office/drawing/2014/main" id="{778E7409-3DFF-ED3E-1F15-892729849648}"/>
                  </a:ext>
                </a:extLst>
              </p:cNvPr>
              <p:cNvCxnSpPr>
                <a:cxnSpLocks/>
                <a:stCxn id="26" idx="3"/>
                <a:endCxn id="31" idx="7"/>
              </p:cNvCxnSpPr>
              <p:nvPr/>
            </p:nvCxnSpPr>
            <p:spPr>
              <a:xfrm flipH="1">
                <a:off x="3946315" y="6091955"/>
                <a:ext cx="274265" cy="31499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9" name="Straight Arrow Connector 48">
                <a:extLst>
                  <a:ext uri="{FF2B5EF4-FFF2-40B4-BE49-F238E27FC236}">
                    <a16:creationId xmlns:a16="http://schemas.microsoft.com/office/drawing/2014/main" id="{9C995B6F-6714-97DF-BA67-2E3698D9746A}"/>
                  </a:ext>
                </a:extLst>
              </p:cNvPr>
              <p:cNvCxnSpPr>
                <a:cxnSpLocks/>
                <a:stCxn id="26" idx="5"/>
                <a:endCxn id="32" idx="1"/>
              </p:cNvCxnSpPr>
              <p:nvPr/>
            </p:nvCxnSpPr>
            <p:spPr>
              <a:xfrm>
                <a:off x="4683562" y="6091955"/>
                <a:ext cx="299018" cy="30319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2" name="Straight Arrow Connector 51">
                <a:extLst>
                  <a:ext uri="{FF2B5EF4-FFF2-40B4-BE49-F238E27FC236}">
                    <a16:creationId xmlns:a16="http://schemas.microsoft.com/office/drawing/2014/main" id="{DC4C2A60-5BA7-CABA-09C5-BFD2F58B31BF}"/>
                  </a:ext>
                </a:extLst>
              </p:cNvPr>
              <p:cNvCxnSpPr>
                <a:stCxn id="33" idx="4"/>
                <a:endCxn id="34" idx="0"/>
              </p:cNvCxnSpPr>
              <p:nvPr/>
            </p:nvCxnSpPr>
            <p:spPr>
              <a:xfrm>
                <a:off x="2817697" y="6952183"/>
                <a:ext cx="5643" cy="29916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sp>
          <p:nvSpPr>
            <p:cNvPr id="53" name="TextBox 52">
              <a:extLst>
                <a:ext uri="{FF2B5EF4-FFF2-40B4-BE49-F238E27FC236}">
                  <a16:creationId xmlns:a16="http://schemas.microsoft.com/office/drawing/2014/main" id="{34430C81-7E5C-889D-7444-70195A9133A7}"/>
                </a:ext>
              </a:extLst>
            </p:cNvPr>
            <p:cNvSpPr txBox="1"/>
            <p:nvPr/>
          </p:nvSpPr>
          <p:spPr>
            <a:xfrm>
              <a:off x="917821" y="1930273"/>
              <a:ext cx="792268" cy="369332"/>
            </a:xfrm>
            <a:prstGeom prst="rect">
              <a:avLst/>
            </a:prstGeom>
            <a:noFill/>
          </p:spPr>
          <p:txBody>
            <a:bodyPr wrap="none" rtlCol="0">
              <a:spAutoFit/>
            </a:bodyPr>
            <a:lstStyle/>
            <a:p>
              <a:r>
                <a:rPr lang="en-US" dirty="0"/>
                <a:t>Round</a:t>
              </a:r>
            </a:p>
          </p:txBody>
        </p:sp>
      </p:grpSp>
      <p:cxnSp>
        <p:nvCxnSpPr>
          <p:cNvPr id="6" name="Straight Connector 5">
            <a:extLst>
              <a:ext uri="{FF2B5EF4-FFF2-40B4-BE49-F238E27FC236}">
                <a16:creationId xmlns:a16="http://schemas.microsoft.com/office/drawing/2014/main" id="{F01FBED7-558B-07B1-40C0-32798E14A7DC}"/>
              </a:ext>
            </a:extLst>
          </p:cNvPr>
          <p:cNvCxnSpPr>
            <a:cxnSpLocks/>
          </p:cNvCxnSpPr>
          <p:nvPr/>
        </p:nvCxnSpPr>
        <p:spPr>
          <a:xfrm>
            <a:off x="262709" y="1380864"/>
            <a:ext cx="3566160" cy="0"/>
          </a:xfrm>
          <a:prstGeom prst="line">
            <a:avLst/>
          </a:prstGeom>
          <a:ln w="63500"/>
          <a:effectLst>
            <a:outerShdw blurRad="50800" dist="50800" dir="5400000" sx="1000" sy="1000" algn="ctr" rotWithShape="0">
              <a:srgbClr val="000000">
                <a:alpha val="43137"/>
              </a:srgbClr>
            </a:outerShdw>
            <a:softEdge rad="0"/>
          </a:effectLst>
        </p:spPr>
        <p:style>
          <a:lnRef idx="3">
            <a:schemeClr val="accent2"/>
          </a:lnRef>
          <a:fillRef idx="0">
            <a:schemeClr val="accent2"/>
          </a:fillRef>
          <a:effectRef idx="2">
            <a:schemeClr val="accent2"/>
          </a:effectRef>
          <a:fontRef idx="minor">
            <a:schemeClr val="tx1"/>
          </a:fontRef>
        </p:style>
      </p:cxnSp>
      <p:sp>
        <p:nvSpPr>
          <p:cNvPr id="13" name="Flowchart: Connector 12">
            <a:extLst>
              <a:ext uri="{FF2B5EF4-FFF2-40B4-BE49-F238E27FC236}">
                <a16:creationId xmlns:a16="http://schemas.microsoft.com/office/drawing/2014/main" id="{14C6EBE3-846B-BAFA-0974-4DEEF6E60DC0}"/>
              </a:ext>
            </a:extLst>
          </p:cNvPr>
          <p:cNvSpPr/>
          <p:nvPr/>
        </p:nvSpPr>
        <p:spPr>
          <a:xfrm>
            <a:off x="8140682" y="2348052"/>
            <a:ext cx="509580" cy="401468"/>
          </a:xfrm>
          <a:prstGeom prst="flowChartConnector">
            <a:avLst/>
          </a:prstGeom>
          <a:solidFill>
            <a:srgbClr val="300FF9"/>
          </a:solidFill>
          <a:ln>
            <a:solidFill>
              <a:srgbClr val="450AE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a:t>
            </a:r>
          </a:p>
        </p:txBody>
      </p:sp>
      <p:sp>
        <p:nvSpPr>
          <p:cNvPr id="22" name="Flowchart: Connector 21">
            <a:extLst>
              <a:ext uri="{FF2B5EF4-FFF2-40B4-BE49-F238E27FC236}">
                <a16:creationId xmlns:a16="http://schemas.microsoft.com/office/drawing/2014/main" id="{42BAE472-B22D-B9F8-BDCC-223D4081B082}"/>
              </a:ext>
            </a:extLst>
          </p:cNvPr>
          <p:cNvSpPr/>
          <p:nvPr/>
        </p:nvSpPr>
        <p:spPr>
          <a:xfrm>
            <a:off x="7153797" y="3095274"/>
            <a:ext cx="509580" cy="401468"/>
          </a:xfrm>
          <a:prstGeom prst="flowChartConnector">
            <a:avLst/>
          </a:prstGeom>
          <a:solidFill>
            <a:srgbClr val="300FF9"/>
          </a:solidFill>
          <a:ln>
            <a:solidFill>
              <a:srgbClr val="450AE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25" name="Flowchart: Connector 24">
            <a:extLst>
              <a:ext uri="{FF2B5EF4-FFF2-40B4-BE49-F238E27FC236}">
                <a16:creationId xmlns:a16="http://schemas.microsoft.com/office/drawing/2014/main" id="{2EAE47DF-9ACE-D674-CA8D-8F2ECD544C3A}"/>
              </a:ext>
            </a:extLst>
          </p:cNvPr>
          <p:cNvSpPr/>
          <p:nvPr/>
        </p:nvSpPr>
        <p:spPr>
          <a:xfrm>
            <a:off x="9292093" y="3095274"/>
            <a:ext cx="509580" cy="401468"/>
          </a:xfrm>
          <a:prstGeom prst="flowChartConnector">
            <a:avLst/>
          </a:prstGeom>
          <a:solidFill>
            <a:srgbClr val="300FF9"/>
          </a:solidFill>
          <a:ln>
            <a:solidFill>
              <a:srgbClr val="450AE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35" name="Flowchart: Connector 34">
            <a:extLst>
              <a:ext uri="{FF2B5EF4-FFF2-40B4-BE49-F238E27FC236}">
                <a16:creationId xmlns:a16="http://schemas.microsoft.com/office/drawing/2014/main" id="{C499F52A-FBAB-77A5-ED4D-ABB815B2C37E}"/>
              </a:ext>
            </a:extLst>
          </p:cNvPr>
          <p:cNvSpPr/>
          <p:nvPr/>
        </p:nvSpPr>
        <p:spPr>
          <a:xfrm>
            <a:off x="6553852" y="3979607"/>
            <a:ext cx="509580" cy="401468"/>
          </a:xfrm>
          <a:prstGeom prst="flowChartConnector">
            <a:avLst/>
          </a:prstGeom>
          <a:solidFill>
            <a:srgbClr val="300FF9"/>
          </a:solidFill>
          <a:ln>
            <a:solidFill>
              <a:srgbClr val="450AE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37" name="Flowchart: Connector 36">
            <a:extLst>
              <a:ext uri="{FF2B5EF4-FFF2-40B4-BE49-F238E27FC236}">
                <a16:creationId xmlns:a16="http://schemas.microsoft.com/office/drawing/2014/main" id="{C9056084-3976-A67F-FD0B-E139D262B6C8}"/>
              </a:ext>
            </a:extLst>
          </p:cNvPr>
          <p:cNvSpPr/>
          <p:nvPr/>
        </p:nvSpPr>
        <p:spPr>
          <a:xfrm>
            <a:off x="7885892" y="3971090"/>
            <a:ext cx="509580" cy="401468"/>
          </a:xfrm>
          <a:prstGeom prst="flowChartConnector">
            <a:avLst/>
          </a:prstGeom>
          <a:solidFill>
            <a:srgbClr val="300FF9"/>
          </a:solidFill>
          <a:ln>
            <a:solidFill>
              <a:srgbClr val="450AE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sp>
        <p:nvSpPr>
          <p:cNvPr id="39" name="Flowchart: Connector 38">
            <a:extLst>
              <a:ext uri="{FF2B5EF4-FFF2-40B4-BE49-F238E27FC236}">
                <a16:creationId xmlns:a16="http://schemas.microsoft.com/office/drawing/2014/main" id="{582A6AC3-F8B5-81E4-FB7B-7924D1880113}"/>
              </a:ext>
            </a:extLst>
          </p:cNvPr>
          <p:cNvSpPr/>
          <p:nvPr/>
        </p:nvSpPr>
        <p:spPr>
          <a:xfrm>
            <a:off x="8650012" y="3979607"/>
            <a:ext cx="509580" cy="401468"/>
          </a:xfrm>
          <a:prstGeom prst="flowChartConnector">
            <a:avLst/>
          </a:prstGeom>
          <a:solidFill>
            <a:srgbClr val="300FF9"/>
          </a:solidFill>
          <a:ln>
            <a:solidFill>
              <a:srgbClr val="450AE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p>
        </p:txBody>
      </p:sp>
      <p:sp>
        <p:nvSpPr>
          <p:cNvPr id="41" name="Flowchart: Connector 40">
            <a:extLst>
              <a:ext uri="{FF2B5EF4-FFF2-40B4-BE49-F238E27FC236}">
                <a16:creationId xmlns:a16="http://schemas.microsoft.com/office/drawing/2014/main" id="{3088DE95-B012-1621-07C5-96A40F0F092A}"/>
              </a:ext>
            </a:extLst>
          </p:cNvPr>
          <p:cNvSpPr/>
          <p:nvPr/>
        </p:nvSpPr>
        <p:spPr>
          <a:xfrm>
            <a:off x="10021458" y="3971090"/>
            <a:ext cx="509580" cy="401468"/>
          </a:xfrm>
          <a:prstGeom prst="flowChartConnector">
            <a:avLst/>
          </a:prstGeom>
          <a:solidFill>
            <a:srgbClr val="300FF9"/>
          </a:solidFill>
          <a:ln>
            <a:solidFill>
              <a:srgbClr val="450AE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6</a:t>
            </a:r>
          </a:p>
        </p:txBody>
      </p:sp>
      <p:sp>
        <p:nvSpPr>
          <p:cNvPr id="42" name="Flowchart: Connector 41">
            <a:extLst>
              <a:ext uri="{FF2B5EF4-FFF2-40B4-BE49-F238E27FC236}">
                <a16:creationId xmlns:a16="http://schemas.microsoft.com/office/drawing/2014/main" id="{18DDF743-D313-FB6A-62F6-B5554F6398AA}"/>
              </a:ext>
            </a:extLst>
          </p:cNvPr>
          <p:cNvSpPr/>
          <p:nvPr/>
        </p:nvSpPr>
        <p:spPr>
          <a:xfrm>
            <a:off x="6553852" y="4897223"/>
            <a:ext cx="509580" cy="401468"/>
          </a:xfrm>
          <a:prstGeom prst="flowChartConnector">
            <a:avLst/>
          </a:prstGeom>
          <a:solidFill>
            <a:srgbClr val="300FF9"/>
          </a:solidFill>
          <a:ln>
            <a:solidFill>
              <a:srgbClr val="450AE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7</a:t>
            </a:r>
          </a:p>
        </p:txBody>
      </p:sp>
      <p:cxnSp>
        <p:nvCxnSpPr>
          <p:cNvPr id="45" name="Straight Arrow Connector 44">
            <a:extLst>
              <a:ext uri="{FF2B5EF4-FFF2-40B4-BE49-F238E27FC236}">
                <a16:creationId xmlns:a16="http://schemas.microsoft.com/office/drawing/2014/main" id="{6B83D343-A878-4D41-A320-420250020408}"/>
              </a:ext>
            </a:extLst>
          </p:cNvPr>
          <p:cNvCxnSpPr>
            <a:cxnSpLocks/>
            <a:stCxn id="13" idx="3"/>
            <a:endCxn id="22" idx="7"/>
          </p:cNvCxnSpPr>
          <p:nvPr/>
        </p:nvCxnSpPr>
        <p:spPr>
          <a:xfrm flipH="1">
            <a:off x="7588751" y="2690726"/>
            <a:ext cx="626557" cy="46334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8" name="Straight Arrow Connector 57">
            <a:extLst>
              <a:ext uri="{FF2B5EF4-FFF2-40B4-BE49-F238E27FC236}">
                <a16:creationId xmlns:a16="http://schemas.microsoft.com/office/drawing/2014/main" id="{952FB61C-CE91-20D3-2AAC-E654D00BFB6A}"/>
              </a:ext>
            </a:extLst>
          </p:cNvPr>
          <p:cNvCxnSpPr>
            <a:cxnSpLocks/>
            <a:stCxn id="13" idx="5"/>
            <a:endCxn id="25" idx="1"/>
          </p:cNvCxnSpPr>
          <p:nvPr/>
        </p:nvCxnSpPr>
        <p:spPr>
          <a:xfrm>
            <a:off x="8575636" y="2690726"/>
            <a:ext cx="791083" cy="46334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1" name="Straight Arrow Connector 60">
            <a:extLst>
              <a:ext uri="{FF2B5EF4-FFF2-40B4-BE49-F238E27FC236}">
                <a16:creationId xmlns:a16="http://schemas.microsoft.com/office/drawing/2014/main" id="{7469B89E-4678-52CA-7876-740DE536FC22}"/>
              </a:ext>
            </a:extLst>
          </p:cNvPr>
          <p:cNvCxnSpPr>
            <a:cxnSpLocks/>
            <a:stCxn id="22" idx="3"/>
            <a:endCxn id="35" idx="0"/>
          </p:cNvCxnSpPr>
          <p:nvPr/>
        </p:nvCxnSpPr>
        <p:spPr>
          <a:xfrm flipH="1">
            <a:off x="6808642" y="3437948"/>
            <a:ext cx="419781" cy="54165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3" name="Straight Arrow Connector 62">
            <a:extLst>
              <a:ext uri="{FF2B5EF4-FFF2-40B4-BE49-F238E27FC236}">
                <a16:creationId xmlns:a16="http://schemas.microsoft.com/office/drawing/2014/main" id="{F5A650A9-0F6E-63B0-F51A-0BD5CA43B60D}"/>
              </a:ext>
            </a:extLst>
          </p:cNvPr>
          <p:cNvCxnSpPr>
            <a:cxnSpLocks/>
            <a:stCxn id="22" idx="5"/>
            <a:endCxn id="37" idx="0"/>
          </p:cNvCxnSpPr>
          <p:nvPr/>
        </p:nvCxnSpPr>
        <p:spPr>
          <a:xfrm>
            <a:off x="7588751" y="3437948"/>
            <a:ext cx="551931" cy="53314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7" name="Straight Arrow Connector 66">
            <a:extLst>
              <a:ext uri="{FF2B5EF4-FFF2-40B4-BE49-F238E27FC236}">
                <a16:creationId xmlns:a16="http://schemas.microsoft.com/office/drawing/2014/main" id="{4A2707FF-3264-D44D-94F6-6753906B015F}"/>
              </a:ext>
            </a:extLst>
          </p:cNvPr>
          <p:cNvCxnSpPr>
            <a:stCxn id="25" idx="3"/>
            <a:endCxn id="39" idx="0"/>
          </p:cNvCxnSpPr>
          <p:nvPr/>
        </p:nvCxnSpPr>
        <p:spPr>
          <a:xfrm flipH="1">
            <a:off x="8904802" y="3437948"/>
            <a:ext cx="461917" cy="54165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9" name="Straight Arrow Connector 68">
            <a:extLst>
              <a:ext uri="{FF2B5EF4-FFF2-40B4-BE49-F238E27FC236}">
                <a16:creationId xmlns:a16="http://schemas.microsoft.com/office/drawing/2014/main" id="{ADAB6DC6-D0AC-2963-CA94-E961515A2D36}"/>
              </a:ext>
            </a:extLst>
          </p:cNvPr>
          <p:cNvCxnSpPr>
            <a:stCxn id="25" idx="5"/>
            <a:endCxn id="41" idx="0"/>
          </p:cNvCxnSpPr>
          <p:nvPr/>
        </p:nvCxnSpPr>
        <p:spPr>
          <a:xfrm>
            <a:off x="9727047" y="3437948"/>
            <a:ext cx="549201" cy="53314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1" name="Straight Arrow Connector 70">
            <a:extLst>
              <a:ext uri="{FF2B5EF4-FFF2-40B4-BE49-F238E27FC236}">
                <a16:creationId xmlns:a16="http://schemas.microsoft.com/office/drawing/2014/main" id="{494FA2B8-8939-EB45-0736-F0120E1D0411}"/>
              </a:ext>
            </a:extLst>
          </p:cNvPr>
          <p:cNvCxnSpPr>
            <a:stCxn id="35" idx="4"/>
            <a:endCxn id="42" idx="0"/>
          </p:cNvCxnSpPr>
          <p:nvPr/>
        </p:nvCxnSpPr>
        <p:spPr>
          <a:xfrm>
            <a:off x="6808642" y="4381075"/>
            <a:ext cx="0" cy="5161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2" name="Rectangle: Rounded Corners 71">
            <a:extLst>
              <a:ext uri="{FF2B5EF4-FFF2-40B4-BE49-F238E27FC236}">
                <a16:creationId xmlns:a16="http://schemas.microsoft.com/office/drawing/2014/main" id="{5C7EA195-99C7-FD29-ACC3-B1B1CE35D280}"/>
              </a:ext>
            </a:extLst>
          </p:cNvPr>
          <p:cNvSpPr/>
          <p:nvPr/>
        </p:nvSpPr>
        <p:spPr>
          <a:xfrm>
            <a:off x="5098418" y="2997768"/>
            <a:ext cx="1312432" cy="498974"/>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1</a:t>
            </a:r>
          </a:p>
        </p:txBody>
      </p:sp>
      <p:sp>
        <p:nvSpPr>
          <p:cNvPr id="73" name="TextBox 72">
            <a:extLst>
              <a:ext uri="{FF2B5EF4-FFF2-40B4-BE49-F238E27FC236}">
                <a16:creationId xmlns:a16="http://schemas.microsoft.com/office/drawing/2014/main" id="{D69E5C7D-47D2-2E3F-11F1-19289A2527DD}"/>
              </a:ext>
            </a:extLst>
          </p:cNvPr>
          <p:cNvSpPr txBox="1"/>
          <p:nvPr/>
        </p:nvSpPr>
        <p:spPr>
          <a:xfrm>
            <a:off x="5358500" y="1908121"/>
            <a:ext cx="792268" cy="366580"/>
          </a:xfrm>
          <a:prstGeom prst="rect">
            <a:avLst/>
          </a:prstGeom>
          <a:noFill/>
        </p:spPr>
        <p:txBody>
          <a:bodyPr wrap="none" rtlCol="0">
            <a:spAutoFit/>
          </a:bodyPr>
          <a:lstStyle/>
          <a:p>
            <a:r>
              <a:rPr lang="en-US" dirty="0"/>
              <a:t>Round</a:t>
            </a:r>
          </a:p>
        </p:txBody>
      </p:sp>
      <p:sp>
        <p:nvSpPr>
          <p:cNvPr id="74" name="Rectangle: Rounded Corners 73">
            <a:extLst>
              <a:ext uri="{FF2B5EF4-FFF2-40B4-BE49-F238E27FC236}">
                <a16:creationId xmlns:a16="http://schemas.microsoft.com/office/drawing/2014/main" id="{388E9F89-4F19-EC31-031A-891F989B5063}"/>
              </a:ext>
            </a:extLst>
          </p:cNvPr>
          <p:cNvSpPr/>
          <p:nvPr/>
        </p:nvSpPr>
        <p:spPr>
          <a:xfrm>
            <a:off x="5110888" y="3892355"/>
            <a:ext cx="1312432" cy="498974"/>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2</a:t>
            </a:r>
          </a:p>
        </p:txBody>
      </p:sp>
      <p:sp>
        <p:nvSpPr>
          <p:cNvPr id="75" name="Rectangle: Rounded Corners 74">
            <a:extLst>
              <a:ext uri="{FF2B5EF4-FFF2-40B4-BE49-F238E27FC236}">
                <a16:creationId xmlns:a16="http://schemas.microsoft.com/office/drawing/2014/main" id="{4B1926F7-D1A9-B6B2-5FCD-5666B7A4C6D2}"/>
              </a:ext>
            </a:extLst>
          </p:cNvPr>
          <p:cNvSpPr/>
          <p:nvPr/>
        </p:nvSpPr>
        <p:spPr>
          <a:xfrm>
            <a:off x="5136799" y="4830361"/>
            <a:ext cx="1312432" cy="498974"/>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3</a:t>
            </a:r>
          </a:p>
        </p:txBody>
      </p:sp>
      <p:sp>
        <p:nvSpPr>
          <p:cNvPr id="8" name="TextBox 7">
            <a:extLst>
              <a:ext uri="{FF2B5EF4-FFF2-40B4-BE49-F238E27FC236}">
                <a16:creationId xmlns:a16="http://schemas.microsoft.com/office/drawing/2014/main" id="{40F8B463-DE68-B70A-BACE-FBF2ADAE23C1}"/>
              </a:ext>
            </a:extLst>
          </p:cNvPr>
          <p:cNvSpPr txBox="1"/>
          <p:nvPr/>
        </p:nvSpPr>
        <p:spPr>
          <a:xfrm>
            <a:off x="168432" y="994543"/>
            <a:ext cx="10805330" cy="369332"/>
          </a:xfrm>
          <a:prstGeom prst="rect">
            <a:avLst/>
          </a:prstGeom>
          <a:noFill/>
        </p:spPr>
        <p:txBody>
          <a:bodyPr wrap="none" rtlCol="0">
            <a:spAutoFit/>
          </a:bodyPr>
          <a:lstStyle/>
          <a:p>
            <a:r>
              <a:rPr lang="en-US" dirty="0"/>
              <a:t>algorithms organizing processes in various tree structures: balanced k-</a:t>
            </a:r>
            <a:r>
              <a:rPr lang="en-US" dirty="0" err="1"/>
              <a:t>ar</a:t>
            </a:r>
            <a:r>
              <a:rPr lang="en-US" dirty="0"/>
              <a:t> trees, flat trees , pipelines (k-chains)</a:t>
            </a:r>
          </a:p>
        </p:txBody>
      </p:sp>
    </p:spTree>
    <p:extLst>
      <p:ext uri="{BB962C8B-B14F-4D97-AF65-F5344CB8AC3E}">
        <p14:creationId xmlns:p14="http://schemas.microsoft.com/office/powerpoint/2010/main" val="30880488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B08C52-91B5-FBE2-EA29-8A44C6E430C8}"/>
              </a:ext>
            </a:extLst>
          </p:cNvPr>
          <p:cNvSpPr>
            <a:spLocks noGrp="1"/>
          </p:cNvSpPr>
          <p:nvPr>
            <p:ph type="title"/>
          </p:nvPr>
        </p:nvSpPr>
        <p:spPr>
          <a:xfrm>
            <a:off x="838200" y="365125"/>
            <a:ext cx="5403574" cy="1325563"/>
          </a:xfrm>
        </p:spPr>
        <p:txBody>
          <a:bodyPr/>
          <a:lstStyle/>
          <a:p>
            <a:r>
              <a:rPr lang="en-US" b="1" dirty="0"/>
              <a:t>Binomial Algorithm</a:t>
            </a:r>
          </a:p>
        </p:txBody>
      </p:sp>
      <p:sp>
        <p:nvSpPr>
          <p:cNvPr id="4" name="Slide Number Placeholder 3">
            <a:extLst>
              <a:ext uri="{FF2B5EF4-FFF2-40B4-BE49-F238E27FC236}">
                <a16:creationId xmlns:a16="http://schemas.microsoft.com/office/drawing/2014/main" id="{05043C5F-EF26-A6AD-CF7F-76B64AA554D6}"/>
              </a:ext>
            </a:extLst>
          </p:cNvPr>
          <p:cNvSpPr>
            <a:spLocks noGrp="1"/>
          </p:cNvSpPr>
          <p:nvPr>
            <p:ph type="sldNum" sz="quarter" idx="12"/>
          </p:nvPr>
        </p:nvSpPr>
        <p:spPr/>
        <p:txBody>
          <a:bodyPr/>
          <a:lstStyle/>
          <a:p>
            <a:fld id="{A6AF1B4E-90EC-4A51-B6E5-B702C054ECB0}" type="slidenum">
              <a:rPr lang="en-US" smtClean="0"/>
              <a:t>8</a:t>
            </a:fld>
            <a:endParaRPr lang="en-US" dirty="0"/>
          </a:p>
        </p:txBody>
      </p:sp>
      <p:sp>
        <p:nvSpPr>
          <p:cNvPr id="7" name="TextBox 6">
            <a:extLst>
              <a:ext uri="{FF2B5EF4-FFF2-40B4-BE49-F238E27FC236}">
                <a16:creationId xmlns:a16="http://schemas.microsoft.com/office/drawing/2014/main" id="{7BA70C9F-8962-26FD-5BD2-D8A38456E9B8}"/>
              </a:ext>
            </a:extLst>
          </p:cNvPr>
          <p:cNvSpPr txBox="1"/>
          <p:nvPr/>
        </p:nvSpPr>
        <p:spPr>
          <a:xfrm>
            <a:off x="838200" y="1691561"/>
            <a:ext cx="5138530" cy="4524315"/>
          </a:xfrm>
          <a:prstGeom prst="rect">
            <a:avLst/>
          </a:prstGeom>
          <a:noFill/>
          <a:ln>
            <a:solidFill>
              <a:schemeClr val="tx1"/>
            </a:solidFill>
          </a:ln>
        </p:spPr>
        <p:txBody>
          <a:bodyPr wrap="square" rtlCol="0">
            <a:spAutoFit/>
          </a:bodyPr>
          <a:lstStyle/>
          <a:p>
            <a:pPr marL="342900" indent="-342900">
              <a:buFont typeface="+mj-lt"/>
              <a:buAutoNum type="arabicPeriod"/>
            </a:pPr>
            <a:r>
              <a:rPr lang="en-US" i="1" dirty="0" err="1">
                <a:latin typeface="Courier New" panose="02070309020205020404" pitchFamily="49" charset="0"/>
                <a:cs typeface="Courier New" panose="02070309020205020404" pitchFamily="49" charset="0"/>
              </a:rPr>
              <a:t>srank</a:t>
            </a:r>
            <a:r>
              <a:rPr lang="en-US" i="1" dirty="0">
                <a:latin typeface="Courier New" panose="02070309020205020404" pitchFamily="49" charset="0"/>
                <a:cs typeface="Courier New" panose="02070309020205020404" pitchFamily="49" charset="0"/>
              </a:rPr>
              <a:t> = (</a:t>
            </a:r>
            <a:r>
              <a:rPr lang="en-US" i="1" dirty="0" err="1">
                <a:latin typeface="Courier New" panose="02070309020205020404" pitchFamily="49" charset="0"/>
                <a:cs typeface="Courier New" panose="02070309020205020404" pitchFamily="49" charset="0"/>
              </a:rPr>
              <a:t>my_rank</a:t>
            </a:r>
            <a:r>
              <a:rPr lang="en-US" i="1" dirty="0">
                <a:latin typeface="Courier New" panose="02070309020205020404" pitchFamily="49" charset="0"/>
                <a:cs typeface="Courier New" panose="02070309020205020404" pitchFamily="49" charset="0"/>
              </a:rPr>
              <a:t> − root + p)%p</a:t>
            </a:r>
          </a:p>
          <a:p>
            <a:pPr marL="342900" indent="-342900">
              <a:buFont typeface="+mj-lt"/>
              <a:buAutoNum type="arabicPeriod"/>
            </a:pPr>
            <a:r>
              <a:rPr lang="en-US" i="1" dirty="0">
                <a:latin typeface="Courier New" panose="02070309020205020404" pitchFamily="49" charset="0"/>
                <a:cs typeface="Courier New" panose="02070309020205020404" pitchFamily="49" charset="0"/>
              </a:rPr>
              <a:t>mask</a:t>
            </a:r>
            <a:r>
              <a:rPr lang="en-US" dirty="0">
                <a:latin typeface="Courier New" panose="02070309020205020404" pitchFamily="49" charset="0"/>
                <a:cs typeface="Courier New" panose="02070309020205020404" pitchFamily="49" charset="0"/>
              </a:rPr>
              <a:t> = 1 ;</a:t>
            </a:r>
          </a:p>
          <a:p>
            <a:pPr marL="342900" indent="-342900">
              <a:buFont typeface="+mj-lt"/>
              <a:buAutoNum type="arabicPeriod"/>
            </a:pPr>
            <a:r>
              <a:rPr lang="en-US" b="1" dirty="0">
                <a:latin typeface="Courier New" panose="02070309020205020404" pitchFamily="49" charset="0"/>
                <a:cs typeface="Courier New" panose="02070309020205020404" pitchFamily="49" charset="0"/>
              </a:rPr>
              <a:t>while</a:t>
            </a:r>
            <a:r>
              <a:rPr lang="en-US" dirty="0">
                <a:latin typeface="Courier New" panose="02070309020205020404" pitchFamily="49" charset="0"/>
                <a:cs typeface="Courier New" panose="02070309020205020404" pitchFamily="49" charset="0"/>
              </a:rPr>
              <a:t> </a:t>
            </a:r>
            <a:r>
              <a:rPr lang="en-US" i="1" dirty="0">
                <a:latin typeface="Courier New" panose="02070309020205020404" pitchFamily="49" charset="0"/>
                <a:cs typeface="Courier New" panose="02070309020205020404" pitchFamily="49" charset="0"/>
              </a:rPr>
              <a:t>mask</a:t>
            </a:r>
            <a:r>
              <a:rPr lang="en-US" dirty="0">
                <a:latin typeface="Courier New" panose="02070309020205020404" pitchFamily="49" charset="0"/>
                <a:cs typeface="Courier New" panose="02070309020205020404" pitchFamily="49" charset="0"/>
              </a:rPr>
              <a:t> &lt; </a:t>
            </a:r>
            <a:r>
              <a:rPr lang="en-US" i="1" dirty="0">
                <a:latin typeface="Courier New" panose="02070309020205020404" pitchFamily="49" charset="0"/>
                <a:cs typeface="Courier New" panose="02070309020205020404" pitchFamily="49" charset="0"/>
              </a:rPr>
              <a:t>p</a:t>
            </a:r>
            <a:r>
              <a:rPr lang="en-US" dirty="0">
                <a:latin typeface="Courier New" panose="02070309020205020404" pitchFamily="49" charset="0"/>
                <a:cs typeface="Courier New" panose="02070309020205020404" pitchFamily="49" charset="0"/>
              </a:rPr>
              <a:t> </a:t>
            </a:r>
            <a:r>
              <a:rPr lang="en-US" b="1" dirty="0">
                <a:latin typeface="Courier New" panose="02070309020205020404" pitchFamily="49" charset="0"/>
                <a:cs typeface="Courier New" panose="02070309020205020404" pitchFamily="49" charset="0"/>
              </a:rPr>
              <a:t>do</a:t>
            </a:r>
          </a:p>
          <a:p>
            <a:pPr marL="342900" indent="-342900">
              <a:buFont typeface="+mj-lt"/>
              <a:buAutoNum type="arabicPeriod"/>
            </a:pPr>
            <a:r>
              <a:rPr lang="en-US" dirty="0">
                <a:latin typeface="Courier New" panose="02070309020205020404" pitchFamily="49" charset="0"/>
                <a:cs typeface="Courier New" panose="02070309020205020404" pitchFamily="49" charset="0"/>
              </a:rPr>
              <a:t>  </a:t>
            </a:r>
            <a:r>
              <a:rPr lang="en-US" b="1" dirty="0">
                <a:latin typeface="Courier New" panose="02070309020205020404" pitchFamily="49" charset="0"/>
                <a:cs typeface="Courier New" panose="02070309020205020404" pitchFamily="49" charset="0"/>
              </a:rPr>
              <a:t>if</a:t>
            </a:r>
            <a:r>
              <a:rPr lang="en-US" dirty="0">
                <a:latin typeface="Courier New" panose="02070309020205020404" pitchFamily="49" charset="0"/>
                <a:cs typeface="Courier New" panose="02070309020205020404" pitchFamily="49" charset="0"/>
              </a:rPr>
              <a:t> (</a:t>
            </a:r>
            <a:r>
              <a:rPr lang="en-US" i="1" dirty="0" err="1">
                <a:latin typeface="Courier New" panose="02070309020205020404" pitchFamily="49" charset="0"/>
                <a:cs typeface="Courier New" panose="02070309020205020404" pitchFamily="49" charset="0"/>
              </a:rPr>
              <a:t>srank</a:t>
            </a:r>
            <a:r>
              <a:rPr lang="en-US" dirty="0" err="1">
                <a:latin typeface="Courier New" panose="02070309020205020404" pitchFamily="49" charset="0"/>
                <a:cs typeface="Courier New" panose="02070309020205020404" pitchFamily="49" charset="0"/>
              </a:rPr>
              <a:t>&amp;</a:t>
            </a:r>
            <a:r>
              <a:rPr lang="en-US" i="1" dirty="0" err="1">
                <a:latin typeface="Courier New" panose="02070309020205020404" pitchFamily="49" charset="0"/>
                <a:cs typeface="Courier New" panose="02070309020205020404" pitchFamily="49" charset="0"/>
              </a:rPr>
              <a:t>mask</a:t>
            </a:r>
            <a:r>
              <a:rPr lang="en-US" dirty="0">
                <a:latin typeface="Courier New" panose="02070309020205020404" pitchFamily="49" charset="0"/>
                <a:cs typeface="Courier New" panose="02070309020205020404" pitchFamily="49" charset="0"/>
              </a:rPr>
              <a:t>) == 0 </a:t>
            </a:r>
            <a:r>
              <a:rPr lang="en-US" b="1" dirty="0">
                <a:latin typeface="Courier New" panose="02070309020205020404" pitchFamily="49" charset="0"/>
                <a:cs typeface="Courier New" panose="02070309020205020404" pitchFamily="49" charset="0"/>
              </a:rPr>
              <a:t>then</a:t>
            </a:r>
          </a:p>
          <a:p>
            <a:pPr marL="342900" indent="-342900">
              <a:buFont typeface="+mj-lt"/>
              <a:buAutoNum type="arabicPeriod"/>
            </a:pPr>
            <a:r>
              <a:rPr lang="en-US" dirty="0">
                <a:latin typeface="Courier New" panose="02070309020205020404" pitchFamily="49" charset="0"/>
                <a:cs typeface="Courier New" panose="02070309020205020404" pitchFamily="49" charset="0"/>
              </a:rPr>
              <a:t>    </a:t>
            </a:r>
            <a:r>
              <a:rPr lang="en-US" i="1" dirty="0" err="1">
                <a:latin typeface="Courier New" panose="02070309020205020404" pitchFamily="49" charset="0"/>
                <a:cs typeface="Courier New" panose="02070309020205020404" pitchFamily="49" charset="0"/>
              </a:rPr>
              <a:t>put_rank</a:t>
            </a:r>
            <a:r>
              <a:rPr lang="en-US" i="1" dirty="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 </a:t>
            </a:r>
            <a:r>
              <a:rPr lang="en-US" i="1" dirty="0" err="1">
                <a:latin typeface="Courier New" panose="02070309020205020404" pitchFamily="49" charset="0"/>
                <a:cs typeface="Courier New" panose="02070309020205020404" pitchFamily="49" charset="0"/>
              </a:rPr>
              <a:t>srank</a:t>
            </a:r>
            <a:r>
              <a:rPr lang="en-US" b="1" dirty="0" err="1">
                <a:latin typeface="Courier New" panose="02070309020205020404" pitchFamily="49" charset="0"/>
                <a:cs typeface="Courier New" panose="02070309020205020404" pitchFamily="49" charset="0"/>
              </a:rPr>
              <a:t>|</a:t>
            </a:r>
            <a:r>
              <a:rPr lang="en-US" i="1" dirty="0" err="1">
                <a:latin typeface="Courier New" panose="02070309020205020404" pitchFamily="49" charset="0"/>
                <a:cs typeface="Courier New" panose="02070309020205020404" pitchFamily="49" charset="0"/>
              </a:rPr>
              <a:t>mask</a:t>
            </a:r>
            <a:endParaRPr lang="en-US" i="1" dirty="0">
              <a:latin typeface="Courier New" panose="02070309020205020404" pitchFamily="49" charset="0"/>
              <a:cs typeface="Courier New" panose="02070309020205020404" pitchFamily="49" charset="0"/>
            </a:endParaRPr>
          </a:p>
          <a:p>
            <a:pPr marL="342900" indent="-342900">
              <a:buFont typeface="+mj-lt"/>
              <a:buAutoNum type="arabicPeriod"/>
            </a:pPr>
            <a:r>
              <a:rPr lang="en-US" dirty="0">
                <a:latin typeface="Courier New" panose="02070309020205020404" pitchFamily="49" charset="0"/>
                <a:cs typeface="Courier New" panose="02070309020205020404" pitchFamily="49" charset="0"/>
              </a:rPr>
              <a:t>      </a:t>
            </a:r>
            <a:r>
              <a:rPr lang="en-US" b="1" dirty="0">
                <a:latin typeface="Courier New" panose="02070309020205020404" pitchFamily="49" charset="0"/>
                <a:cs typeface="Courier New" panose="02070309020205020404" pitchFamily="49" charset="0"/>
              </a:rPr>
              <a:t>if</a:t>
            </a:r>
            <a:r>
              <a:rPr lang="en-US" dirty="0">
                <a:latin typeface="Courier New" panose="02070309020205020404" pitchFamily="49" charset="0"/>
                <a:cs typeface="Courier New" panose="02070309020205020404" pitchFamily="49" charset="0"/>
              </a:rPr>
              <a:t> </a:t>
            </a:r>
            <a:r>
              <a:rPr lang="en-US" i="1" dirty="0" err="1">
                <a:latin typeface="Courier New" panose="02070309020205020404" pitchFamily="49" charset="0"/>
                <a:cs typeface="Courier New" panose="02070309020205020404" pitchFamily="49" charset="0"/>
              </a:rPr>
              <a:t>put_rank</a:t>
            </a:r>
            <a:r>
              <a:rPr lang="en-US" i="1" dirty="0">
                <a:latin typeface="Courier New" panose="02070309020205020404" pitchFamily="49" charset="0"/>
                <a:cs typeface="Courier New" panose="02070309020205020404" pitchFamily="49" charset="0"/>
              </a:rPr>
              <a:t> </a:t>
            </a:r>
            <a:r>
              <a:rPr lang="en-US" b="1" dirty="0">
                <a:latin typeface="Courier New" panose="02070309020205020404" pitchFamily="49" charset="0"/>
                <a:cs typeface="Courier New" panose="02070309020205020404" pitchFamily="49" charset="0"/>
              </a:rPr>
              <a:t>&lt;</a:t>
            </a:r>
            <a:r>
              <a:rPr lang="en-US" dirty="0">
                <a:latin typeface="Courier New" panose="02070309020205020404" pitchFamily="49" charset="0"/>
                <a:cs typeface="Courier New" panose="02070309020205020404" pitchFamily="49" charset="0"/>
              </a:rPr>
              <a:t> </a:t>
            </a:r>
            <a:r>
              <a:rPr lang="en-US" i="1" dirty="0">
                <a:latin typeface="Courier New" panose="02070309020205020404" pitchFamily="49" charset="0"/>
                <a:cs typeface="Courier New" panose="02070309020205020404" pitchFamily="49" charset="0"/>
              </a:rPr>
              <a:t>p</a:t>
            </a:r>
            <a:r>
              <a:rPr lang="en-US" dirty="0">
                <a:latin typeface="Courier New" panose="02070309020205020404" pitchFamily="49" charset="0"/>
                <a:cs typeface="Courier New" panose="02070309020205020404" pitchFamily="49" charset="0"/>
              </a:rPr>
              <a:t> </a:t>
            </a:r>
            <a:r>
              <a:rPr lang="en-US" b="1" dirty="0">
                <a:latin typeface="Courier New" panose="02070309020205020404" pitchFamily="49" charset="0"/>
                <a:cs typeface="Courier New" panose="02070309020205020404" pitchFamily="49" charset="0"/>
              </a:rPr>
              <a:t>then</a:t>
            </a:r>
          </a:p>
          <a:p>
            <a:pPr marL="342900" indent="-342900">
              <a:buFont typeface="+mj-lt"/>
              <a:buAutoNum type="arabicPeriod"/>
            </a:pPr>
            <a:r>
              <a:rPr lang="en-US" dirty="0">
                <a:latin typeface="Courier New" panose="02070309020205020404" pitchFamily="49" charset="0"/>
                <a:cs typeface="Courier New" panose="02070309020205020404" pitchFamily="49" charset="0"/>
              </a:rPr>
              <a:t>      </a:t>
            </a:r>
            <a:r>
              <a:rPr lang="en-US" i="1" dirty="0" err="1">
                <a:latin typeface="Courier New" panose="02070309020205020404" pitchFamily="49" charset="0"/>
                <a:cs typeface="Courier New" panose="02070309020205020404" pitchFamily="49" charset="0"/>
              </a:rPr>
              <a:t>put_rank</a:t>
            </a:r>
            <a:r>
              <a:rPr lang="en-US" dirty="0">
                <a:latin typeface="Courier New" panose="02070309020205020404" pitchFamily="49" charset="0"/>
                <a:cs typeface="Courier New" panose="02070309020205020404" pitchFamily="49" charset="0"/>
              </a:rPr>
              <a:t> = </a:t>
            </a:r>
            <a:r>
              <a:rPr lang="en-US" i="1" dirty="0">
                <a:latin typeface="Courier New" panose="02070309020205020404" pitchFamily="49" charset="0"/>
                <a:cs typeface="Courier New" panose="02070309020205020404" pitchFamily="49" charset="0"/>
              </a:rPr>
              <a:t>(</a:t>
            </a:r>
            <a:r>
              <a:rPr lang="en-US" i="1" dirty="0" err="1">
                <a:latin typeface="Courier New" panose="02070309020205020404" pitchFamily="49" charset="0"/>
                <a:cs typeface="Courier New" panose="02070309020205020404" pitchFamily="49" charset="0"/>
              </a:rPr>
              <a:t>srank</a:t>
            </a:r>
            <a:r>
              <a:rPr lang="en-US" i="1" dirty="0">
                <a:latin typeface="Courier New" panose="02070309020205020404" pitchFamily="49" charset="0"/>
                <a:cs typeface="Courier New" panose="02070309020205020404" pitchFamily="49" charset="0"/>
              </a:rPr>
              <a:t> + root)%p</a:t>
            </a:r>
          </a:p>
          <a:p>
            <a:pPr marL="342900" indent="-342900">
              <a:buFont typeface="+mj-lt"/>
              <a:buAutoNum type="arabicPeriod"/>
            </a:pPr>
            <a:r>
              <a:rPr lang="en-US" dirty="0">
                <a:latin typeface="Courier New" panose="02070309020205020404" pitchFamily="49" charset="0"/>
                <a:cs typeface="Courier New" panose="02070309020205020404" pitchFamily="49" charset="0"/>
              </a:rPr>
              <a:t>      </a:t>
            </a:r>
            <a:r>
              <a:rPr lang="en-US" i="1" dirty="0" err="1">
                <a:latin typeface="Courier New" panose="02070309020205020404" pitchFamily="49" charset="0"/>
                <a:cs typeface="Courier New" panose="02070309020205020404" pitchFamily="49" charset="0"/>
              </a:rPr>
              <a:t>check_received_data</a:t>
            </a:r>
            <a:endParaRPr lang="en-US" i="1" dirty="0">
              <a:latin typeface="Courier New" panose="02070309020205020404" pitchFamily="49" charset="0"/>
              <a:cs typeface="Courier New" panose="02070309020205020404" pitchFamily="49" charset="0"/>
            </a:endParaRPr>
          </a:p>
          <a:p>
            <a:pPr marL="342900" indent="-342900" algn="just">
              <a:buFont typeface="+mj-lt"/>
              <a:buAutoNum type="arabicPeriod"/>
            </a:pPr>
            <a:r>
              <a:rPr lang="en-US" dirty="0">
                <a:latin typeface="Courier New" panose="02070309020205020404" pitchFamily="49" charset="0"/>
                <a:cs typeface="Courier New" panose="02070309020205020404" pitchFamily="49" charset="0"/>
              </a:rPr>
              <a:t>      </a:t>
            </a:r>
            <a:r>
              <a:rPr lang="en-US" dirty="0" err="1">
                <a:latin typeface="+mj-lt"/>
                <a:cs typeface="Courier New" panose="02070309020205020404" pitchFamily="49" charset="0"/>
              </a:rPr>
              <a:t>move_data</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snd_buf,</a:t>
            </a:r>
            <a:r>
              <a:rPr lang="en-US" i="1" dirty="0" err="1">
                <a:latin typeface="Courier New" panose="02070309020205020404" pitchFamily="49" charset="0"/>
                <a:cs typeface="Courier New" panose="02070309020205020404" pitchFamily="49" charset="0"/>
              </a:rPr>
              <a:t>rcv_buf</a:t>
            </a:r>
            <a:r>
              <a:rPr lang="en-US" i="1" dirty="0">
                <a:latin typeface="Courier New" panose="02070309020205020404" pitchFamily="49" charset="0"/>
                <a:cs typeface="Courier New" panose="02070309020205020404" pitchFamily="49" charset="0"/>
              </a:rPr>
              <a:t>,              </a:t>
            </a:r>
          </a:p>
          <a:p>
            <a:pPr algn="just"/>
            <a:r>
              <a:rPr lang="en-US" i="1" dirty="0">
                <a:latin typeface="Courier New" panose="02070309020205020404" pitchFamily="49" charset="0"/>
                <a:cs typeface="Courier New" panose="02070309020205020404" pitchFamily="49" charset="0"/>
              </a:rPr>
              <a:t>        rank, win</a:t>
            </a:r>
            <a:r>
              <a:rPr lang="en-US" dirty="0">
                <a:latin typeface="Courier New" panose="02070309020205020404" pitchFamily="49" charset="0"/>
                <a:cs typeface="Courier New" panose="02070309020205020404" pitchFamily="49" charset="0"/>
              </a:rPr>
              <a:t>)</a:t>
            </a:r>
          </a:p>
          <a:p>
            <a:pPr marL="342900" indent="-342900">
              <a:buFont typeface="+mj-lt"/>
              <a:buAutoNum type="arabicPeriod" startAt="10"/>
            </a:pPr>
            <a:r>
              <a:rPr lang="en-US" dirty="0">
                <a:latin typeface="Courier New" panose="02070309020205020404" pitchFamily="49" charset="0"/>
                <a:cs typeface="Courier New" panose="02070309020205020404" pitchFamily="49" charset="0"/>
              </a:rPr>
              <a:t>      </a:t>
            </a:r>
            <a:r>
              <a:rPr lang="en-US" b="1" dirty="0">
                <a:latin typeface="Courier New" panose="02070309020205020404" pitchFamily="49" charset="0"/>
                <a:cs typeface="Courier New" panose="02070309020205020404" pitchFamily="49" charset="0"/>
              </a:rPr>
              <a:t>else</a:t>
            </a:r>
          </a:p>
          <a:p>
            <a:pPr marL="342900" indent="-342900">
              <a:buFont typeface="+mj-lt"/>
              <a:buAutoNum type="arabicPeriod" startAt="10"/>
            </a:pPr>
            <a:r>
              <a:rPr lang="en-US" dirty="0">
                <a:latin typeface="Courier New" panose="02070309020205020404" pitchFamily="49" charset="0"/>
                <a:cs typeface="Courier New" panose="02070309020205020404" pitchFamily="49" charset="0"/>
              </a:rPr>
              <a:t>      </a:t>
            </a:r>
            <a:r>
              <a:rPr lang="en-US" b="1" dirty="0">
                <a:latin typeface="Courier New" panose="02070309020205020404" pitchFamily="49" charset="0"/>
                <a:cs typeface="Courier New" panose="02070309020205020404" pitchFamily="49" charset="0"/>
              </a:rPr>
              <a:t>break</a:t>
            </a:r>
          </a:p>
          <a:p>
            <a:pPr marL="342900" indent="-342900">
              <a:buFont typeface="+mj-lt"/>
              <a:buAutoNum type="arabicPeriod" startAt="10"/>
            </a:pPr>
            <a:r>
              <a:rPr lang="en-US" dirty="0">
                <a:latin typeface="Courier New" panose="02070309020205020404" pitchFamily="49" charset="0"/>
                <a:cs typeface="Courier New" panose="02070309020205020404" pitchFamily="49" charset="0"/>
              </a:rPr>
              <a:t>      </a:t>
            </a:r>
            <a:r>
              <a:rPr lang="en-US" b="1" dirty="0">
                <a:latin typeface="Courier New" panose="02070309020205020404" pitchFamily="49" charset="0"/>
                <a:cs typeface="Courier New" panose="02070309020205020404" pitchFamily="49" charset="0"/>
              </a:rPr>
              <a:t>end if</a:t>
            </a:r>
          </a:p>
          <a:p>
            <a:pPr marL="342900" indent="-342900">
              <a:buFont typeface="+mj-lt"/>
              <a:buAutoNum type="arabicPeriod" startAt="10"/>
            </a:pPr>
            <a:r>
              <a:rPr lang="en-US" i="1" dirty="0">
                <a:latin typeface="Courier New" panose="02070309020205020404" pitchFamily="49" charset="0"/>
                <a:cs typeface="Courier New" panose="02070309020205020404" pitchFamily="49" charset="0"/>
              </a:rPr>
              <a:t>mask</a:t>
            </a:r>
            <a:r>
              <a:rPr lang="en-US" dirty="0">
                <a:latin typeface="Courier New" panose="02070309020205020404" pitchFamily="49" charset="0"/>
                <a:cs typeface="Courier New" panose="02070309020205020404" pitchFamily="49" charset="0"/>
              </a:rPr>
              <a:t> = </a:t>
            </a:r>
            <a:r>
              <a:rPr lang="en-US" i="1" dirty="0">
                <a:latin typeface="Courier New" panose="02070309020205020404" pitchFamily="49" charset="0"/>
                <a:cs typeface="Courier New" panose="02070309020205020404" pitchFamily="49" charset="0"/>
              </a:rPr>
              <a:t>mask</a:t>
            </a:r>
            <a:r>
              <a:rPr lang="en-US" dirty="0">
                <a:latin typeface="Courier New" panose="02070309020205020404" pitchFamily="49" charset="0"/>
                <a:cs typeface="Courier New" panose="02070309020205020404" pitchFamily="49" charset="0"/>
              </a:rPr>
              <a:t> </a:t>
            </a:r>
            <a:r>
              <a:rPr lang="en-US" b="1" dirty="0">
                <a:latin typeface="Courier New" panose="02070309020205020404" pitchFamily="49" charset="0"/>
                <a:cs typeface="Courier New" panose="02070309020205020404" pitchFamily="49" charset="0"/>
              </a:rPr>
              <a:t>&lt;&lt;</a:t>
            </a:r>
            <a:r>
              <a:rPr lang="en-US" dirty="0">
                <a:latin typeface="Courier New" panose="02070309020205020404" pitchFamily="49" charset="0"/>
                <a:cs typeface="Courier New" panose="02070309020205020404" pitchFamily="49" charset="0"/>
              </a:rPr>
              <a:t> 1</a:t>
            </a:r>
          </a:p>
          <a:p>
            <a:pPr marL="342900" indent="-342900">
              <a:buFont typeface="+mj-lt"/>
              <a:buAutoNum type="arabicPeriod" startAt="10"/>
            </a:pPr>
            <a:r>
              <a:rPr lang="en-US" dirty="0">
                <a:latin typeface="Courier New" panose="02070309020205020404" pitchFamily="49" charset="0"/>
                <a:cs typeface="Courier New" panose="02070309020205020404" pitchFamily="49" charset="0"/>
              </a:rPr>
              <a:t>  </a:t>
            </a:r>
            <a:r>
              <a:rPr lang="en-US" b="1" dirty="0">
                <a:latin typeface="Courier New" panose="02070309020205020404" pitchFamily="49" charset="0"/>
                <a:cs typeface="Courier New" panose="02070309020205020404" pitchFamily="49" charset="0"/>
              </a:rPr>
              <a:t>end if</a:t>
            </a:r>
          </a:p>
          <a:p>
            <a:pPr marL="342900" indent="-342900">
              <a:buFont typeface="+mj-lt"/>
              <a:buAutoNum type="arabicPeriod" startAt="10"/>
            </a:pPr>
            <a:r>
              <a:rPr lang="en-US" b="1" dirty="0">
                <a:latin typeface="Courier New" panose="02070309020205020404" pitchFamily="49" charset="0"/>
                <a:cs typeface="Courier New" panose="02070309020205020404" pitchFamily="49" charset="0"/>
              </a:rPr>
              <a:t>end</a:t>
            </a:r>
            <a:r>
              <a:rPr lang="en-US" dirty="0">
                <a:latin typeface="Courier New" panose="02070309020205020404" pitchFamily="49" charset="0"/>
                <a:cs typeface="Courier New" panose="02070309020205020404" pitchFamily="49" charset="0"/>
              </a:rPr>
              <a:t> </a:t>
            </a:r>
            <a:r>
              <a:rPr lang="en-US" b="1" dirty="0">
                <a:latin typeface="Courier New" panose="02070309020205020404" pitchFamily="49" charset="0"/>
                <a:cs typeface="Courier New" panose="02070309020205020404" pitchFamily="49" charset="0"/>
              </a:rPr>
              <a:t>while</a:t>
            </a:r>
          </a:p>
        </p:txBody>
      </p:sp>
      <p:sp>
        <p:nvSpPr>
          <p:cNvPr id="8" name="TextBox 7">
            <a:extLst>
              <a:ext uri="{FF2B5EF4-FFF2-40B4-BE49-F238E27FC236}">
                <a16:creationId xmlns:a16="http://schemas.microsoft.com/office/drawing/2014/main" id="{81046C23-C059-13D4-BD6B-5F01E40FB942}"/>
              </a:ext>
            </a:extLst>
          </p:cNvPr>
          <p:cNvSpPr txBox="1"/>
          <p:nvPr/>
        </p:nvSpPr>
        <p:spPr>
          <a:xfrm>
            <a:off x="6410740" y="4455960"/>
            <a:ext cx="5138530" cy="2031325"/>
          </a:xfrm>
          <a:prstGeom prst="rect">
            <a:avLst/>
          </a:prstGeom>
          <a:noFill/>
          <a:ln>
            <a:solidFill>
              <a:schemeClr val="tx1"/>
            </a:solidFill>
          </a:ln>
        </p:spPr>
        <p:txBody>
          <a:bodyPr wrap="square" rtlCol="0">
            <a:spAutoFit/>
          </a:bodyPr>
          <a:lstStyle/>
          <a:p>
            <a:pPr marL="342900" indent="-342900">
              <a:buFont typeface="+mj-lt"/>
              <a:buAutoNum type="arabicPeriod"/>
            </a:pPr>
            <a:r>
              <a:rPr lang="en-US" i="1" dirty="0" err="1">
                <a:latin typeface="Courier New" panose="02070309020205020404" pitchFamily="49" charset="0"/>
                <a:cs typeface="Courier New" panose="02070309020205020404" pitchFamily="49" charset="0"/>
              </a:rPr>
              <a:t>MPI_Win_lock</a:t>
            </a:r>
            <a:r>
              <a:rPr lang="en-US" i="1" dirty="0">
                <a:latin typeface="Courier New" panose="02070309020205020404" pitchFamily="49" charset="0"/>
                <a:cs typeface="Courier New" panose="02070309020205020404" pitchFamily="49" charset="0"/>
              </a:rPr>
              <a:t>(MPI_LOCK_SHARED, win)</a:t>
            </a:r>
          </a:p>
          <a:p>
            <a:pPr marL="342900" indent="-342900">
              <a:buFont typeface="+mj-lt"/>
              <a:buAutoNum type="arabicPeriod"/>
            </a:pPr>
            <a:r>
              <a:rPr lang="en-US" b="1" dirty="0">
                <a:latin typeface="Courier New" panose="02070309020205020404" pitchFamily="49" charset="0"/>
                <a:cs typeface="Courier New" panose="02070309020205020404" pitchFamily="49" charset="0"/>
              </a:rPr>
              <a:t>for</a:t>
            </a:r>
            <a:r>
              <a:rPr lang="en-US" i="1" dirty="0">
                <a:latin typeface="Courier New" panose="02070309020205020404" pitchFamily="49" charset="0"/>
                <a:cs typeface="Courier New" panose="02070309020205020404" pitchFamily="49" charset="0"/>
              </a:rPr>
              <a:t> </a:t>
            </a:r>
            <a:r>
              <a:rPr lang="en-US" i="1" dirty="0" err="1">
                <a:latin typeface="Courier New" panose="02070309020205020404" pitchFamily="49" charset="0"/>
                <a:cs typeface="Courier New" panose="02070309020205020404" pitchFamily="49" charset="0"/>
              </a:rPr>
              <a:t>i</a:t>
            </a:r>
            <a:r>
              <a:rPr lang="en-US" i="1" dirty="0">
                <a:latin typeface="Courier New" panose="02070309020205020404" pitchFamily="49" charset="0"/>
                <a:cs typeface="Courier New" panose="02070309020205020404" pitchFamily="49" charset="0"/>
              </a:rPr>
              <a:t> = 0 </a:t>
            </a:r>
            <a:r>
              <a:rPr lang="en-US" b="1" i="1" dirty="0">
                <a:latin typeface="Courier New" panose="02070309020205020404" pitchFamily="49" charset="0"/>
                <a:cs typeface="Courier New" panose="02070309020205020404" pitchFamily="49" charset="0"/>
              </a:rPr>
              <a:t>to</a:t>
            </a:r>
            <a:r>
              <a:rPr lang="en-US" i="1" dirty="0">
                <a:latin typeface="Courier New" panose="02070309020205020404" pitchFamily="49" charset="0"/>
                <a:cs typeface="Courier New" panose="02070309020205020404" pitchFamily="49" charset="0"/>
              </a:rPr>
              <a:t> </a:t>
            </a:r>
            <a:r>
              <a:rPr lang="en-US" b="1" i="1" dirty="0" err="1">
                <a:latin typeface="Courier New" panose="02070309020205020404" pitchFamily="49" charset="0"/>
                <a:cs typeface="Courier New" panose="02070309020205020404" pitchFamily="49" charset="0"/>
              </a:rPr>
              <a:t>sizeof</a:t>
            </a:r>
            <a:r>
              <a:rPr lang="en-US" i="1" dirty="0">
                <a:latin typeface="Courier New" panose="02070309020205020404" pitchFamily="49" charset="0"/>
                <a:cs typeface="Courier New" panose="02070309020205020404" pitchFamily="49" charset="0"/>
              </a:rPr>
              <a:t>(</a:t>
            </a:r>
            <a:r>
              <a:rPr lang="en-US" i="1" dirty="0" err="1">
                <a:latin typeface="Courier New" panose="02070309020205020404" pitchFamily="49" charset="0"/>
                <a:cs typeface="Courier New" panose="02070309020205020404" pitchFamily="49" charset="0"/>
              </a:rPr>
              <a:t>snd_buf</a:t>
            </a:r>
            <a:r>
              <a:rPr lang="en-US" i="1" dirty="0">
                <a:latin typeface="Courier New" panose="02070309020205020404" pitchFamily="49" charset="0"/>
                <a:cs typeface="Courier New" panose="02070309020205020404" pitchFamily="49" charset="0"/>
              </a:rPr>
              <a:t>) </a:t>
            </a:r>
            <a:r>
              <a:rPr lang="en-US" b="1" i="1" dirty="0">
                <a:latin typeface="Courier New" panose="02070309020205020404" pitchFamily="49" charset="0"/>
                <a:cs typeface="Courier New" panose="02070309020205020404" pitchFamily="49" charset="0"/>
              </a:rPr>
              <a:t>do</a:t>
            </a:r>
          </a:p>
          <a:p>
            <a:pPr marL="342900" indent="-342900">
              <a:buFont typeface="+mj-lt"/>
              <a:buAutoNum type="arabicPeriod"/>
            </a:pPr>
            <a:r>
              <a:rPr lang="en-US" i="1" dirty="0" err="1">
                <a:latin typeface="Courier New" panose="02070309020205020404" pitchFamily="49" charset="0"/>
                <a:cs typeface="Courier New" panose="02070309020205020404" pitchFamily="49" charset="0"/>
              </a:rPr>
              <a:t>rcv_buf</a:t>
            </a:r>
            <a:r>
              <a:rPr lang="en-US" i="1" dirty="0">
                <a:latin typeface="Courier New" panose="02070309020205020404" pitchFamily="49" charset="0"/>
                <a:cs typeface="Courier New" panose="02070309020205020404" pitchFamily="49" charset="0"/>
              </a:rPr>
              <a:t>[</a:t>
            </a:r>
            <a:r>
              <a:rPr lang="en-US" i="1" dirty="0" err="1">
                <a:latin typeface="Courier New" panose="02070309020205020404" pitchFamily="49" charset="0"/>
                <a:cs typeface="Courier New" panose="02070309020205020404" pitchFamily="49" charset="0"/>
              </a:rPr>
              <a:t>i</a:t>
            </a:r>
            <a:r>
              <a:rPr lang="en-US" i="1" dirty="0">
                <a:latin typeface="Courier New" panose="02070309020205020404" pitchFamily="49" charset="0"/>
                <a:cs typeface="Courier New" panose="02070309020205020404" pitchFamily="49" charset="0"/>
              </a:rPr>
              <a:t> + rank] = </a:t>
            </a:r>
            <a:r>
              <a:rPr lang="en-US" i="1" dirty="0" err="1">
                <a:latin typeface="Courier New" panose="02070309020205020404" pitchFamily="49" charset="0"/>
                <a:cs typeface="Courier New" panose="02070309020205020404" pitchFamily="49" charset="0"/>
              </a:rPr>
              <a:t>snd_buf</a:t>
            </a:r>
            <a:r>
              <a:rPr lang="en-US" i="1" dirty="0">
                <a:latin typeface="Courier New" panose="02070309020205020404" pitchFamily="49" charset="0"/>
                <a:cs typeface="Courier New" panose="02070309020205020404" pitchFamily="49" charset="0"/>
              </a:rPr>
              <a:t>[</a:t>
            </a:r>
            <a:r>
              <a:rPr lang="en-US" i="1" dirty="0" err="1">
                <a:latin typeface="Courier New" panose="02070309020205020404" pitchFamily="49" charset="0"/>
                <a:cs typeface="Courier New" panose="02070309020205020404" pitchFamily="49" charset="0"/>
              </a:rPr>
              <a:t>i</a:t>
            </a:r>
            <a:r>
              <a:rPr lang="en-US" i="1" dirty="0">
                <a:latin typeface="Courier New" panose="02070309020205020404" pitchFamily="49" charset="0"/>
                <a:cs typeface="Courier New" panose="02070309020205020404" pitchFamily="49" charset="0"/>
              </a:rPr>
              <a:t>]</a:t>
            </a:r>
          </a:p>
          <a:p>
            <a:pPr marL="342900" indent="-342900">
              <a:buFont typeface="+mj-lt"/>
              <a:buAutoNum type="arabicPeriod"/>
            </a:pPr>
            <a:r>
              <a:rPr lang="en-US" b="1" i="1" dirty="0">
                <a:latin typeface="Courier New" panose="02070309020205020404" pitchFamily="49" charset="0"/>
                <a:cs typeface="Courier New" panose="02070309020205020404" pitchFamily="49" charset="0"/>
              </a:rPr>
              <a:t>end for</a:t>
            </a:r>
          </a:p>
          <a:p>
            <a:pPr marL="342900" indent="-342900">
              <a:buFont typeface="+mj-lt"/>
              <a:buAutoNum type="arabicPeriod"/>
            </a:pPr>
            <a:r>
              <a:rPr lang="en-US" i="1" dirty="0" err="1">
                <a:latin typeface="Courier New" panose="02070309020205020404" pitchFamily="49" charset="0"/>
                <a:cs typeface="Courier New" panose="02070309020205020404" pitchFamily="49" charset="0"/>
              </a:rPr>
              <a:t>MPI_Win_sync</a:t>
            </a:r>
            <a:r>
              <a:rPr lang="en-US" i="1" dirty="0">
                <a:latin typeface="Courier New" panose="02070309020205020404" pitchFamily="49" charset="0"/>
                <a:cs typeface="Courier New" panose="02070309020205020404" pitchFamily="49" charset="0"/>
              </a:rPr>
              <a:t>(win)</a:t>
            </a:r>
          </a:p>
          <a:p>
            <a:pPr marL="342900" indent="-342900">
              <a:buFont typeface="+mj-lt"/>
              <a:buAutoNum type="arabicPeriod"/>
            </a:pPr>
            <a:r>
              <a:rPr lang="en-US" i="1" dirty="0" err="1">
                <a:latin typeface="Courier New" panose="02070309020205020404" pitchFamily="49" charset="0"/>
                <a:cs typeface="Courier New" panose="02070309020205020404" pitchFamily="49" charset="0"/>
              </a:rPr>
              <a:t>MPI_Win_unlock</a:t>
            </a:r>
            <a:r>
              <a:rPr lang="en-US" i="1" dirty="0">
                <a:latin typeface="Courier New" panose="02070309020205020404" pitchFamily="49" charset="0"/>
                <a:cs typeface="Courier New" panose="02070309020205020404" pitchFamily="49" charset="0"/>
              </a:rPr>
              <a:t>(rank, win)</a:t>
            </a:r>
            <a:endParaRPr lang="en-US" b="1" dirty="0">
              <a:latin typeface="Courier New" panose="02070309020205020404" pitchFamily="49" charset="0"/>
              <a:cs typeface="Courier New" panose="02070309020205020404" pitchFamily="49" charset="0"/>
            </a:endParaRPr>
          </a:p>
        </p:txBody>
      </p:sp>
      <p:sp>
        <p:nvSpPr>
          <p:cNvPr id="10" name="Callout: Line 9">
            <a:extLst>
              <a:ext uri="{FF2B5EF4-FFF2-40B4-BE49-F238E27FC236}">
                <a16:creationId xmlns:a16="http://schemas.microsoft.com/office/drawing/2014/main" id="{DC82B911-3C0F-BF29-C39B-B7DF9EE3A339}"/>
              </a:ext>
            </a:extLst>
          </p:cNvPr>
          <p:cNvSpPr/>
          <p:nvPr/>
        </p:nvSpPr>
        <p:spPr>
          <a:xfrm>
            <a:off x="6533321" y="1192697"/>
            <a:ext cx="4691269" cy="497992"/>
          </a:xfrm>
          <a:prstGeom prst="borderCallout1">
            <a:avLst>
              <a:gd name="adj1" fmla="val 37378"/>
              <a:gd name="adj2" fmla="val -1836"/>
              <a:gd name="adj3" fmla="val 93872"/>
              <a:gd name="adj4" fmla="val -25621"/>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Calculate based of the rank that relative to the root</a:t>
            </a:r>
            <a:endParaRPr lang="en-US" dirty="0"/>
          </a:p>
        </p:txBody>
      </p:sp>
      <p:sp>
        <p:nvSpPr>
          <p:cNvPr id="12" name="Callout: Line 11">
            <a:extLst>
              <a:ext uri="{FF2B5EF4-FFF2-40B4-BE49-F238E27FC236}">
                <a16:creationId xmlns:a16="http://schemas.microsoft.com/office/drawing/2014/main" id="{A1DCAA81-94D5-2A8A-5BE1-6D784C3D0D06}"/>
              </a:ext>
            </a:extLst>
          </p:cNvPr>
          <p:cNvSpPr/>
          <p:nvPr/>
        </p:nvSpPr>
        <p:spPr>
          <a:xfrm>
            <a:off x="6533323" y="2153044"/>
            <a:ext cx="4691269" cy="497992"/>
          </a:xfrm>
          <a:prstGeom prst="borderCallout1">
            <a:avLst>
              <a:gd name="adj1" fmla="val 45361"/>
              <a:gd name="adj2" fmla="val -4379"/>
              <a:gd name="adj3" fmla="val 91211"/>
              <a:gd name="adj4" fmla="val -24491"/>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For each unset bit in the relative rank</a:t>
            </a:r>
          </a:p>
          <a:p>
            <a:pPr algn="ctr"/>
            <a:r>
              <a:rPr lang="en-US" dirty="0">
                <a:ln w="0"/>
                <a:solidFill>
                  <a:schemeClr val="tx1"/>
                </a:solidFill>
                <a:effectLst>
                  <a:outerShdw blurRad="38100" dist="19050" dir="2700000" algn="tl" rotWithShape="0">
                    <a:schemeClr val="dk1">
                      <a:alpha val="40000"/>
                    </a:schemeClr>
                  </a:outerShdw>
                </a:effectLst>
              </a:rPr>
              <a:t>binary representation</a:t>
            </a:r>
            <a:endParaRPr lang="en-US" dirty="0"/>
          </a:p>
        </p:txBody>
      </p:sp>
      <p:sp>
        <p:nvSpPr>
          <p:cNvPr id="13" name="Callout: Line 12">
            <a:extLst>
              <a:ext uri="{FF2B5EF4-FFF2-40B4-BE49-F238E27FC236}">
                <a16:creationId xmlns:a16="http://schemas.microsoft.com/office/drawing/2014/main" id="{73D92A5A-14FB-8F98-DE29-141824581C10}"/>
              </a:ext>
            </a:extLst>
          </p:cNvPr>
          <p:cNvSpPr/>
          <p:nvPr/>
        </p:nvSpPr>
        <p:spPr>
          <a:xfrm>
            <a:off x="6500192" y="2806510"/>
            <a:ext cx="4691269" cy="497992"/>
          </a:xfrm>
          <a:prstGeom prst="borderCallout1">
            <a:avLst>
              <a:gd name="adj1" fmla="val 37378"/>
              <a:gd name="adj2" fmla="val -4097"/>
              <a:gd name="adj3" fmla="val 37989"/>
              <a:gd name="adj4" fmla="val -16864"/>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ln w="0"/>
                <a:solidFill>
                  <a:schemeClr val="tx1"/>
                </a:solidFill>
                <a:effectLst>
                  <a:outerShdw blurRad="38100" dist="19050" dir="2700000" algn="tl" rotWithShape="0">
                    <a:schemeClr val="dk1">
                      <a:alpha val="40000"/>
                    </a:schemeClr>
                  </a:outerShdw>
                </a:effectLst>
              </a:rPr>
              <a:t>Compute Put rank process with the bit set to which the current process is sending data</a:t>
            </a:r>
            <a:endParaRPr lang="en-US" dirty="0"/>
          </a:p>
        </p:txBody>
      </p:sp>
      <p:sp>
        <p:nvSpPr>
          <p:cNvPr id="15" name="Callout: Line 14">
            <a:extLst>
              <a:ext uri="{FF2B5EF4-FFF2-40B4-BE49-F238E27FC236}">
                <a16:creationId xmlns:a16="http://schemas.microsoft.com/office/drawing/2014/main" id="{E58D878C-6A57-B025-1FA9-C6EA4C727B76}"/>
              </a:ext>
            </a:extLst>
          </p:cNvPr>
          <p:cNvSpPr/>
          <p:nvPr/>
        </p:nvSpPr>
        <p:spPr>
          <a:xfrm>
            <a:off x="6533321" y="3495613"/>
            <a:ext cx="4691269" cy="497992"/>
          </a:xfrm>
          <a:prstGeom prst="borderCallout1">
            <a:avLst>
              <a:gd name="adj1" fmla="val 37378"/>
              <a:gd name="adj2" fmla="val -4097"/>
              <a:gd name="adj3" fmla="val 37989"/>
              <a:gd name="adj4" fmla="val -16864"/>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ln w="0"/>
                <a:solidFill>
                  <a:schemeClr val="tx1"/>
                </a:solidFill>
                <a:effectLst>
                  <a:outerShdw blurRad="38100" dist="19050" dir="2700000" algn="tl" rotWithShape="0">
                    <a:schemeClr val="dk1">
                      <a:alpha val="40000"/>
                    </a:schemeClr>
                  </a:outerShdw>
                </a:effectLst>
              </a:rPr>
              <a:t>Reverse transformation from relative rank</a:t>
            </a:r>
          </a:p>
          <a:p>
            <a:r>
              <a:rPr lang="en-US" dirty="0">
                <a:ln w="0"/>
                <a:solidFill>
                  <a:schemeClr val="tx1"/>
                </a:solidFill>
                <a:effectLst>
                  <a:outerShdw blurRad="38100" dist="19050" dir="2700000" algn="tl" rotWithShape="0">
                    <a:schemeClr val="dk1">
                      <a:alpha val="40000"/>
                    </a:schemeClr>
                  </a:outerShdw>
                </a:effectLst>
              </a:rPr>
              <a:t>to original</a:t>
            </a:r>
          </a:p>
        </p:txBody>
      </p:sp>
      <p:cxnSp>
        <p:nvCxnSpPr>
          <p:cNvPr id="17" name="Straight Connector 16">
            <a:extLst>
              <a:ext uri="{FF2B5EF4-FFF2-40B4-BE49-F238E27FC236}">
                <a16:creationId xmlns:a16="http://schemas.microsoft.com/office/drawing/2014/main" id="{04F44227-339B-8AC9-F4B3-F8F9F86A6972}"/>
              </a:ext>
            </a:extLst>
          </p:cNvPr>
          <p:cNvCxnSpPr>
            <a:cxnSpLocks/>
          </p:cNvCxnSpPr>
          <p:nvPr/>
        </p:nvCxnSpPr>
        <p:spPr>
          <a:xfrm>
            <a:off x="5380383" y="4455960"/>
            <a:ext cx="977349" cy="15741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5B6A003-8F9B-BDFE-CE73-C6FF2E3CF89B}"/>
              </a:ext>
            </a:extLst>
          </p:cNvPr>
          <p:cNvCxnSpPr>
            <a:cxnSpLocks/>
          </p:cNvCxnSpPr>
          <p:nvPr/>
        </p:nvCxnSpPr>
        <p:spPr>
          <a:xfrm>
            <a:off x="4979506" y="4770783"/>
            <a:ext cx="1431234" cy="158556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77023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6" presetClass="emph" presetSubtype="0" fill="hold" nodeType="withEffect">
                                  <p:stCondLst>
                                    <p:cond delay="0"/>
                                  </p:stCondLst>
                                  <p:iterate type="lt">
                                    <p:tmPct val="4000"/>
                                  </p:iterate>
                                  <p:childTnLst>
                                    <p:set>
                                      <p:cBhvr override="childStyle">
                                        <p:cTn id="8" dur="500" fill="hold"/>
                                        <p:tgtEl>
                                          <p:spTgt spid="7">
                                            <p:txEl>
                                              <p:pRg st="0" end="0"/>
                                            </p:txEl>
                                          </p:spTgt>
                                        </p:tgtEl>
                                        <p:attrNameLst>
                                          <p:attrName>style.color</p:attrName>
                                        </p:attrNameLst>
                                      </p:cBhvr>
                                      <p:to>
                                        <p:clrVal>
                                          <a:schemeClr val="accent2"/>
                                        </p:clrVal>
                                      </p:to>
                                    </p:set>
                                    <p:set>
                                      <p:cBhvr>
                                        <p:cTn id="9" dur="500" fill="hold"/>
                                        <p:tgtEl>
                                          <p:spTgt spid="7">
                                            <p:txEl>
                                              <p:pRg st="0" end="0"/>
                                            </p:txEl>
                                          </p:spTgt>
                                        </p:tgtEl>
                                        <p:attrNameLst>
                                          <p:attrName>fillcolor</p:attrName>
                                        </p:attrNameLst>
                                      </p:cBhvr>
                                      <p:to>
                                        <p:clrVal>
                                          <a:schemeClr val="accent2"/>
                                        </p:clrVal>
                                      </p:to>
                                    </p:set>
                                    <p:set>
                                      <p:cBhvr>
                                        <p:cTn id="10" dur="500" fill="hold"/>
                                        <p:tgtEl>
                                          <p:spTgt spid="7">
                                            <p:txEl>
                                              <p:pRg st="0" end="0"/>
                                            </p:txEl>
                                          </p:spTgt>
                                        </p:tgtEl>
                                        <p:attrNameLst>
                                          <p:attrName>fill.type</p:attrName>
                                        </p:attrNameLst>
                                      </p:cBhvr>
                                      <p:to>
                                        <p:strVal val="solid"/>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6" presetClass="emph" presetSubtype="0" fill="hold" nodeType="withEffect">
                                  <p:stCondLst>
                                    <p:cond delay="0"/>
                                  </p:stCondLst>
                                  <p:iterate type="lt">
                                    <p:tmPct val="4000"/>
                                  </p:iterate>
                                  <p:childTnLst>
                                    <p:set>
                                      <p:cBhvr override="childStyle">
                                        <p:cTn id="16" dur="500" fill="hold"/>
                                        <p:tgtEl>
                                          <p:spTgt spid="7">
                                            <p:txEl>
                                              <p:pRg st="3" end="3"/>
                                            </p:txEl>
                                          </p:spTgt>
                                        </p:tgtEl>
                                        <p:attrNameLst>
                                          <p:attrName>style.color</p:attrName>
                                        </p:attrNameLst>
                                      </p:cBhvr>
                                      <p:to>
                                        <p:clrVal>
                                          <a:schemeClr val="accent2"/>
                                        </p:clrVal>
                                      </p:to>
                                    </p:set>
                                    <p:set>
                                      <p:cBhvr>
                                        <p:cTn id="17" dur="500" fill="hold"/>
                                        <p:tgtEl>
                                          <p:spTgt spid="7">
                                            <p:txEl>
                                              <p:pRg st="3" end="3"/>
                                            </p:txEl>
                                          </p:spTgt>
                                        </p:tgtEl>
                                        <p:attrNameLst>
                                          <p:attrName>fillcolor</p:attrName>
                                        </p:attrNameLst>
                                      </p:cBhvr>
                                      <p:to>
                                        <p:clrVal>
                                          <a:schemeClr val="accent2"/>
                                        </p:clrVal>
                                      </p:to>
                                    </p:set>
                                    <p:set>
                                      <p:cBhvr>
                                        <p:cTn id="18" dur="500" fill="hold"/>
                                        <p:tgtEl>
                                          <p:spTgt spid="7">
                                            <p:txEl>
                                              <p:pRg st="3" end="3"/>
                                            </p:txEl>
                                          </p:spTgt>
                                        </p:tgtEl>
                                        <p:attrNameLst>
                                          <p:attrName>fill.type</p:attrName>
                                        </p:attrNameLst>
                                      </p:cBhvr>
                                      <p:to>
                                        <p:strVal val="solid"/>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6" presetClass="emph" presetSubtype="0" fill="hold" nodeType="withEffect">
                                  <p:stCondLst>
                                    <p:cond delay="0"/>
                                  </p:stCondLst>
                                  <p:iterate type="lt">
                                    <p:tmPct val="4000"/>
                                  </p:iterate>
                                  <p:childTnLst>
                                    <p:set>
                                      <p:cBhvr override="childStyle">
                                        <p:cTn id="24" dur="500" fill="hold"/>
                                        <p:tgtEl>
                                          <p:spTgt spid="7">
                                            <p:txEl>
                                              <p:pRg st="4" end="4"/>
                                            </p:txEl>
                                          </p:spTgt>
                                        </p:tgtEl>
                                        <p:attrNameLst>
                                          <p:attrName>style.color</p:attrName>
                                        </p:attrNameLst>
                                      </p:cBhvr>
                                      <p:to>
                                        <p:clrVal>
                                          <a:schemeClr val="accent2"/>
                                        </p:clrVal>
                                      </p:to>
                                    </p:set>
                                    <p:set>
                                      <p:cBhvr>
                                        <p:cTn id="25" dur="500" fill="hold"/>
                                        <p:tgtEl>
                                          <p:spTgt spid="7">
                                            <p:txEl>
                                              <p:pRg st="4" end="4"/>
                                            </p:txEl>
                                          </p:spTgt>
                                        </p:tgtEl>
                                        <p:attrNameLst>
                                          <p:attrName>fillcolor</p:attrName>
                                        </p:attrNameLst>
                                      </p:cBhvr>
                                      <p:to>
                                        <p:clrVal>
                                          <a:schemeClr val="accent2"/>
                                        </p:clrVal>
                                      </p:to>
                                    </p:set>
                                    <p:set>
                                      <p:cBhvr>
                                        <p:cTn id="26" dur="500" fill="hold"/>
                                        <p:tgtEl>
                                          <p:spTgt spid="7">
                                            <p:txEl>
                                              <p:pRg st="4" end="4"/>
                                            </p:txEl>
                                          </p:spTgt>
                                        </p:tgtEl>
                                        <p:attrNameLst>
                                          <p:attrName>fill.type</p:attrName>
                                        </p:attrNameLst>
                                      </p:cBhvr>
                                      <p:to>
                                        <p:strVal val="solid"/>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6" presetClass="emph" presetSubtype="0" fill="hold" nodeType="clickEffect">
                                  <p:stCondLst>
                                    <p:cond delay="0"/>
                                  </p:stCondLst>
                                  <p:iterate type="lt">
                                    <p:tmPct val="4000"/>
                                  </p:iterate>
                                  <p:childTnLst>
                                    <p:set>
                                      <p:cBhvr override="childStyle">
                                        <p:cTn id="34" dur="500" fill="hold"/>
                                        <p:tgtEl>
                                          <p:spTgt spid="7">
                                            <p:txEl>
                                              <p:pRg st="6" end="6"/>
                                            </p:txEl>
                                          </p:spTgt>
                                        </p:tgtEl>
                                        <p:attrNameLst>
                                          <p:attrName>style.color</p:attrName>
                                        </p:attrNameLst>
                                      </p:cBhvr>
                                      <p:to>
                                        <p:clrVal>
                                          <a:schemeClr val="accent2"/>
                                        </p:clrVal>
                                      </p:to>
                                    </p:set>
                                    <p:set>
                                      <p:cBhvr>
                                        <p:cTn id="35" dur="500" fill="hold"/>
                                        <p:tgtEl>
                                          <p:spTgt spid="7">
                                            <p:txEl>
                                              <p:pRg st="6" end="6"/>
                                            </p:txEl>
                                          </p:spTgt>
                                        </p:tgtEl>
                                        <p:attrNameLst>
                                          <p:attrName>fillcolor</p:attrName>
                                        </p:attrNameLst>
                                      </p:cBhvr>
                                      <p:to>
                                        <p:clrVal>
                                          <a:schemeClr val="accent2"/>
                                        </p:clrVal>
                                      </p:to>
                                    </p:set>
                                    <p:set>
                                      <p:cBhvr>
                                        <p:cTn id="36" dur="500" fill="hold"/>
                                        <p:tgtEl>
                                          <p:spTgt spid="7">
                                            <p:txEl>
                                              <p:pRg st="6" end="6"/>
                                            </p:txEl>
                                          </p:spTgt>
                                        </p:tgtEl>
                                        <p:attrNameLst>
                                          <p:attrName>fill.type</p:attrName>
                                        </p:attrNameLst>
                                      </p:cBhvr>
                                      <p:to>
                                        <p:strVal val="solid"/>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8"/>
                                        </p:tgtEl>
                                        <p:attrNameLst>
                                          <p:attrName>style.visibility</p:attrName>
                                        </p:attrNameLst>
                                      </p:cBhvr>
                                      <p:to>
                                        <p:strVal val="visible"/>
                                      </p:to>
                                    </p:set>
                                  </p:childTnLst>
                                </p:cTn>
                              </p:par>
                              <p:par>
                                <p:cTn id="41" presetID="3" presetClass="emph" presetSubtype="2" fill="hold" nodeType="withEffect">
                                  <p:stCondLst>
                                    <p:cond delay="0"/>
                                  </p:stCondLst>
                                  <p:childTnLst>
                                    <p:animClr clrSpc="rgb" dir="cw">
                                      <p:cBhvr override="childStyle">
                                        <p:cTn id="42" dur="2000" fill="hold"/>
                                        <p:tgtEl>
                                          <p:spTgt spid="7">
                                            <p:txEl>
                                              <p:pRg st="8" end="8"/>
                                            </p:txEl>
                                          </p:spTgt>
                                        </p:tgtEl>
                                        <p:attrNameLst>
                                          <p:attrName>style.color</p:attrName>
                                        </p:attrNameLst>
                                      </p:cBhvr>
                                      <p:to>
                                        <a:schemeClr val="accent2"/>
                                      </p:to>
                                    </p:animClr>
                                  </p:childTnLst>
                                </p:cTn>
                              </p:par>
                              <p:par>
                                <p:cTn id="43" presetID="3" presetClass="emph" presetSubtype="2" fill="hold" nodeType="withEffect">
                                  <p:stCondLst>
                                    <p:cond delay="0"/>
                                  </p:stCondLst>
                                  <p:childTnLst>
                                    <p:animClr clrSpc="rgb" dir="cw">
                                      <p:cBhvr override="childStyle">
                                        <p:cTn id="44" dur="2000" fill="hold"/>
                                        <p:tgtEl>
                                          <p:spTgt spid="7">
                                            <p:txEl>
                                              <p:pRg st="9" end="9"/>
                                            </p:txEl>
                                          </p:spTgt>
                                        </p:tgtEl>
                                        <p:attrNameLst>
                                          <p:attrName>style.color</p:attrName>
                                        </p:attrNameLst>
                                      </p:cBhvr>
                                      <p:to>
                                        <a:schemeClr val="accent2"/>
                                      </p:to>
                                    </p:animClr>
                                  </p:childTnLst>
                                </p:cTn>
                              </p:par>
                              <p:par>
                                <p:cTn id="45" presetID="1" presetClass="entr" presetSubtype="0" fill="hold" nodeType="withEffect">
                                  <p:stCondLst>
                                    <p:cond delay="0"/>
                                  </p:stCondLst>
                                  <p:childTnLst>
                                    <p:set>
                                      <p:cBhvr>
                                        <p:cTn id="46" dur="1" fill="hold">
                                          <p:stCondLst>
                                            <p:cond delay="0"/>
                                          </p:stCondLst>
                                        </p:cTn>
                                        <p:tgtEl>
                                          <p:spTgt spid="20"/>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P spid="12" grpId="0" animBg="1"/>
      <p:bldP spid="13" grpId="0" animBg="1"/>
      <p:bldP spid="1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7019C90-7536-3CBA-216D-1498038E70AF}"/>
              </a:ext>
            </a:extLst>
          </p:cNvPr>
          <p:cNvSpPr>
            <a:spLocks noGrp="1"/>
          </p:cNvSpPr>
          <p:nvPr>
            <p:ph type="sldNum" sz="quarter" idx="12"/>
          </p:nvPr>
        </p:nvSpPr>
        <p:spPr/>
        <p:txBody>
          <a:bodyPr/>
          <a:lstStyle/>
          <a:p>
            <a:fld id="{A6AF1B4E-90EC-4A51-B6E5-B702C054ECB0}" type="slidenum">
              <a:rPr lang="en-US" smtClean="0"/>
              <a:t>9</a:t>
            </a:fld>
            <a:endParaRPr lang="en-US" dirty="0"/>
          </a:p>
        </p:txBody>
      </p:sp>
      <p:sp>
        <p:nvSpPr>
          <p:cNvPr id="5" name="Rectangle 4">
            <a:extLst>
              <a:ext uri="{FF2B5EF4-FFF2-40B4-BE49-F238E27FC236}">
                <a16:creationId xmlns:a16="http://schemas.microsoft.com/office/drawing/2014/main" id="{CBE2D624-E746-89E9-7440-428C2A87E33C}"/>
              </a:ext>
            </a:extLst>
          </p:cNvPr>
          <p:cNvSpPr/>
          <p:nvPr/>
        </p:nvSpPr>
        <p:spPr>
          <a:xfrm>
            <a:off x="4770783" y="450574"/>
            <a:ext cx="1325217" cy="86139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F4DA582C-BFD6-78D3-37AC-9C4F3D9E0ABF}"/>
              </a:ext>
            </a:extLst>
          </p:cNvPr>
          <p:cNvSpPr/>
          <p:nvPr/>
        </p:nvSpPr>
        <p:spPr>
          <a:xfrm>
            <a:off x="8486437" y="2561613"/>
            <a:ext cx="1325217" cy="86139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3D587031-5CBF-6C9D-6245-752A1D9EBA05}"/>
              </a:ext>
            </a:extLst>
          </p:cNvPr>
          <p:cNvSpPr/>
          <p:nvPr/>
        </p:nvSpPr>
        <p:spPr>
          <a:xfrm>
            <a:off x="1164083" y="2570302"/>
            <a:ext cx="1325217" cy="86139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2853BA51-4813-4DA2-28AC-70E8D7FA262A}"/>
              </a:ext>
            </a:extLst>
          </p:cNvPr>
          <p:cNvSpPr/>
          <p:nvPr/>
        </p:nvSpPr>
        <p:spPr>
          <a:xfrm>
            <a:off x="463826" y="4412974"/>
            <a:ext cx="1325217" cy="86139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960FDD9-95C3-3525-0BC0-A1CB4934B1A4}"/>
              </a:ext>
            </a:extLst>
          </p:cNvPr>
          <p:cNvSpPr/>
          <p:nvPr/>
        </p:nvSpPr>
        <p:spPr>
          <a:xfrm>
            <a:off x="3193775" y="4412974"/>
            <a:ext cx="1325217" cy="86139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A76BD07-7E7C-286D-50B7-636232F74417}"/>
              </a:ext>
            </a:extLst>
          </p:cNvPr>
          <p:cNvSpPr/>
          <p:nvPr/>
        </p:nvSpPr>
        <p:spPr>
          <a:xfrm>
            <a:off x="6584480" y="4391007"/>
            <a:ext cx="1325217" cy="86139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a:t>
            </a:r>
          </a:p>
        </p:txBody>
      </p:sp>
      <p:sp>
        <p:nvSpPr>
          <p:cNvPr id="14" name="Rectangle 13">
            <a:extLst>
              <a:ext uri="{FF2B5EF4-FFF2-40B4-BE49-F238E27FC236}">
                <a16:creationId xmlns:a16="http://schemas.microsoft.com/office/drawing/2014/main" id="{0A5097DE-2A98-212B-DB3B-3B79BAD33370}"/>
              </a:ext>
            </a:extLst>
          </p:cNvPr>
          <p:cNvSpPr/>
          <p:nvPr/>
        </p:nvSpPr>
        <p:spPr>
          <a:xfrm>
            <a:off x="8427262" y="5640010"/>
            <a:ext cx="1325217" cy="86139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Arrow Connector 15">
            <a:extLst>
              <a:ext uri="{FF2B5EF4-FFF2-40B4-BE49-F238E27FC236}">
                <a16:creationId xmlns:a16="http://schemas.microsoft.com/office/drawing/2014/main" id="{D07FFCC7-A280-6E42-801F-2CB70B220347}"/>
              </a:ext>
            </a:extLst>
          </p:cNvPr>
          <p:cNvCxnSpPr>
            <a:cxnSpLocks/>
          </p:cNvCxnSpPr>
          <p:nvPr/>
        </p:nvCxnSpPr>
        <p:spPr>
          <a:xfrm flipH="1">
            <a:off x="1825386" y="868019"/>
            <a:ext cx="2945396" cy="1712605"/>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a:extLst>
              <a:ext uri="{FF2B5EF4-FFF2-40B4-BE49-F238E27FC236}">
                <a16:creationId xmlns:a16="http://schemas.microsoft.com/office/drawing/2014/main" id="{7D879601-2BA4-08D9-75C7-5D85F6C195C6}"/>
              </a:ext>
            </a:extLst>
          </p:cNvPr>
          <p:cNvCxnSpPr>
            <a:cxnSpLocks/>
            <a:stCxn id="5" idx="2"/>
            <a:endCxn id="10" idx="0"/>
          </p:cNvCxnSpPr>
          <p:nvPr/>
        </p:nvCxnSpPr>
        <p:spPr>
          <a:xfrm flipH="1">
            <a:off x="5433391" y="1311965"/>
            <a:ext cx="1" cy="1252327"/>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20" name="Straight Arrow Connector 19">
            <a:extLst>
              <a:ext uri="{FF2B5EF4-FFF2-40B4-BE49-F238E27FC236}">
                <a16:creationId xmlns:a16="http://schemas.microsoft.com/office/drawing/2014/main" id="{7E302626-187A-75F3-E89B-DE0316AE95B1}"/>
              </a:ext>
            </a:extLst>
          </p:cNvPr>
          <p:cNvCxnSpPr>
            <a:cxnSpLocks/>
            <a:stCxn id="5" idx="3"/>
            <a:endCxn id="8" idx="0"/>
          </p:cNvCxnSpPr>
          <p:nvPr/>
        </p:nvCxnSpPr>
        <p:spPr>
          <a:xfrm>
            <a:off x="6096000" y="881270"/>
            <a:ext cx="3053046" cy="1680343"/>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23" name="Straight Arrow Connector 22">
            <a:extLst>
              <a:ext uri="{FF2B5EF4-FFF2-40B4-BE49-F238E27FC236}">
                <a16:creationId xmlns:a16="http://schemas.microsoft.com/office/drawing/2014/main" id="{9F2F748A-FD48-131F-ED20-9C0E377E026A}"/>
              </a:ext>
            </a:extLst>
          </p:cNvPr>
          <p:cNvCxnSpPr>
            <a:cxnSpLocks/>
            <a:stCxn id="9" idx="2"/>
            <a:endCxn id="11" idx="0"/>
          </p:cNvCxnSpPr>
          <p:nvPr/>
        </p:nvCxnSpPr>
        <p:spPr>
          <a:xfrm flipH="1">
            <a:off x="1126435" y="3431693"/>
            <a:ext cx="700257" cy="981281"/>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26" name="Straight Arrow Connector 25">
            <a:extLst>
              <a:ext uri="{FF2B5EF4-FFF2-40B4-BE49-F238E27FC236}">
                <a16:creationId xmlns:a16="http://schemas.microsoft.com/office/drawing/2014/main" id="{91B91F8D-D94D-0938-9A77-5367FC9B684E}"/>
              </a:ext>
            </a:extLst>
          </p:cNvPr>
          <p:cNvCxnSpPr>
            <a:cxnSpLocks/>
            <a:stCxn id="9" idx="3"/>
            <a:endCxn id="12" idx="0"/>
          </p:cNvCxnSpPr>
          <p:nvPr/>
        </p:nvCxnSpPr>
        <p:spPr>
          <a:xfrm>
            <a:off x="2489300" y="3000998"/>
            <a:ext cx="1367084" cy="1411976"/>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30" name="Straight Arrow Connector 29">
            <a:extLst>
              <a:ext uri="{FF2B5EF4-FFF2-40B4-BE49-F238E27FC236}">
                <a16:creationId xmlns:a16="http://schemas.microsoft.com/office/drawing/2014/main" id="{1E2C84E9-EF22-8369-E306-495C9C67517E}"/>
              </a:ext>
            </a:extLst>
          </p:cNvPr>
          <p:cNvCxnSpPr>
            <a:cxnSpLocks/>
            <a:stCxn id="10" idx="3"/>
            <a:endCxn id="13" idx="0"/>
          </p:cNvCxnSpPr>
          <p:nvPr/>
        </p:nvCxnSpPr>
        <p:spPr>
          <a:xfrm>
            <a:off x="6095999" y="2994988"/>
            <a:ext cx="1151090" cy="1396019"/>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32" name="Straight Arrow Connector 31">
            <a:extLst>
              <a:ext uri="{FF2B5EF4-FFF2-40B4-BE49-F238E27FC236}">
                <a16:creationId xmlns:a16="http://schemas.microsoft.com/office/drawing/2014/main" id="{89E1BA8D-5926-571C-47AD-BB136F3C8CFE}"/>
              </a:ext>
            </a:extLst>
          </p:cNvPr>
          <p:cNvCxnSpPr>
            <a:cxnSpLocks/>
            <a:stCxn id="13" idx="3"/>
            <a:endCxn id="14" idx="0"/>
          </p:cNvCxnSpPr>
          <p:nvPr/>
        </p:nvCxnSpPr>
        <p:spPr>
          <a:xfrm>
            <a:off x="7909697" y="4821703"/>
            <a:ext cx="1180174" cy="818307"/>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35" name="TextBox 34">
            <a:extLst>
              <a:ext uri="{FF2B5EF4-FFF2-40B4-BE49-F238E27FC236}">
                <a16:creationId xmlns:a16="http://schemas.microsoft.com/office/drawing/2014/main" id="{14E62F8E-740B-C17D-1C05-3992099A9692}"/>
              </a:ext>
            </a:extLst>
          </p:cNvPr>
          <p:cNvSpPr txBox="1"/>
          <p:nvPr/>
        </p:nvSpPr>
        <p:spPr>
          <a:xfrm>
            <a:off x="5107018" y="134250"/>
            <a:ext cx="652743" cy="369332"/>
          </a:xfrm>
          <a:prstGeom prst="rect">
            <a:avLst/>
          </a:prstGeom>
          <a:noFill/>
        </p:spPr>
        <p:txBody>
          <a:bodyPr wrap="none" rtlCol="0">
            <a:spAutoFit/>
          </a:bodyPr>
          <a:lstStyle/>
          <a:p>
            <a:r>
              <a:rPr lang="en-US" dirty="0"/>
              <a:t>0000</a:t>
            </a:r>
          </a:p>
        </p:txBody>
      </p:sp>
      <p:sp>
        <p:nvSpPr>
          <p:cNvPr id="37" name="TextBox 36">
            <a:extLst>
              <a:ext uri="{FF2B5EF4-FFF2-40B4-BE49-F238E27FC236}">
                <a16:creationId xmlns:a16="http://schemas.microsoft.com/office/drawing/2014/main" id="{B7A16793-0E5F-3E35-A4BF-53FDEEF63287}"/>
              </a:ext>
            </a:extLst>
          </p:cNvPr>
          <p:cNvSpPr txBox="1"/>
          <p:nvPr/>
        </p:nvSpPr>
        <p:spPr>
          <a:xfrm>
            <a:off x="1230415" y="2264777"/>
            <a:ext cx="652743" cy="369332"/>
          </a:xfrm>
          <a:prstGeom prst="rect">
            <a:avLst/>
          </a:prstGeom>
          <a:noFill/>
        </p:spPr>
        <p:txBody>
          <a:bodyPr wrap="none" rtlCol="0">
            <a:spAutoFit/>
          </a:bodyPr>
          <a:lstStyle/>
          <a:p>
            <a:r>
              <a:rPr lang="en-US" dirty="0"/>
              <a:t>0001</a:t>
            </a:r>
          </a:p>
        </p:txBody>
      </p:sp>
      <p:sp>
        <p:nvSpPr>
          <p:cNvPr id="38" name="TextBox 37">
            <a:extLst>
              <a:ext uri="{FF2B5EF4-FFF2-40B4-BE49-F238E27FC236}">
                <a16:creationId xmlns:a16="http://schemas.microsoft.com/office/drawing/2014/main" id="{3347FF83-03B3-2E3D-5786-227DF495FB0D}"/>
              </a:ext>
            </a:extLst>
          </p:cNvPr>
          <p:cNvSpPr txBox="1"/>
          <p:nvPr/>
        </p:nvSpPr>
        <p:spPr>
          <a:xfrm>
            <a:off x="9150993" y="2256411"/>
            <a:ext cx="652743" cy="369332"/>
          </a:xfrm>
          <a:prstGeom prst="rect">
            <a:avLst/>
          </a:prstGeom>
          <a:noFill/>
        </p:spPr>
        <p:txBody>
          <a:bodyPr wrap="none" rtlCol="0">
            <a:spAutoFit/>
          </a:bodyPr>
          <a:lstStyle/>
          <a:p>
            <a:r>
              <a:rPr lang="en-US" dirty="0"/>
              <a:t>0100</a:t>
            </a:r>
          </a:p>
        </p:txBody>
      </p:sp>
      <p:sp>
        <p:nvSpPr>
          <p:cNvPr id="39" name="TextBox 38">
            <a:extLst>
              <a:ext uri="{FF2B5EF4-FFF2-40B4-BE49-F238E27FC236}">
                <a16:creationId xmlns:a16="http://schemas.microsoft.com/office/drawing/2014/main" id="{55EDC271-84B9-ABCA-1B57-0304E2E1B904}"/>
              </a:ext>
            </a:extLst>
          </p:cNvPr>
          <p:cNvSpPr txBox="1"/>
          <p:nvPr/>
        </p:nvSpPr>
        <p:spPr>
          <a:xfrm>
            <a:off x="430693" y="4043641"/>
            <a:ext cx="652743" cy="369332"/>
          </a:xfrm>
          <a:prstGeom prst="rect">
            <a:avLst/>
          </a:prstGeom>
          <a:noFill/>
        </p:spPr>
        <p:txBody>
          <a:bodyPr wrap="none" rtlCol="0">
            <a:spAutoFit/>
          </a:bodyPr>
          <a:lstStyle/>
          <a:p>
            <a:r>
              <a:rPr lang="en-US" dirty="0"/>
              <a:t>0011</a:t>
            </a:r>
          </a:p>
        </p:txBody>
      </p:sp>
      <p:sp>
        <p:nvSpPr>
          <p:cNvPr id="40" name="TextBox 39">
            <a:extLst>
              <a:ext uri="{FF2B5EF4-FFF2-40B4-BE49-F238E27FC236}">
                <a16:creationId xmlns:a16="http://schemas.microsoft.com/office/drawing/2014/main" id="{AE661CD1-FC8B-D493-6643-AE37AAA3420B}"/>
              </a:ext>
            </a:extLst>
          </p:cNvPr>
          <p:cNvSpPr txBox="1"/>
          <p:nvPr/>
        </p:nvSpPr>
        <p:spPr>
          <a:xfrm>
            <a:off x="3922569" y="4043641"/>
            <a:ext cx="652743" cy="369332"/>
          </a:xfrm>
          <a:prstGeom prst="rect">
            <a:avLst/>
          </a:prstGeom>
          <a:noFill/>
        </p:spPr>
        <p:txBody>
          <a:bodyPr wrap="none" rtlCol="0">
            <a:spAutoFit/>
          </a:bodyPr>
          <a:lstStyle/>
          <a:p>
            <a:r>
              <a:rPr lang="en-US" dirty="0"/>
              <a:t>0101</a:t>
            </a:r>
          </a:p>
        </p:txBody>
      </p:sp>
      <p:sp>
        <p:nvSpPr>
          <p:cNvPr id="41" name="TextBox 40">
            <a:extLst>
              <a:ext uri="{FF2B5EF4-FFF2-40B4-BE49-F238E27FC236}">
                <a16:creationId xmlns:a16="http://schemas.microsoft.com/office/drawing/2014/main" id="{EEEBF22A-FBA9-C9A7-B9E1-9AF6C66130CF}"/>
              </a:ext>
            </a:extLst>
          </p:cNvPr>
          <p:cNvSpPr txBox="1"/>
          <p:nvPr/>
        </p:nvSpPr>
        <p:spPr>
          <a:xfrm>
            <a:off x="7266928" y="4065608"/>
            <a:ext cx="652743" cy="369332"/>
          </a:xfrm>
          <a:prstGeom prst="rect">
            <a:avLst/>
          </a:prstGeom>
          <a:noFill/>
        </p:spPr>
        <p:txBody>
          <a:bodyPr wrap="none" rtlCol="0">
            <a:spAutoFit/>
          </a:bodyPr>
          <a:lstStyle/>
          <a:p>
            <a:r>
              <a:rPr lang="en-US" dirty="0"/>
              <a:t>0110</a:t>
            </a:r>
          </a:p>
        </p:txBody>
      </p:sp>
      <p:sp>
        <p:nvSpPr>
          <p:cNvPr id="42" name="TextBox 41">
            <a:extLst>
              <a:ext uri="{FF2B5EF4-FFF2-40B4-BE49-F238E27FC236}">
                <a16:creationId xmlns:a16="http://schemas.microsoft.com/office/drawing/2014/main" id="{5B2B0A4D-C755-628F-EA0B-27ED5E0715E4}"/>
              </a:ext>
            </a:extLst>
          </p:cNvPr>
          <p:cNvSpPr txBox="1"/>
          <p:nvPr/>
        </p:nvSpPr>
        <p:spPr>
          <a:xfrm>
            <a:off x="9147812" y="5315332"/>
            <a:ext cx="652743" cy="369332"/>
          </a:xfrm>
          <a:prstGeom prst="rect">
            <a:avLst/>
          </a:prstGeom>
          <a:noFill/>
        </p:spPr>
        <p:txBody>
          <a:bodyPr wrap="none" rtlCol="0">
            <a:spAutoFit/>
          </a:bodyPr>
          <a:lstStyle/>
          <a:p>
            <a:r>
              <a:rPr lang="en-US" dirty="0"/>
              <a:t>0111</a:t>
            </a:r>
          </a:p>
        </p:txBody>
      </p:sp>
      <p:sp>
        <p:nvSpPr>
          <p:cNvPr id="43" name="Rectangle 42">
            <a:extLst>
              <a:ext uri="{FF2B5EF4-FFF2-40B4-BE49-F238E27FC236}">
                <a16:creationId xmlns:a16="http://schemas.microsoft.com/office/drawing/2014/main" id="{756047EE-5583-4E08-E390-B1272698C9E6}"/>
              </a:ext>
            </a:extLst>
          </p:cNvPr>
          <p:cNvSpPr/>
          <p:nvPr/>
        </p:nvSpPr>
        <p:spPr>
          <a:xfrm>
            <a:off x="1238667" y="2686947"/>
            <a:ext cx="344556"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a:t>
            </a:r>
          </a:p>
        </p:txBody>
      </p:sp>
      <p:sp>
        <p:nvSpPr>
          <p:cNvPr id="44" name="Rectangle 43">
            <a:extLst>
              <a:ext uri="{FF2B5EF4-FFF2-40B4-BE49-F238E27FC236}">
                <a16:creationId xmlns:a16="http://schemas.microsoft.com/office/drawing/2014/main" id="{0E61B0C0-54CD-0789-2AA7-6E7586A480B6}"/>
              </a:ext>
            </a:extLst>
          </p:cNvPr>
          <p:cNvSpPr/>
          <p:nvPr/>
        </p:nvSpPr>
        <p:spPr>
          <a:xfrm>
            <a:off x="1653643" y="2686948"/>
            <a:ext cx="344556"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C9D32AC7-0285-73A9-8105-54759D2BE8AE}"/>
              </a:ext>
            </a:extLst>
          </p:cNvPr>
          <p:cNvSpPr/>
          <p:nvPr/>
        </p:nvSpPr>
        <p:spPr>
          <a:xfrm>
            <a:off x="2068619" y="2686948"/>
            <a:ext cx="344556"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a:t>
            </a:r>
          </a:p>
        </p:txBody>
      </p:sp>
      <p:sp>
        <p:nvSpPr>
          <p:cNvPr id="49" name="Rectangle 48">
            <a:extLst>
              <a:ext uri="{FF2B5EF4-FFF2-40B4-BE49-F238E27FC236}">
                <a16:creationId xmlns:a16="http://schemas.microsoft.com/office/drawing/2014/main" id="{057665F1-BE84-F83C-EC8F-D3C71AAE37BF}"/>
              </a:ext>
            </a:extLst>
          </p:cNvPr>
          <p:cNvSpPr/>
          <p:nvPr/>
        </p:nvSpPr>
        <p:spPr>
          <a:xfrm>
            <a:off x="505278" y="4659002"/>
            <a:ext cx="344556"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a:t>
            </a:r>
          </a:p>
        </p:txBody>
      </p:sp>
      <p:sp>
        <p:nvSpPr>
          <p:cNvPr id="50" name="Rectangle 49">
            <a:extLst>
              <a:ext uri="{FF2B5EF4-FFF2-40B4-BE49-F238E27FC236}">
                <a16:creationId xmlns:a16="http://schemas.microsoft.com/office/drawing/2014/main" id="{74F0FA06-2F2C-7E4C-7488-A63C2D885A13}"/>
              </a:ext>
            </a:extLst>
          </p:cNvPr>
          <p:cNvSpPr/>
          <p:nvPr/>
        </p:nvSpPr>
        <p:spPr>
          <a:xfrm>
            <a:off x="920254" y="4659003"/>
            <a:ext cx="344556"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84C90AE7-327B-711D-F426-C5E0AC76DBC6}"/>
              </a:ext>
            </a:extLst>
          </p:cNvPr>
          <p:cNvSpPr/>
          <p:nvPr/>
        </p:nvSpPr>
        <p:spPr>
          <a:xfrm>
            <a:off x="1335230" y="4659003"/>
            <a:ext cx="344556"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a:t>
            </a:r>
          </a:p>
        </p:txBody>
      </p:sp>
      <p:sp>
        <p:nvSpPr>
          <p:cNvPr id="52" name="Rectangle 51">
            <a:extLst>
              <a:ext uri="{FF2B5EF4-FFF2-40B4-BE49-F238E27FC236}">
                <a16:creationId xmlns:a16="http://schemas.microsoft.com/office/drawing/2014/main" id="{39F2D279-9622-55BE-D538-C8F5D2FD3DB7}"/>
              </a:ext>
            </a:extLst>
          </p:cNvPr>
          <p:cNvSpPr/>
          <p:nvPr/>
        </p:nvSpPr>
        <p:spPr>
          <a:xfrm>
            <a:off x="3281608" y="4672254"/>
            <a:ext cx="344556"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a:t>
            </a:r>
          </a:p>
        </p:txBody>
      </p:sp>
      <p:sp>
        <p:nvSpPr>
          <p:cNvPr id="53" name="Rectangle 52">
            <a:extLst>
              <a:ext uri="{FF2B5EF4-FFF2-40B4-BE49-F238E27FC236}">
                <a16:creationId xmlns:a16="http://schemas.microsoft.com/office/drawing/2014/main" id="{9C79FE65-6F71-9CF3-D117-FEB09313DE7B}"/>
              </a:ext>
            </a:extLst>
          </p:cNvPr>
          <p:cNvSpPr/>
          <p:nvPr/>
        </p:nvSpPr>
        <p:spPr>
          <a:xfrm>
            <a:off x="3696584" y="4672255"/>
            <a:ext cx="344556"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3FBB44B6-4835-13CF-CE1E-04644371A6B3}"/>
              </a:ext>
            </a:extLst>
          </p:cNvPr>
          <p:cNvSpPr/>
          <p:nvPr/>
        </p:nvSpPr>
        <p:spPr>
          <a:xfrm>
            <a:off x="4111560" y="4672255"/>
            <a:ext cx="344556"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a:t>
            </a:r>
          </a:p>
        </p:txBody>
      </p:sp>
      <p:sp>
        <p:nvSpPr>
          <p:cNvPr id="58" name="Rectangle 57">
            <a:extLst>
              <a:ext uri="{FF2B5EF4-FFF2-40B4-BE49-F238E27FC236}">
                <a16:creationId xmlns:a16="http://schemas.microsoft.com/office/drawing/2014/main" id="{BC97BB53-1343-1AC6-3ACC-A1EEA9933657}"/>
              </a:ext>
            </a:extLst>
          </p:cNvPr>
          <p:cNvSpPr/>
          <p:nvPr/>
        </p:nvSpPr>
        <p:spPr>
          <a:xfrm>
            <a:off x="6659835" y="4474335"/>
            <a:ext cx="344556"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a:t>
            </a:r>
          </a:p>
        </p:txBody>
      </p:sp>
      <p:sp>
        <p:nvSpPr>
          <p:cNvPr id="59" name="Rectangle 58">
            <a:extLst>
              <a:ext uri="{FF2B5EF4-FFF2-40B4-BE49-F238E27FC236}">
                <a16:creationId xmlns:a16="http://schemas.microsoft.com/office/drawing/2014/main" id="{90C297CB-01C2-920E-E4F8-D5493D961D10}"/>
              </a:ext>
            </a:extLst>
          </p:cNvPr>
          <p:cNvSpPr/>
          <p:nvPr/>
        </p:nvSpPr>
        <p:spPr>
          <a:xfrm>
            <a:off x="7074811" y="4474336"/>
            <a:ext cx="344556"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a:extLst>
              <a:ext uri="{FF2B5EF4-FFF2-40B4-BE49-F238E27FC236}">
                <a16:creationId xmlns:a16="http://schemas.microsoft.com/office/drawing/2014/main" id="{A8A5BE01-56DF-7B15-81F3-56622E7D0B39}"/>
              </a:ext>
            </a:extLst>
          </p:cNvPr>
          <p:cNvSpPr/>
          <p:nvPr/>
        </p:nvSpPr>
        <p:spPr>
          <a:xfrm>
            <a:off x="7489787" y="4474336"/>
            <a:ext cx="344556"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a:t>
            </a:r>
          </a:p>
        </p:txBody>
      </p:sp>
      <p:sp>
        <p:nvSpPr>
          <p:cNvPr id="61" name="Rectangle 60">
            <a:extLst>
              <a:ext uri="{FF2B5EF4-FFF2-40B4-BE49-F238E27FC236}">
                <a16:creationId xmlns:a16="http://schemas.microsoft.com/office/drawing/2014/main" id="{93FC1FF1-A602-3BA5-034E-8952E762678B}"/>
              </a:ext>
            </a:extLst>
          </p:cNvPr>
          <p:cNvSpPr/>
          <p:nvPr/>
        </p:nvSpPr>
        <p:spPr>
          <a:xfrm>
            <a:off x="8582131" y="2767885"/>
            <a:ext cx="344556"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a:t>
            </a:r>
          </a:p>
        </p:txBody>
      </p:sp>
      <p:sp>
        <p:nvSpPr>
          <p:cNvPr id="62" name="Rectangle 61">
            <a:extLst>
              <a:ext uri="{FF2B5EF4-FFF2-40B4-BE49-F238E27FC236}">
                <a16:creationId xmlns:a16="http://schemas.microsoft.com/office/drawing/2014/main" id="{B7D20D7B-01CD-E4AA-4E5A-3D14996F162A}"/>
              </a:ext>
            </a:extLst>
          </p:cNvPr>
          <p:cNvSpPr/>
          <p:nvPr/>
        </p:nvSpPr>
        <p:spPr>
          <a:xfrm>
            <a:off x="8997107" y="2767886"/>
            <a:ext cx="344556"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a:extLst>
              <a:ext uri="{FF2B5EF4-FFF2-40B4-BE49-F238E27FC236}">
                <a16:creationId xmlns:a16="http://schemas.microsoft.com/office/drawing/2014/main" id="{C97C3D0D-6759-DD32-821F-07D555AA3F70}"/>
              </a:ext>
            </a:extLst>
          </p:cNvPr>
          <p:cNvSpPr/>
          <p:nvPr/>
        </p:nvSpPr>
        <p:spPr>
          <a:xfrm>
            <a:off x="9412083" y="2767886"/>
            <a:ext cx="344556"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a:t>
            </a:r>
          </a:p>
        </p:txBody>
      </p:sp>
      <p:sp>
        <p:nvSpPr>
          <p:cNvPr id="64" name="Rectangle 63">
            <a:extLst>
              <a:ext uri="{FF2B5EF4-FFF2-40B4-BE49-F238E27FC236}">
                <a16:creationId xmlns:a16="http://schemas.microsoft.com/office/drawing/2014/main" id="{4447BBAC-DD1D-AFD8-BA28-0519BB8CB06C}"/>
              </a:ext>
            </a:extLst>
          </p:cNvPr>
          <p:cNvSpPr/>
          <p:nvPr/>
        </p:nvSpPr>
        <p:spPr>
          <a:xfrm>
            <a:off x="8511711" y="5885896"/>
            <a:ext cx="344556"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a:t>
            </a:r>
          </a:p>
        </p:txBody>
      </p:sp>
      <p:sp>
        <p:nvSpPr>
          <p:cNvPr id="65" name="Rectangle 64">
            <a:extLst>
              <a:ext uri="{FF2B5EF4-FFF2-40B4-BE49-F238E27FC236}">
                <a16:creationId xmlns:a16="http://schemas.microsoft.com/office/drawing/2014/main" id="{3B5F4A0B-07EE-4F49-BEA1-83B713F24EB1}"/>
              </a:ext>
            </a:extLst>
          </p:cNvPr>
          <p:cNvSpPr/>
          <p:nvPr/>
        </p:nvSpPr>
        <p:spPr>
          <a:xfrm>
            <a:off x="8926687" y="5885897"/>
            <a:ext cx="344556"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65">
            <a:extLst>
              <a:ext uri="{FF2B5EF4-FFF2-40B4-BE49-F238E27FC236}">
                <a16:creationId xmlns:a16="http://schemas.microsoft.com/office/drawing/2014/main" id="{E0B3531E-F1FD-128D-4AE5-E8C5DBDDE6FA}"/>
              </a:ext>
            </a:extLst>
          </p:cNvPr>
          <p:cNvSpPr/>
          <p:nvPr/>
        </p:nvSpPr>
        <p:spPr>
          <a:xfrm>
            <a:off x="9341663" y="5885897"/>
            <a:ext cx="344556"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a:t>
            </a:r>
          </a:p>
        </p:txBody>
      </p:sp>
      <p:sp>
        <p:nvSpPr>
          <p:cNvPr id="67" name="TextBox 66">
            <a:extLst>
              <a:ext uri="{FF2B5EF4-FFF2-40B4-BE49-F238E27FC236}">
                <a16:creationId xmlns:a16="http://schemas.microsoft.com/office/drawing/2014/main" id="{A0BB955C-488C-2E9F-5BD4-E7DDD0A987C3}"/>
              </a:ext>
            </a:extLst>
          </p:cNvPr>
          <p:cNvSpPr txBox="1"/>
          <p:nvPr/>
        </p:nvSpPr>
        <p:spPr>
          <a:xfrm rot="19749966">
            <a:off x="2531087" y="1376938"/>
            <a:ext cx="1273169" cy="369332"/>
          </a:xfrm>
          <a:prstGeom prst="rect">
            <a:avLst/>
          </a:prstGeom>
          <a:noFill/>
        </p:spPr>
        <p:txBody>
          <a:bodyPr wrap="none" rtlCol="0">
            <a:spAutoFit/>
          </a:bodyPr>
          <a:lstStyle/>
          <a:p>
            <a:r>
              <a:rPr lang="en-US" b="1" dirty="0"/>
              <a:t>0</a:t>
            </a:r>
            <a:r>
              <a:rPr lang="en-US" dirty="0"/>
              <a:t> (Round 1)</a:t>
            </a:r>
          </a:p>
        </p:txBody>
      </p:sp>
      <p:sp>
        <p:nvSpPr>
          <p:cNvPr id="68" name="Rectangle 67">
            <a:extLst>
              <a:ext uri="{FF2B5EF4-FFF2-40B4-BE49-F238E27FC236}">
                <a16:creationId xmlns:a16="http://schemas.microsoft.com/office/drawing/2014/main" id="{2749C69E-65DD-1711-68CD-D9C1B28395D9}"/>
              </a:ext>
            </a:extLst>
          </p:cNvPr>
          <p:cNvSpPr/>
          <p:nvPr/>
        </p:nvSpPr>
        <p:spPr>
          <a:xfrm>
            <a:off x="4834732" y="578450"/>
            <a:ext cx="344556"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a:t>
            </a:r>
          </a:p>
        </p:txBody>
      </p:sp>
      <p:sp>
        <p:nvSpPr>
          <p:cNvPr id="69" name="Rectangle 68">
            <a:extLst>
              <a:ext uri="{FF2B5EF4-FFF2-40B4-BE49-F238E27FC236}">
                <a16:creationId xmlns:a16="http://schemas.microsoft.com/office/drawing/2014/main" id="{EBE2F390-CECD-F705-7763-BF57629ECA2F}"/>
              </a:ext>
            </a:extLst>
          </p:cNvPr>
          <p:cNvSpPr/>
          <p:nvPr/>
        </p:nvSpPr>
        <p:spPr>
          <a:xfrm>
            <a:off x="5249708" y="578451"/>
            <a:ext cx="344556"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a:extLst>
              <a:ext uri="{FF2B5EF4-FFF2-40B4-BE49-F238E27FC236}">
                <a16:creationId xmlns:a16="http://schemas.microsoft.com/office/drawing/2014/main" id="{EBF0BA50-F554-10C7-3AD0-4200793724C4}"/>
              </a:ext>
            </a:extLst>
          </p:cNvPr>
          <p:cNvSpPr/>
          <p:nvPr/>
        </p:nvSpPr>
        <p:spPr>
          <a:xfrm>
            <a:off x="5664684" y="578451"/>
            <a:ext cx="344556"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a:t>
            </a:r>
          </a:p>
        </p:txBody>
      </p:sp>
      <p:sp>
        <p:nvSpPr>
          <p:cNvPr id="71" name="Rectangle 70">
            <a:extLst>
              <a:ext uri="{FF2B5EF4-FFF2-40B4-BE49-F238E27FC236}">
                <a16:creationId xmlns:a16="http://schemas.microsoft.com/office/drawing/2014/main" id="{4AC40344-CC7F-DA21-85CA-D06AE0AF9BE5}"/>
              </a:ext>
            </a:extLst>
          </p:cNvPr>
          <p:cNvSpPr/>
          <p:nvPr/>
        </p:nvSpPr>
        <p:spPr>
          <a:xfrm>
            <a:off x="4826405" y="1003173"/>
            <a:ext cx="606985" cy="285208"/>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sz="1400" dirty="0" err="1"/>
              <a:t>srank</a:t>
            </a:r>
            <a:endParaRPr lang="en-US" sz="1400" dirty="0"/>
          </a:p>
        </p:txBody>
      </p:sp>
      <p:sp>
        <p:nvSpPr>
          <p:cNvPr id="72" name="Rectangle 71">
            <a:extLst>
              <a:ext uri="{FF2B5EF4-FFF2-40B4-BE49-F238E27FC236}">
                <a16:creationId xmlns:a16="http://schemas.microsoft.com/office/drawing/2014/main" id="{640C4730-A8E1-E5DA-A1B9-CE109B6EEC45}"/>
              </a:ext>
            </a:extLst>
          </p:cNvPr>
          <p:cNvSpPr/>
          <p:nvPr/>
        </p:nvSpPr>
        <p:spPr>
          <a:xfrm>
            <a:off x="5423525" y="993402"/>
            <a:ext cx="659223" cy="294979"/>
          </a:xfrm>
          <a:prstGeom prst="rect">
            <a:avLst/>
          </a:prstGeom>
          <a:solidFill>
            <a:schemeClr val="accent6">
              <a:lumMod val="60000"/>
              <a:lumOff val="40000"/>
            </a:schemeClr>
          </a:solidFill>
        </p:spPr>
        <p:style>
          <a:lnRef idx="3">
            <a:schemeClr val="lt1"/>
          </a:lnRef>
          <a:fillRef idx="1">
            <a:schemeClr val="accent4"/>
          </a:fillRef>
          <a:effectRef idx="1">
            <a:schemeClr val="accent4"/>
          </a:effectRef>
          <a:fontRef idx="minor">
            <a:schemeClr val="lt1"/>
          </a:fontRef>
        </p:style>
        <p:txBody>
          <a:bodyPr rtlCol="0" anchor="ctr"/>
          <a:lstStyle/>
          <a:p>
            <a:pPr algn="ctr"/>
            <a:r>
              <a:rPr lang="en-US" sz="1400" dirty="0"/>
              <a:t>prank</a:t>
            </a:r>
          </a:p>
        </p:txBody>
      </p:sp>
      <p:sp>
        <p:nvSpPr>
          <p:cNvPr id="73" name="Rectangle 72">
            <a:extLst>
              <a:ext uri="{FF2B5EF4-FFF2-40B4-BE49-F238E27FC236}">
                <a16:creationId xmlns:a16="http://schemas.microsoft.com/office/drawing/2014/main" id="{E04147EB-1F6F-D54A-6575-5102F523C9E7}"/>
              </a:ext>
            </a:extLst>
          </p:cNvPr>
          <p:cNvSpPr/>
          <p:nvPr/>
        </p:nvSpPr>
        <p:spPr>
          <a:xfrm>
            <a:off x="1218401" y="3093265"/>
            <a:ext cx="606985" cy="285208"/>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sz="1400" dirty="0" err="1"/>
              <a:t>srank</a:t>
            </a:r>
            <a:endParaRPr lang="en-US" sz="1400" dirty="0"/>
          </a:p>
        </p:txBody>
      </p:sp>
      <p:sp>
        <p:nvSpPr>
          <p:cNvPr id="74" name="Rectangle 73">
            <a:extLst>
              <a:ext uri="{FF2B5EF4-FFF2-40B4-BE49-F238E27FC236}">
                <a16:creationId xmlns:a16="http://schemas.microsoft.com/office/drawing/2014/main" id="{209CDC7D-78FA-96F5-3DC0-4C6C29CC95E9}"/>
              </a:ext>
            </a:extLst>
          </p:cNvPr>
          <p:cNvSpPr/>
          <p:nvPr/>
        </p:nvSpPr>
        <p:spPr>
          <a:xfrm>
            <a:off x="1815521" y="3083494"/>
            <a:ext cx="659223" cy="294979"/>
          </a:xfrm>
          <a:prstGeom prst="rect">
            <a:avLst/>
          </a:prstGeom>
          <a:solidFill>
            <a:schemeClr val="accent6">
              <a:lumMod val="60000"/>
              <a:lumOff val="40000"/>
            </a:schemeClr>
          </a:solidFill>
        </p:spPr>
        <p:style>
          <a:lnRef idx="3">
            <a:schemeClr val="lt1"/>
          </a:lnRef>
          <a:fillRef idx="1">
            <a:schemeClr val="accent4"/>
          </a:fillRef>
          <a:effectRef idx="1">
            <a:schemeClr val="accent4"/>
          </a:effectRef>
          <a:fontRef idx="minor">
            <a:schemeClr val="lt1"/>
          </a:fontRef>
        </p:style>
        <p:txBody>
          <a:bodyPr rtlCol="0" anchor="ctr"/>
          <a:lstStyle/>
          <a:p>
            <a:pPr algn="ctr"/>
            <a:r>
              <a:rPr lang="en-US" sz="1400" dirty="0"/>
              <a:t>prank</a:t>
            </a:r>
          </a:p>
        </p:txBody>
      </p:sp>
      <p:grpSp>
        <p:nvGrpSpPr>
          <p:cNvPr id="2" name="Group 1">
            <a:extLst>
              <a:ext uri="{FF2B5EF4-FFF2-40B4-BE49-F238E27FC236}">
                <a16:creationId xmlns:a16="http://schemas.microsoft.com/office/drawing/2014/main" id="{64C5AB6C-E2D0-EF17-9242-0B355B9C3826}"/>
              </a:ext>
            </a:extLst>
          </p:cNvPr>
          <p:cNvGrpSpPr/>
          <p:nvPr/>
        </p:nvGrpSpPr>
        <p:grpSpPr>
          <a:xfrm>
            <a:off x="4770782" y="2221459"/>
            <a:ext cx="1325217" cy="1204224"/>
            <a:chOff x="4770782" y="2221459"/>
            <a:chExt cx="1325217" cy="1204224"/>
          </a:xfrm>
        </p:grpSpPr>
        <p:sp>
          <p:nvSpPr>
            <p:cNvPr id="10" name="Rectangle 9">
              <a:extLst>
                <a:ext uri="{FF2B5EF4-FFF2-40B4-BE49-F238E27FC236}">
                  <a16:creationId xmlns:a16="http://schemas.microsoft.com/office/drawing/2014/main" id="{5736017A-E53D-CD7A-AD56-2006DD75850E}"/>
                </a:ext>
              </a:extLst>
            </p:cNvPr>
            <p:cNvSpPr/>
            <p:nvPr/>
          </p:nvSpPr>
          <p:spPr>
            <a:xfrm>
              <a:off x="4770782" y="2564292"/>
              <a:ext cx="1325217" cy="86139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a:extLst>
                <a:ext uri="{FF2B5EF4-FFF2-40B4-BE49-F238E27FC236}">
                  <a16:creationId xmlns:a16="http://schemas.microsoft.com/office/drawing/2014/main" id="{3498D2EA-8919-0DC3-4DCE-43C01C79872E}"/>
                </a:ext>
              </a:extLst>
            </p:cNvPr>
            <p:cNvSpPr txBox="1"/>
            <p:nvPr/>
          </p:nvSpPr>
          <p:spPr>
            <a:xfrm>
              <a:off x="4780647" y="2221459"/>
              <a:ext cx="652743" cy="369332"/>
            </a:xfrm>
            <a:prstGeom prst="rect">
              <a:avLst/>
            </a:prstGeom>
            <a:noFill/>
          </p:spPr>
          <p:txBody>
            <a:bodyPr wrap="none" rtlCol="0">
              <a:spAutoFit/>
            </a:bodyPr>
            <a:lstStyle/>
            <a:p>
              <a:r>
                <a:rPr lang="en-US" dirty="0"/>
                <a:t>0010</a:t>
              </a:r>
            </a:p>
          </p:txBody>
        </p:sp>
        <p:sp>
          <p:nvSpPr>
            <p:cNvPr id="55" name="Rectangle 54">
              <a:extLst>
                <a:ext uri="{FF2B5EF4-FFF2-40B4-BE49-F238E27FC236}">
                  <a16:creationId xmlns:a16="http://schemas.microsoft.com/office/drawing/2014/main" id="{CFF4D06D-EF70-F3B4-D97C-19443A1CED30}"/>
                </a:ext>
              </a:extLst>
            </p:cNvPr>
            <p:cNvSpPr/>
            <p:nvPr/>
          </p:nvSpPr>
          <p:spPr>
            <a:xfrm>
              <a:off x="4846138" y="2663433"/>
              <a:ext cx="344556"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a:t>
              </a:r>
            </a:p>
          </p:txBody>
        </p:sp>
        <p:sp>
          <p:nvSpPr>
            <p:cNvPr id="56" name="Rectangle 55">
              <a:extLst>
                <a:ext uri="{FF2B5EF4-FFF2-40B4-BE49-F238E27FC236}">
                  <a16:creationId xmlns:a16="http://schemas.microsoft.com/office/drawing/2014/main" id="{00A531FC-BF2E-C7E3-1FDD-3970AC3CBAC6}"/>
                </a:ext>
              </a:extLst>
            </p:cNvPr>
            <p:cNvSpPr/>
            <p:nvPr/>
          </p:nvSpPr>
          <p:spPr>
            <a:xfrm>
              <a:off x="5261114" y="2663434"/>
              <a:ext cx="344556"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45E5B816-1E1C-EF29-0569-86BC77F725CC}"/>
                </a:ext>
              </a:extLst>
            </p:cNvPr>
            <p:cNvSpPr/>
            <p:nvPr/>
          </p:nvSpPr>
          <p:spPr>
            <a:xfrm>
              <a:off x="5676090" y="2663434"/>
              <a:ext cx="344556"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a:t>
              </a:r>
            </a:p>
          </p:txBody>
        </p:sp>
        <p:sp>
          <p:nvSpPr>
            <p:cNvPr id="75" name="Rectangle 74">
              <a:extLst>
                <a:ext uri="{FF2B5EF4-FFF2-40B4-BE49-F238E27FC236}">
                  <a16:creationId xmlns:a16="http://schemas.microsoft.com/office/drawing/2014/main" id="{C6D2E12A-5349-2EA4-0CA5-1380FC4B0C50}"/>
                </a:ext>
              </a:extLst>
            </p:cNvPr>
            <p:cNvSpPr/>
            <p:nvPr/>
          </p:nvSpPr>
          <p:spPr>
            <a:xfrm>
              <a:off x="4807384" y="3078397"/>
              <a:ext cx="606985" cy="285208"/>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sz="1400" dirty="0" err="1"/>
                <a:t>srank</a:t>
              </a:r>
              <a:endParaRPr lang="en-US" sz="1400" dirty="0"/>
            </a:p>
          </p:txBody>
        </p:sp>
        <p:sp>
          <p:nvSpPr>
            <p:cNvPr id="76" name="Rectangle 75">
              <a:extLst>
                <a:ext uri="{FF2B5EF4-FFF2-40B4-BE49-F238E27FC236}">
                  <a16:creationId xmlns:a16="http://schemas.microsoft.com/office/drawing/2014/main" id="{D8D96A70-2090-E382-9883-202083123A45}"/>
                </a:ext>
              </a:extLst>
            </p:cNvPr>
            <p:cNvSpPr/>
            <p:nvPr/>
          </p:nvSpPr>
          <p:spPr>
            <a:xfrm>
              <a:off x="5404504" y="3068626"/>
              <a:ext cx="659223" cy="294979"/>
            </a:xfrm>
            <a:prstGeom prst="rect">
              <a:avLst/>
            </a:prstGeom>
            <a:solidFill>
              <a:schemeClr val="accent6">
                <a:lumMod val="60000"/>
                <a:lumOff val="40000"/>
              </a:schemeClr>
            </a:solidFill>
          </p:spPr>
          <p:style>
            <a:lnRef idx="3">
              <a:schemeClr val="lt1"/>
            </a:lnRef>
            <a:fillRef idx="1">
              <a:schemeClr val="accent4"/>
            </a:fillRef>
            <a:effectRef idx="1">
              <a:schemeClr val="accent4"/>
            </a:effectRef>
            <a:fontRef idx="minor">
              <a:schemeClr val="lt1"/>
            </a:fontRef>
          </p:style>
          <p:txBody>
            <a:bodyPr rtlCol="0" anchor="ctr"/>
            <a:lstStyle/>
            <a:p>
              <a:pPr algn="ctr"/>
              <a:r>
                <a:rPr lang="en-US" sz="1400" dirty="0"/>
                <a:t>prank</a:t>
              </a:r>
            </a:p>
          </p:txBody>
        </p:sp>
      </p:grpSp>
      <p:sp>
        <p:nvSpPr>
          <p:cNvPr id="77" name="Rectangle 76">
            <a:extLst>
              <a:ext uri="{FF2B5EF4-FFF2-40B4-BE49-F238E27FC236}">
                <a16:creationId xmlns:a16="http://schemas.microsoft.com/office/drawing/2014/main" id="{5D3014AA-0779-9CC8-7DC8-6803C68C9039}"/>
              </a:ext>
            </a:extLst>
          </p:cNvPr>
          <p:cNvSpPr/>
          <p:nvPr/>
        </p:nvSpPr>
        <p:spPr>
          <a:xfrm>
            <a:off x="6617069" y="4908597"/>
            <a:ext cx="606985" cy="285208"/>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sz="1400" dirty="0" err="1"/>
              <a:t>srank</a:t>
            </a:r>
            <a:endParaRPr lang="en-US" sz="1400" dirty="0"/>
          </a:p>
        </p:txBody>
      </p:sp>
      <p:sp>
        <p:nvSpPr>
          <p:cNvPr id="78" name="Rectangle 77">
            <a:extLst>
              <a:ext uri="{FF2B5EF4-FFF2-40B4-BE49-F238E27FC236}">
                <a16:creationId xmlns:a16="http://schemas.microsoft.com/office/drawing/2014/main" id="{FE26FA3A-BF3C-92D3-C80C-A17829193B76}"/>
              </a:ext>
            </a:extLst>
          </p:cNvPr>
          <p:cNvSpPr/>
          <p:nvPr/>
        </p:nvSpPr>
        <p:spPr>
          <a:xfrm>
            <a:off x="7214189" y="4898826"/>
            <a:ext cx="659223" cy="294979"/>
          </a:xfrm>
          <a:prstGeom prst="rect">
            <a:avLst/>
          </a:prstGeom>
          <a:solidFill>
            <a:schemeClr val="accent6">
              <a:lumMod val="60000"/>
              <a:lumOff val="40000"/>
            </a:schemeClr>
          </a:solidFill>
        </p:spPr>
        <p:style>
          <a:lnRef idx="3">
            <a:schemeClr val="lt1"/>
          </a:lnRef>
          <a:fillRef idx="1">
            <a:schemeClr val="accent4"/>
          </a:fillRef>
          <a:effectRef idx="1">
            <a:schemeClr val="accent4"/>
          </a:effectRef>
          <a:fontRef idx="minor">
            <a:schemeClr val="lt1"/>
          </a:fontRef>
        </p:style>
        <p:txBody>
          <a:bodyPr rtlCol="0" anchor="ctr"/>
          <a:lstStyle/>
          <a:p>
            <a:pPr algn="ctr"/>
            <a:r>
              <a:rPr lang="en-US" sz="1400" dirty="0"/>
              <a:t>prank</a:t>
            </a:r>
          </a:p>
        </p:txBody>
      </p:sp>
      <p:sp>
        <p:nvSpPr>
          <p:cNvPr id="79" name="TextBox 78">
            <a:extLst>
              <a:ext uri="{FF2B5EF4-FFF2-40B4-BE49-F238E27FC236}">
                <a16:creationId xmlns:a16="http://schemas.microsoft.com/office/drawing/2014/main" id="{3C5D23E6-92EC-2779-CA08-3DD23DADC4D2}"/>
              </a:ext>
            </a:extLst>
          </p:cNvPr>
          <p:cNvSpPr txBox="1"/>
          <p:nvPr/>
        </p:nvSpPr>
        <p:spPr>
          <a:xfrm rot="5400000">
            <a:off x="4976715" y="1789295"/>
            <a:ext cx="1280300" cy="369332"/>
          </a:xfrm>
          <a:prstGeom prst="rect">
            <a:avLst/>
          </a:prstGeom>
          <a:noFill/>
        </p:spPr>
        <p:txBody>
          <a:bodyPr wrap="square" rtlCol="0">
            <a:spAutoFit/>
          </a:bodyPr>
          <a:lstStyle/>
          <a:p>
            <a:r>
              <a:rPr lang="en-US" b="1" dirty="0"/>
              <a:t>0</a:t>
            </a:r>
            <a:r>
              <a:rPr lang="en-US" dirty="0"/>
              <a:t> (Round 2)</a:t>
            </a:r>
          </a:p>
        </p:txBody>
      </p:sp>
      <p:sp>
        <p:nvSpPr>
          <p:cNvPr id="82" name="TextBox 81">
            <a:extLst>
              <a:ext uri="{FF2B5EF4-FFF2-40B4-BE49-F238E27FC236}">
                <a16:creationId xmlns:a16="http://schemas.microsoft.com/office/drawing/2014/main" id="{B1E4325A-8874-DAD9-8694-D23AB864F4D4}"/>
              </a:ext>
            </a:extLst>
          </p:cNvPr>
          <p:cNvSpPr txBox="1"/>
          <p:nvPr/>
        </p:nvSpPr>
        <p:spPr>
          <a:xfrm rot="1795589">
            <a:off x="6840033" y="1232956"/>
            <a:ext cx="1273169" cy="369332"/>
          </a:xfrm>
          <a:prstGeom prst="rect">
            <a:avLst/>
          </a:prstGeom>
          <a:noFill/>
        </p:spPr>
        <p:txBody>
          <a:bodyPr wrap="none" rtlCol="0">
            <a:spAutoFit/>
          </a:bodyPr>
          <a:lstStyle/>
          <a:p>
            <a:r>
              <a:rPr lang="en-US" b="1" dirty="0"/>
              <a:t>0</a:t>
            </a:r>
            <a:r>
              <a:rPr lang="en-US" dirty="0"/>
              <a:t> (Round 3)</a:t>
            </a:r>
          </a:p>
        </p:txBody>
      </p:sp>
      <p:sp>
        <p:nvSpPr>
          <p:cNvPr id="83" name="TextBox 82">
            <a:extLst>
              <a:ext uri="{FF2B5EF4-FFF2-40B4-BE49-F238E27FC236}">
                <a16:creationId xmlns:a16="http://schemas.microsoft.com/office/drawing/2014/main" id="{115DAAC6-193B-DBA6-AA10-0D23E94EE967}"/>
              </a:ext>
            </a:extLst>
          </p:cNvPr>
          <p:cNvSpPr txBox="1"/>
          <p:nvPr/>
        </p:nvSpPr>
        <p:spPr>
          <a:xfrm rot="2876081">
            <a:off x="2534645" y="3152077"/>
            <a:ext cx="1273169" cy="369332"/>
          </a:xfrm>
          <a:prstGeom prst="rect">
            <a:avLst/>
          </a:prstGeom>
          <a:noFill/>
        </p:spPr>
        <p:txBody>
          <a:bodyPr wrap="none" rtlCol="0">
            <a:spAutoFit/>
          </a:bodyPr>
          <a:lstStyle/>
          <a:p>
            <a:r>
              <a:rPr lang="en-US" b="1" dirty="0"/>
              <a:t>1</a:t>
            </a:r>
            <a:r>
              <a:rPr lang="en-US" dirty="0"/>
              <a:t> (Round 3)</a:t>
            </a:r>
          </a:p>
        </p:txBody>
      </p:sp>
      <p:sp>
        <p:nvSpPr>
          <p:cNvPr id="84" name="TextBox 83">
            <a:extLst>
              <a:ext uri="{FF2B5EF4-FFF2-40B4-BE49-F238E27FC236}">
                <a16:creationId xmlns:a16="http://schemas.microsoft.com/office/drawing/2014/main" id="{E959416C-BBF1-A86B-9623-41EBDB9C6D3C}"/>
              </a:ext>
            </a:extLst>
          </p:cNvPr>
          <p:cNvSpPr txBox="1"/>
          <p:nvPr/>
        </p:nvSpPr>
        <p:spPr>
          <a:xfrm>
            <a:off x="356662" y="3393420"/>
            <a:ext cx="1273169" cy="369332"/>
          </a:xfrm>
          <a:prstGeom prst="rect">
            <a:avLst/>
          </a:prstGeom>
          <a:noFill/>
        </p:spPr>
        <p:txBody>
          <a:bodyPr wrap="none" rtlCol="0">
            <a:spAutoFit/>
          </a:bodyPr>
          <a:lstStyle/>
          <a:p>
            <a:r>
              <a:rPr lang="en-US" b="1" dirty="0"/>
              <a:t>1</a:t>
            </a:r>
            <a:r>
              <a:rPr lang="en-US" dirty="0"/>
              <a:t> (Round 3)</a:t>
            </a:r>
          </a:p>
        </p:txBody>
      </p:sp>
      <p:sp>
        <p:nvSpPr>
          <p:cNvPr id="85" name="TextBox 84">
            <a:extLst>
              <a:ext uri="{FF2B5EF4-FFF2-40B4-BE49-F238E27FC236}">
                <a16:creationId xmlns:a16="http://schemas.microsoft.com/office/drawing/2014/main" id="{D4DB632C-19CA-2158-148C-9F27D3E26F08}"/>
              </a:ext>
            </a:extLst>
          </p:cNvPr>
          <p:cNvSpPr txBox="1"/>
          <p:nvPr/>
        </p:nvSpPr>
        <p:spPr>
          <a:xfrm rot="1836131">
            <a:off x="7869297" y="4809989"/>
            <a:ext cx="1273169" cy="369332"/>
          </a:xfrm>
          <a:prstGeom prst="rect">
            <a:avLst/>
          </a:prstGeom>
          <a:noFill/>
        </p:spPr>
        <p:txBody>
          <a:bodyPr wrap="none" rtlCol="0">
            <a:spAutoFit/>
          </a:bodyPr>
          <a:lstStyle/>
          <a:p>
            <a:r>
              <a:rPr lang="en-US" b="1" dirty="0"/>
              <a:t>6</a:t>
            </a:r>
            <a:r>
              <a:rPr lang="en-US" dirty="0"/>
              <a:t> (Round 3)</a:t>
            </a:r>
          </a:p>
        </p:txBody>
      </p:sp>
      <p:sp>
        <p:nvSpPr>
          <p:cNvPr id="86" name="TextBox 85">
            <a:extLst>
              <a:ext uri="{FF2B5EF4-FFF2-40B4-BE49-F238E27FC236}">
                <a16:creationId xmlns:a16="http://schemas.microsoft.com/office/drawing/2014/main" id="{6175B0AB-554F-303D-0D30-C3ADF9C5A653}"/>
              </a:ext>
            </a:extLst>
          </p:cNvPr>
          <p:cNvSpPr txBox="1"/>
          <p:nvPr/>
        </p:nvSpPr>
        <p:spPr>
          <a:xfrm rot="2921740">
            <a:off x="6178342" y="3355132"/>
            <a:ext cx="1273169" cy="369332"/>
          </a:xfrm>
          <a:prstGeom prst="rect">
            <a:avLst/>
          </a:prstGeom>
          <a:noFill/>
        </p:spPr>
        <p:txBody>
          <a:bodyPr wrap="none" rtlCol="0">
            <a:spAutoFit/>
          </a:bodyPr>
          <a:lstStyle/>
          <a:p>
            <a:r>
              <a:rPr lang="en-US" b="1" dirty="0"/>
              <a:t>2</a:t>
            </a:r>
            <a:r>
              <a:rPr lang="en-US" dirty="0"/>
              <a:t> (Round 3)</a:t>
            </a:r>
          </a:p>
        </p:txBody>
      </p:sp>
      <p:grpSp>
        <p:nvGrpSpPr>
          <p:cNvPr id="28" name="Group 27">
            <a:extLst>
              <a:ext uri="{FF2B5EF4-FFF2-40B4-BE49-F238E27FC236}">
                <a16:creationId xmlns:a16="http://schemas.microsoft.com/office/drawing/2014/main" id="{9B7C37E5-12EC-1F38-A8BF-9538B461D123}"/>
              </a:ext>
            </a:extLst>
          </p:cNvPr>
          <p:cNvGrpSpPr/>
          <p:nvPr/>
        </p:nvGrpSpPr>
        <p:grpSpPr>
          <a:xfrm>
            <a:off x="336751" y="178195"/>
            <a:ext cx="2475106" cy="1490297"/>
            <a:chOff x="336751" y="178195"/>
            <a:chExt cx="2475106" cy="1490297"/>
          </a:xfrm>
        </p:grpSpPr>
        <p:sp>
          <p:nvSpPr>
            <p:cNvPr id="25" name="Rectangle 24">
              <a:extLst>
                <a:ext uri="{FF2B5EF4-FFF2-40B4-BE49-F238E27FC236}">
                  <a16:creationId xmlns:a16="http://schemas.microsoft.com/office/drawing/2014/main" id="{D15D5284-501C-9326-BEA2-300B17ECF798}"/>
                </a:ext>
              </a:extLst>
            </p:cNvPr>
            <p:cNvSpPr/>
            <p:nvPr/>
          </p:nvSpPr>
          <p:spPr>
            <a:xfrm>
              <a:off x="336751" y="178195"/>
              <a:ext cx="2369899" cy="147213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4FF0B94D-C602-656E-0930-FF990AF804EB}"/>
                </a:ext>
              </a:extLst>
            </p:cNvPr>
            <p:cNvSpPr txBox="1"/>
            <p:nvPr/>
          </p:nvSpPr>
          <p:spPr>
            <a:xfrm>
              <a:off x="407544" y="191164"/>
              <a:ext cx="2404313" cy="1477328"/>
            </a:xfrm>
            <a:prstGeom prst="rect">
              <a:avLst/>
            </a:prstGeom>
            <a:noFill/>
          </p:spPr>
          <p:txBody>
            <a:bodyPr wrap="none" rtlCol="0">
              <a:spAutoFit/>
            </a:bodyPr>
            <a:lstStyle/>
            <a:p>
              <a:r>
                <a:rPr lang="en-US" dirty="0"/>
                <a:t>L         ----buffer length</a:t>
              </a:r>
            </a:p>
            <a:p>
              <a:r>
                <a:rPr lang="en-US" dirty="0" err="1"/>
                <a:t>srank</a:t>
              </a:r>
              <a:r>
                <a:rPr lang="en-US" dirty="0"/>
                <a:t> ----shifted rank </a:t>
              </a:r>
            </a:p>
            <a:p>
              <a:r>
                <a:rPr lang="en-US" dirty="0"/>
                <a:t>prank ----put rank</a:t>
              </a:r>
            </a:p>
            <a:p>
              <a:r>
                <a:rPr lang="en-US" dirty="0"/>
                <a:t>Root(Round x)</a:t>
              </a:r>
            </a:p>
            <a:p>
              <a:r>
                <a:rPr lang="en-US" dirty="0"/>
                <a:t>x         ----round number</a:t>
              </a:r>
            </a:p>
          </p:txBody>
        </p:sp>
      </p:grpSp>
      <p:sp>
        <p:nvSpPr>
          <p:cNvPr id="3" name="TextBox 2">
            <a:extLst>
              <a:ext uri="{FF2B5EF4-FFF2-40B4-BE49-F238E27FC236}">
                <a16:creationId xmlns:a16="http://schemas.microsoft.com/office/drawing/2014/main" id="{17341104-01A6-A290-0DA2-6B4C2E107938}"/>
              </a:ext>
            </a:extLst>
          </p:cNvPr>
          <p:cNvSpPr txBox="1"/>
          <p:nvPr/>
        </p:nvSpPr>
        <p:spPr>
          <a:xfrm>
            <a:off x="8428099" y="74493"/>
            <a:ext cx="3522542" cy="1938992"/>
          </a:xfrm>
          <a:prstGeom prst="rect">
            <a:avLst/>
          </a:prstGeom>
          <a:noFill/>
          <a:ln>
            <a:solidFill>
              <a:schemeClr val="tx1"/>
            </a:solidFill>
          </a:ln>
        </p:spPr>
        <p:txBody>
          <a:bodyPr wrap="square" rtlCol="0">
            <a:spAutoFit/>
          </a:bodyPr>
          <a:lstStyle/>
          <a:p>
            <a:pPr marL="342900" indent="-342900">
              <a:buFont typeface="+mj-lt"/>
              <a:buAutoNum type="arabicPeriod"/>
            </a:pPr>
            <a:r>
              <a:rPr lang="en-US" sz="800" i="1" dirty="0" err="1">
                <a:latin typeface="Courier New" panose="02070309020205020404" pitchFamily="49" charset="0"/>
                <a:cs typeface="Courier New" panose="02070309020205020404" pitchFamily="49" charset="0"/>
              </a:rPr>
              <a:t>srank</a:t>
            </a:r>
            <a:r>
              <a:rPr lang="en-US" sz="800" i="1" dirty="0">
                <a:latin typeface="Courier New" panose="02070309020205020404" pitchFamily="49" charset="0"/>
                <a:cs typeface="Courier New" panose="02070309020205020404" pitchFamily="49" charset="0"/>
              </a:rPr>
              <a:t> = (</a:t>
            </a:r>
            <a:r>
              <a:rPr lang="en-US" sz="800" i="1" dirty="0" err="1">
                <a:latin typeface="Courier New" panose="02070309020205020404" pitchFamily="49" charset="0"/>
                <a:cs typeface="Courier New" panose="02070309020205020404" pitchFamily="49" charset="0"/>
              </a:rPr>
              <a:t>my_rank</a:t>
            </a:r>
            <a:r>
              <a:rPr lang="en-US" sz="800" i="1" dirty="0">
                <a:latin typeface="Courier New" panose="02070309020205020404" pitchFamily="49" charset="0"/>
                <a:cs typeface="Courier New" panose="02070309020205020404" pitchFamily="49" charset="0"/>
              </a:rPr>
              <a:t> − root + p)%p</a:t>
            </a:r>
          </a:p>
          <a:p>
            <a:pPr marL="342900" indent="-342900">
              <a:buFont typeface="+mj-lt"/>
              <a:buAutoNum type="arabicPeriod"/>
            </a:pPr>
            <a:r>
              <a:rPr lang="en-US" sz="800" i="1" dirty="0">
                <a:latin typeface="Courier New" panose="02070309020205020404" pitchFamily="49" charset="0"/>
                <a:cs typeface="Courier New" panose="02070309020205020404" pitchFamily="49" charset="0"/>
              </a:rPr>
              <a:t>mask</a:t>
            </a:r>
            <a:r>
              <a:rPr lang="en-US" sz="800" dirty="0">
                <a:latin typeface="Courier New" panose="02070309020205020404" pitchFamily="49" charset="0"/>
                <a:cs typeface="Courier New" panose="02070309020205020404" pitchFamily="49" charset="0"/>
              </a:rPr>
              <a:t> = 1 ;</a:t>
            </a:r>
          </a:p>
          <a:p>
            <a:pPr marL="342900" indent="-342900">
              <a:buFont typeface="+mj-lt"/>
              <a:buAutoNum type="arabicPeriod"/>
            </a:pPr>
            <a:r>
              <a:rPr lang="en-US" sz="800" b="1" dirty="0">
                <a:latin typeface="Courier New" panose="02070309020205020404" pitchFamily="49" charset="0"/>
                <a:cs typeface="Courier New" panose="02070309020205020404" pitchFamily="49" charset="0"/>
              </a:rPr>
              <a:t>while</a:t>
            </a:r>
            <a:r>
              <a:rPr lang="en-US" sz="800" dirty="0">
                <a:latin typeface="Courier New" panose="02070309020205020404" pitchFamily="49" charset="0"/>
                <a:cs typeface="Courier New" panose="02070309020205020404" pitchFamily="49" charset="0"/>
              </a:rPr>
              <a:t> </a:t>
            </a:r>
            <a:r>
              <a:rPr lang="en-US" sz="800" i="1" dirty="0">
                <a:latin typeface="Courier New" panose="02070309020205020404" pitchFamily="49" charset="0"/>
                <a:cs typeface="Courier New" panose="02070309020205020404" pitchFamily="49" charset="0"/>
              </a:rPr>
              <a:t>mask</a:t>
            </a:r>
            <a:r>
              <a:rPr lang="en-US" sz="800" dirty="0">
                <a:latin typeface="Courier New" panose="02070309020205020404" pitchFamily="49" charset="0"/>
                <a:cs typeface="Courier New" panose="02070309020205020404" pitchFamily="49" charset="0"/>
              </a:rPr>
              <a:t> &lt; </a:t>
            </a:r>
            <a:r>
              <a:rPr lang="en-US" sz="800" i="1" dirty="0">
                <a:latin typeface="Courier New" panose="02070309020205020404" pitchFamily="49" charset="0"/>
                <a:cs typeface="Courier New" panose="02070309020205020404" pitchFamily="49" charset="0"/>
              </a:rPr>
              <a:t>p</a:t>
            </a:r>
            <a:r>
              <a:rPr lang="en-US" sz="800" dirty="0">
                <a:latin typeface="Courier New" panose="02070309020205020404" pitchFamily="49" charset="0"/>
                <a:cs typeface="Courier New" panose="02070309020205020404" pitchFamily="49" charset="0"/>
              </a:rPr>
              <a:t> </a:t>
            </a:r>
            <a:r>
              <a:rPr lang="en-US" sz="800" b="1" dirty="0">
                <a:latin typeface="Courier New" panose="02070309020205020404" pitchFamily="49" charset="0"/>
                <a:cs typeface="Courier New" panose="02070309020205020404" pitchFamily="49" charset="0"/>
              </a:rPr>
              <a:t>do</a:t>
            </a:r>
          </a:p>
          <a:p>
            <a:pPr marL="342900" indent="-342900">
              <a:buFont typeface="+mj-lt"/>
              <a:buAutoNum type="arabicPeriod"/>
            </a:pPr>
            <a:r>
              <a:rPr lang="en-US" sz="800" dirty="0">
                <a:latin typeface="Courier New" panose="02070309020205020404" pitchFamily="49" charset="0"/>
                <a:cs typeface="Courier New" panose="02070309020205020404" pitchFamily="49" charset="0"/>
              </a:rPr>
              <a:t>  </a:t>
            </a:r>
            <a:r>
              <a:rPr lang="en-US" sz="800" b="1" dirty="0">
                <a:latin typeface="Courier New" panose="02070309020205020404" pitchFamily="49" charset="0"/>
                <a:cs typeface="Courier New" panose="02070309020205020404" pitchFamily="49" charset="0"/>
              </a:rPr>
              <a:t>if</a:t>
            </a:r>
            <a:r>
              <a:rPr lang="en-US" sz="800" dirty="0">
                <a:latin typeface="Courier New" panose="02070309020205020404" pitchFamily="49" charset="0"/>
                <a:cs typeface="Courier New" panose="02070309020205020404" pitchFamily="49" charset="0"/>
              </a:rPr>
              <a:t> (</a:t>
            </a:r>
            <a:r>
              <a:rPr lang="en-US" sz="800" i="1" dirty="0" err="1">
                <a:latin typeface="Courier New" panose="02070309020205020404" pitchFamily="49" charset="0"/>
                <a:cs typeface="Courier New" panose="02070309020205020404" pitchFamily="49" charset="0"/>
              </a:rPr>
              <a:t>srank</a:t>
            </a:r>
            <a:r>
              <a:rPr lang="en-US" sz="800" dirty="0" err="1">
                <a:latin typeface="Courier New" panose="02070309020205020404" pitchFamily="49" charset="0"/>
                <a:cs typeface="Courier New" panose="02070309020205020404" pitchFamily="49" charset="0"/>
              </a:rPr>
              <a:t>&amp;</a:t>
            </a:r>
            <a:r>
              <a:rPr lang="en-US" sz="800" i="1" dirty="0" err="1">
                <a:latin typeface="Courier New" panose="02070309020205020404" pitchFamily="49" charset="0"/>
                <a:cs typeface="Courier New" panose="02070309020205020404" pitchFamily="49" charset="0"/>
              </a:rPr>
              <a:t>mask</a:t>
            </a:r>
            <a:r>
              <a:rPr lang="en-US" sz="800" dirty="0">
                <a:latin typeface="Courier New" panose="02070309020205020404" pitchFamily="49" charset="0"/>
                <a:cs typeface="Courier New" panose="02070309020205020404" pitchFamily="49" charset="0"/>
              </a:rPr>
              <a:t>) == 0 </a:t>
            </a:r>
            <a:r>
              <a:rPr lang="en-US" sz="800" b="1" dirty="0">
                <a:latin typeface="Courier New" panose="02070309020205020404" pitchFamily="49" charset="0"/>
                <a:cs typeface="Courier New" panose="02070309020205020404" pitchFamily="49" charset="0"/>
              </a:rPr>
              <a:t>then</a:t>
            </a:r>
          </a:p>
          <a:p>
            <a:pPr marL="342900" indent="-342900">
              <a:buFont typeface="+mj-lt"/>
              <a:buAutoNum type="arabicPeriod"/>
            </a:pPr>
            <a:r>
              <a:rPr lang="en-US" sz="800" dirty="0">
                <a:latin typeface="Courier New" panose="02070309020205020404" pitchFamily="49" charset="0"/>
                <a:cs typeface="Courier New" panose="02070309020205020404" pitchFamily="49" charset="0"/>
              </a:rPr>
              <a:t>    </a:t>
            </a:r>
            <a:r>
              <a:rPr lang="en-US" sz="800" i="1" dirty="0" err="1">
                <a:latin typeface="Courier New" panose="02070309020205020404" pitchFamily="49" charset="0"/>
                <a:cs typeface="Courier New" panose="02070309020205020404" pitchFamily="49" charset="0"/>
              </a:rPr>
              <a:t>put_rank</a:t>
            </a:r>
            <a:r>
              <a:rPr lang="en-US" sz="800" i="1" dirty="0">
                <a:latin typeface="Courier New" panose="02070309020205020404" pitchFamily="49" charset="0"/>
                <a:cs typeface="Courier New" panose="02070309020205020404" pitchFamily="49" charset="0"/>
              </a:rPr>
              <a:t> </a:t>
            </a:r>
            <a:r>
              <a:rPr lang="en-US" sz="800" dirty="0">
                <a:latin typeface="Courier New" panose="02070309020205020404" pitchFamily="49" charset="0"/>
                <a:cs typeface="Courier New" panose="02070309020205020404" pitchFamily="49" charset="0"/>
              </a:rPr>
              <a:t>= </a:t>
            </a:r>
            <a:r>
              <a:rPr lang="en-US" sz="800" i="1" dirty="0" err="1">
                <a:latin typeface="Courier New" panose="02070309020205020404" pitchFamily="49" charset="0"/>
                <a:cs typeface="Courier New" panose="02070309020205020404" pitchFamily="49" charset="0"/>
              </a:rPr>
              <a:t>srank</a:t>
            </a:r>
            <a:r>
              <a:rPr lang="en-US" sz="800" b="1" dirty="0" err="1">
                <a:latin typeface="Courier New" panose="02070309020205020404" pitchFamily="49" charset="0"/>
                <a:cs typeface="Courier New" panose="02070309020205020404" pitchFamily="49" charset="0"/>
              </a:rPr>
              <a:t>|</a:t>
            </a:r>
            <a:r>
              <a:rPr lang="en-US" sz="800" i="1" dirty="0" err="1">
                <a:latin typeface="Courier New" panose="02070309020205020404" pitchFamily="49" charset="0"/>
                <a:cs typeface="Courier New" panose="02070309020205020404" pitchFamily="49" charset="0"/>
              </a:rPr>
              <a:t>mask</a:t>
            </a:r>
            <a:endParaRPr lang="en-US" sz="800" i="1" dirty="0">
              <a:latin typeface="Courier New" panose="02070309020205020404" pitchFamily="49" charset="0"/>
              <a:cs typeface="Courier New" panose="02070309020205020404" pitchFamily="49" charset="0"/>
            </a:endParaRPr>
          </a:p>
          <a:p>
            <a:pPr marL="342900" indent="-342900">
              <a:buFont typeface="+mj-lt"/>
              <a:buAutoNum type="arabicPeriod"/>
            </a:pPr>
            <a:r>
              <a:rPr lang="en-US" sz="800" dirty="0">
                <a:latin typeface="Courier New" panose="02070309020205020404" pitchFamily="49" charset="0"/>
                <a:cs typeface="Courier New" panose="02070309020205020404" pitchFamily="49" charset="0"/>
              </a:rPr>
              <a:t>      </a:t>
            </a:r>
            <a:r>
              <a:rPr lang="en-US" sz="800" b="1" dirty="0">
                <a:latin typeface="Courier New" panose="02070309020205020404" pitchFamily="49" charset="0"/>
                <a:cs typeface="Courier New" panose="02070309020205020404" pitchFamily="49" charset="0"/>
              </a:rPr>
              <a:t>if</a:t>
            </a:r>
            <a:r>
              <a:rPr lang="en-US" sz="800" dirty="0">
                <a:latin typeface="Courier New" panose="02070309020205020404" pitchFamily="49" charset="0"/>
                <a:cs typeface="Courier New" panose="02070309020205020404" pitchFamily="49" charset="0"/>
              </a:rPr>
              <a:t> </a:t>
            </a:r>
            <a:r>
              <a:rPr lang="en-US" sz="800" i="1" dirty="0" err="1">
                <a:latin typeface="Courier New" panose="02070309020205020404" pitchFamily="49" charset="0"/>
                <a:cs typeface="Courier New" panose="02070309020205020404" pitchFamily="49" charset="0"/>
              </a:rPr>
              <a:t>put_rank</a:t>
            </a:r>
            <a:r>
              <a:rPr lang="en-US" sz="800" i="1" dirty="0">
                <a:latin typeface="Courier New" panose="02070309020205020404" pitchFamily="49" charset="0"/>
                <a:cs typeface="Courier New" panose="02070309020205020404" pitchFamily="49" charset="0"/>
              </a:rPr>
              <a:t> </a:t>
            </a:r>
            <a:r>
              <a:rPr lang="en-US" sz="800" b="1" dirty="0">
                <a:latin typeface="Courier New" panose="02070309020205020404" pitchFamily="49" charset="0"/>
                <a:cs typeface="Courier New" panose="02070309020205020404" pitchFamily="49" charset="0"/>
              </a:rPr>
              <a:t>&lt;</a:t>
            </a:r>
            <a:r>
              <a:rPr lang="en-US" sz="800" dirty="0">
                <a:latin typeface="Courier New" panose="02070309020205020404" pitchFamily="49" charset="0"/>
                <a:cs typeface="Courier New" panose="02070309020205020404" pitchFamily="49" charset="0"/>
              </a:rPr>
              <a:t> </a:t>
            </a:r>
            <a:r>
              <a:rPr lang="en-US" sz="800" i="1" dirty="0">
                <a:latin typeface="Courier New" panose="02070309020205020404" pitchFamily="49" charset="0"/>
                <a:cs typeface="Courier New" panose="02070309020205020404" pitchFamily="49" charset="0"/>
              </a:rPr>
              <a:t>p</a:t>
            </a:r>
            <a:r>
              <a:rPr lang="en-US" sz="800" dirty="0">
                <a:latin typeface="Courier New" panose="02070309020205020404" pitchFamily="49" charset="0"/>
                <a:cs typeface="Courier New" panose="02070309020205020404" pitchFamily="49" charset="0"/>
              </a:rPr>
              <a:t> </a:t>
            </a:r>
            <a:r>
              <a:rPr lang="en-US" sz="800" b="1" dirty="0">
                <a:latin typeface="Courier New" panose="02070309020205020404" pitchFamily="49" charset="0"/>
                <a:cs typeface="Courier New" panose="02070309020205020404" pitchFamily="49" charset="0"/>
              </a:rPr>
              <a:t>then</a:t>
            </a:r>
          </a:p>
          <a:p>
            <a:pPr marL="342900" indent="-342900">
              <a:buFont typeface="+mj-lt"/>
              <a:buAutoNum type="arabicPeriod"/>
            </a:pPr>
            <a:r>
              <a:rPr lang="en-US" sz="800" dirty="0">
                <a:latin typeface="Courier New" panose="02070309020205020404" pitchFamily="49" charset="0"/>
                <a:cs typeface="Courier New" panose="02070309020205020404" pitchFamily="49" charset="0"/>
              </a:rPr>
              <a:t>      </a:t>
            </a:r>
            <a:r>
              <a:rPr lang="en-US" sz="800" i="1" dirty="0" err="1">
                <a:latin typeface="Courier New" panose="02070309020205020404" pitchFamily="49" charset="0"/>
                <a:cs typeface="Courier New" panose="02070309020205020404" pitchFamily="49" charset="0"/>
              </a:rPr>
              <a:t>put_rank</a:t>
            </a:r>
            <a:r>
              <a:rPr lang="en-US" sz="800" dirty="0">
                <a:latin typeface="Courier New" panose="02070309020205020404" pitchFamily="49" charset="0"/>
                <a:cs typeface="Courier New" panose="02070309020205020404" pitchFamily="49" charset="0"/>
              </a:rPr>
              <a:t> = </a:t>
            </a:r>
            <a:r>
              <a:rPr lang="en-US" sz="800" i="1" dirty="0">
                <a:latin typeface="Courier New" panose="02070309020205020404" pitchFamily="49" charset="0"/>
                <a:cs typeface="Courier New" panose="02070309020205020404" pitchFamily="49" charset="0"/>
              </a:rPr>
              <a:t>(</a:t>
            </a:r>
            <a:r>
              <a:rPr lang="en-US" sz="800" i="1" dirty="0" err="1">
                <a:latin typeface="Courier New" panose="02070309020205020404" pitchFamily="49" charset="0"/>
                <a:cs typeface="Courier New" panose="02070309020205020404" pitchFamily="49" charset="0"/>
              </a:rPr>
              <a:t>srank</a:t>
            </a:r>
            <a:r>
              <a:rPr lang="en-US" sz="800" i="1" dirty="0">
                <a:latin typeface="Courier New" panose="02070309020205020404" pitchFamily="49" charset="0"/>
                <a:cs typeface="Courier New" panose="02070309020205020404" pitchFamily="49" charset="0"/>
              </a:rPr>
              <a:t> + root)%p</a:t>
            </a:r>
          </a:p>
          <a:p>
            <a:pPr marL="342900" indent="-342900">
              <a:buFont typeface="+mj-lt"/>
              <a:buAutoNum type="arabicPeriod"/>
            </a:pPr>
            <a:r>
              <a:rPr lang="en-US" sz="800" dirty="0">
                <a:latin typeface="Courier New" panose="02070309020205020404" pitchFamily="49" charset="0"/>
                <a:cs typeface="Courier New" panose="02070309020205020404" pitchFamily="49" charset="0"/>
              </a:rPr>
              <a:t>      </a:t>
            </a:r>
            <a:r>
              <a:rPr lang="en-US" sz="800" i="1" dirty="0" err="1">
                <a:latin typeface="Courier New" panose="02070309020205020404" pitchFamily="49" charset="0"/>
                <a:cs typeface="Courier New" panose="02070309020205020404" pitchFamily="49" charset="0"/>
              </a:rPr>
              <a:t>check_received_data</a:t>
            </a:r>
            <a:endParaRPr lang="en-US" sz="800" i="1" dirty="0">
              <a:latin typeface="Courier New" panose="02070309020205020404" pitchFamily="49" charset="0"/>
              <a:cs typeface="Courier New" panose="02070309020205020404" pitchFamily="49" charset="0"/>
            </a:endParaRPr>
          </a:p>
          <a:p>
            <a:pPr marL="342900" indent="-342900">
              <a:buFont typeface="+mj-lt"/>
              <a:buAutoNum type="arabicPeriod"/>
            </a:pPr>
            <a:r>
              <a:rPr lang="en-US" sz="800" dirty="0">
                <a:latin typeface="Courier New" panose="02070309020205020404" pitchFamily="49" charset="0"/>
                <a:cs typeface="Courier New" panose="02070309020205020404" pitchFamily="49" charset="0"/>
              </a:rPr>
              <a:t>      </a:t>
            </a:r>
            <a:r>
              <a:rPr lang="en-US" sz="800" dirty="0" err="1">
                <a:latin typeface="+mj-lt"/>
                <a:cs typeface="Courier New" panose="02070309020205020404" pitchFamily="49" charset="0"/>
              </a:rPr>
              <a:t>move_data</a:t>
            </a:r>
            <a:r>
              <a:rPr lang="en-US" sz="800" dirty="0">
                <a:latin typeface="Courier New" panose="02070309020205020404" pitchFamily="49" charset="0"/>
                <a:cs typeface="Courier New" panose="02070309020205020404" pitchFamily="49" charset="0"/>
              </a:rPr>
              <a:t>(</a:t>
            </a:r>
            <a:r>
              <a:rPr lang="en-US" sz="800" dirty="0" err="1">
                <a:latin typeface="Courier New" panose="02070309020205020404" pitchFamily="49" charset="0"/>
                <a:cs typeface="Courier New" panose="02070309020205020404" pitchFamily="49" charset="0"/>
              </a:rPr>
              <a:t>snd_buf</a:t>
            </a:r>
            <a:r>
              <a:rPr lang="en-US" sz="800" dirty="0">
                <a:latin typeface="Courier New" panose="02070309020205020404" pitchFamily="49" charset="0"/>
                <a:cs typeface="Courier New" panose="02070309020205020404" pitchFamily="49" charset="0"/>
              </a:rPr>
              <a:t>, </a:t>
            </a:r>
            <a:r>
              <a:rPr lang="en-US" sz="800" i="1" dirty="0" err="1">
                <a:latin typeface="Courier New" panose="02070309020205020404" pitchFamily="49" charset="0"/>
                <a:cs typeface="Courier New" panose="02070309020205020404" pitchFamily="49" charset="0"/>
              </a:rPr>
              <a:t>rcv_buf</a:t>
            </a:r>
            <a:r>
              <a:rPr lang="en-US" sz="800" i="1" dirty="0">
                <a:latin typeface="Courier New" panose="02070309020205020404" pitchFamily="49" charset="0"/>
                <a:cs typeface="Courier New" panose="02070309020205020404" pitchFamily="49" charset="0"/>
              </a:rPr>
              <a:t>, rank, win</a:t>
            </a:r>
            <a:r>
              <a:rPr lang="en-US" sz="800" dirty="0">
                <a:latin typeface="Courier New" panose="02070309020205020404" pitchFamily="49" charset="0"/>
                <a:cs typeface="Courier New" panose="02070309020205020404" pitchFamily="49" charset="0"/>
              </a:rPr>
              <a:t>)</a:t>
            </a:r>
          </a:p>
          <a:p>
            <a:pPr marL="342900" indent="-342900">
              <a:buFont typeface="+mj-lt"/>
              <a:buAutoNum type="arabicPeriod"/>
            </a:pPr>
            <a:r>
              <a:rPr lang="en-US" sz="800" dirty="0">
                <a:latin typeface="Courier New" panose="02070309020205020404" pitchFamily="49" charset="0"/>
                <a:cs typeface="Courier New" panose="02070309020205020404" pitchFamily="49" charset="0"/>
              </a:rPr>
              <a:t>      </a:t>
            </a:r>
            <a:r>
              <a:rPr lang="en-US" sz="800" b="1" dirty="0">
                <a:latin typeface="Courier New" panose="02070309020205020404" pitchFamily="49" charset="0"/>
                <a:cs typeface="Courier New" panose="02070309020205020404" pitchFamily="49" charset="0"/>
              </a:rPr>
              <a:t>else</a:t>
            </a:r>
          </a:p>
          <a:p>
            <a:pPr marL="342900" indent="-342900">
              <a:buFont typeface="+mj-lt"/>
              <a:buAutoNum type="arabicPeriod"/>
            </a:pPr>
            <a:r>
              <a:rPr lang="en-US" sz="800" dirty="0">
                <a:latin typeface="Courier New" panose="02070309020205020404" pitchFamily="49" charset="0"/>
                <a:cs typeface="Courier New" panose="02070309020205020404" pitchFamily="49" charset="0"/>
              </a:rPr>
              <a:t>      </a:t>
            </a:r>
            <a:r>
              <a:rPr lang="en-US" sz="800" b="1" dirty="0">
                <a:latin typeface="Courier New" panose="02070309020205020404" pitchFamily="49" charset="0"/>
                <a:cs typeface="Courier New" panose="02070309020205020404" pitchFamily="49" charset="0"/>
              </a:rPr>
              <a:t>break</a:t>
            </a:r>
          </a:p>
          <a:p>
            <a:pPr marL="342900" indent="-342900">
              <a:buFont typeface="+mj-lt"/>
              <a:buAutoNum type="arabicPeriod"/>
            </a:pPr>
            <a:r>
              <a:rPr lang="en-US" sz="800" dirty="0">
                <a:latin typeface="Courier New" panose="02070309020205020404" pitchFamily="49" charset="0"/>
                <a:cs typeface="Courier New" panose="02070309020205020404" pitchFamily="49" charset="0"/>
              </a:rPr>
              <a:t>      </a:t>
            </a:r>
            <a:r>
              <a:rPr lang="en-US" sz="800" b="1" dirty="0">
                <a:latin typeface="Courier New" panose="02070309020205020404" pitchFamily="49" charset="0"/>
                <a:cs typeface="Courier New" panose="02070309020205020404" pitchFamily="49" charset="0"/>
              </a:rPr>
              <a:t>end if</a:t>
            </a:r>
          </a:p>
          <a:p>
            <a:pPr marL="342900" indent="-342900">
              <a:buFont typeface="+mj-lt"/>
              <a:buAutoNum type="arabicPeriod"/>
            </a:pPr>
            <a:r>
              <a:rPr lang="en-US" sz="800" i="1" dirty="0">
                <a:latin typeface="Courier New" panose="02070309020205020404" pitchFamily="49" charset="0"/>
                <a:cs typeface="Courier New" panose="02070309020205020404" pitchFamily="49" charset="0"/>
              </a:rPr>
              <a:t>mask</a:t>
            </a:r>
            <a:r>
              <a:rPr lang="en-US" sz="800" dirty="0">
                <a:latin typeface="Courier New" panose="02070309020205020404" pitchFamily="49" charset="0"/>
                <a:cs typeface="Courier New" panose="02070309020205020404" pitchFamily="49" charset="0"/>
              </a:rPr>
              <a:t> = </a:t>
            </a:r>
            <a:r>
              <a:rPr lang="en-US" sz="800" i="1" dirty="0">
                <a:latin typeface="Courier New" panose="02070309020205020404" pitchFamily="49" charset="0"/>
                <a:cs typeface="Courier New" panose="02070309020205020404" pitchFamily="49" charset="0"/>
              </a:rPr>
              <a:t>mask</a:t>
            </a:r>
            <a:r>
              <a:rPr lang="en-US" sz="800" dirty="0">
                <a:latin typeface="Courier New" panose="02070309020205020404" pitchFamily="49" charset="0"/>
                <a:cs typeface="Courier New" panose="02070309020205020404" pitchFamily="49" charset="0"/>
              </a:rPr>
              <a:t> </a:t>
            </a:r>
            <a:r>
              <a:rPr lang="en-US" sz="800" b="1" dirty="0">
                <a:latin typeface="Courier New" panose="02070309020205020404" pitchFamily="49" charset="0"/>
                <a:cs typeface="Courier New" panose="02070309020205020404" pitchFamily="49" charset="0"/>
              </a:rPr>
              <a:t>&lt;&lt;</a:t>
            </a:r>
            <a:r>
              <a:rPr lang="en-US" sz="800" dirty="0">
                <a:latin typeface="Courier New" panose="02070309020205020404" pitchFamily="49" charset="0"/>
                <a:cs typeface="Courier New" panose="02070309020205020404" pitchFamily="49" charset="0"/>
              </a:rPr>
              <a:t> 1</a:t>
            </a:r>
          </a:p>
          <a:p>
            <a:pPr marL="342900" indent="-342900">
              <a:buFont typeface="+mj-lt"/>
              <a:buAutoNum type="arabicPeriod"/>
            </a:pPr>
            <a:r>
              <a:rPr lang="en-US" sz="800" dirty="0">
                <a:latin typeface="Courier New" panose="02070309020205020404" pitchFamily="49" charset="0"/>
                <a:cs typeface="Courier New" panose="02070309020205020404" pitchFamily="49" charset="0"/>
              </a:rPr>
              <a:t>  </a:t>
            </a:r>
            <a:r>
              <a:rPr lang="en-US" sz="800" b="1" dirty="0">
                <a:latin typeface="Courier New" panose="02070309020205020404" pitchFamily="49" charset="0"/>
                <a:cs typeface="Courier New" panose="02070309020205020404" pitchFamily="49" charset="0"/>
              </a:rPr>
              <a:t>end if</a:t>
            </a:r>
          </a:p>
          <a:p>
            <a:pPr marL="342900" indent="-342900">
              <a:buFont typeface="+mj-lt"/>
              <a:buAutoNum type="arabicPeriod"/>
            </a:pPr>
            <a:r>
              <a:rPr lang="en-US" sz="800" b="1" dirty="0">
                <a:latin typeface="Courier New" panose="02070309020205020404" pitchFamily="49" charset="0"/>
                <a:cs typeface="Courier New" panose="02070309020205020404" pitchFamily="49" charset="0"/>
              </a:rPr>
              <a:t>end</a:t>
            </a:r>
            <a:r>
              <a:rPr lang="en-US" sz="800" dirty="0">
                <a:latin typeface="Courier New" panose="02070309020205020404" pitchFamily="49" charset="0"/>
                <a:cs typeface="Courier New" panose="02070309020205020404" pitchFamily="49" charset="0"/>
              </a:rPr>
              <a:t> </a:t>
            </a:r>
            <a:r>
              <a:rPr lang="en-US" sz="800" b="1" dirty="0">
                <a:latin typeface="Courier New" panose="02070309020205020404" pitchFamily="49" charset="0"/>
                <a:cs typeface="Courier New" panose="02070309020205020404" pitchFamily="49" charset="0"/>
              </a:rPr>
              <a:t>while</a:t>
            </a:r>
          </a:p>
        </p:txBody>
      </p:sp>
    </p:spTree>
    <p:extLst>
      <p:ext uri="{BB962C8B-B14F-4D97-AF65-F5344CB8AC3E}">
        <p14:creationId xmlns:p14="http://schemas.microsoft.com/office/powerpoint/2010/main" val="906309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9"/>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
                                        </p:tgtEl>
                                        <p:attrNameLst>
                                          <p:attrName>style.visibility</p:attrName>
                                        </p:attrNameLst>
                                      </p:cBhvr>
                                      <p:to>
                                        <p:strVal val="visible"/>
                                      </p:to>
                                    </p:set>
                                  </p:childTnLst>
                                </p:cTn>
                              </p:par>
                              <p:par>
                                <p:cTn id="29" presetID="3" presetClass="emph" presetSubtype="2" fill="hold" nodeType="withEffect">
                                  <p:stCondLst>
                                    <p:cond delay="0"/>
                                  </p:stCondLst>
                                  <p:childTnLst>
                                    <p:animClr clrSpc="rgb" dir="cw">
                                      <p:cBhvr override="childStyle">
                                        <p:cTn id="30" dur="2000" fill="hold"/>
                                        <p:tgtEl>
                                          <p:spTgt spid="3">
                                            <p:txEl>
                                              <p:pRg st="0" end="0"/>
                                            </p:txEl>
                                          </p:spTgt>
                                        </p:tgtEl>
                                        <p:attrNameLst>
                                          <p:attrName>style.color</p:attrName>
                                        </p:attrNameLst>
                                      </p:cBhvr>
                                      <p:to>
                                        <a:schemeClr val="accent2"/>
                                      </p:to>
                                    </p:animClr>
                                  </p:childTnLst>
                                </p:cTn>
                              </p:par>
                              <p:par>
                                <p:cTn id="31" presetID="3" presetClass="emph" presetSubtype="2" fill="hold" nodeType="withEffect">
                                  <p:stCondLst>
                                    <p:cond delay="0"/>
                                  </p:stCondLst>
                                  <p:childTnLst>
                                    <p:animClr clrSpc="rgb" dir="cw">
                                      <p:cBhvr override="childStyle">
                                        <p:cTn id="32" dur="2000" fill="hold"/>
                                        <p:tgtEl>
                                          <p:spTgt spid="3">
                                            <p:txEl>
                                              <p:pRg st="6" end="6"/>
                                            </p:txEl>
                                          </p:spTgt>
                                        </p:tgtEl>
                                        <p:attrNameLst>
                                          <p:attrName>style.color</p:attrName>
                                        </p:attrNameLst>
                                      </p:cBhvr>
                                      <p:to>
                                        <a:schemeClr val="accent2"/>
                                      </p:to>
                                    </p:animClr>
                                  </p:childTnLst>
                                </p:cTn>
                              </p:par>
                              <p:par>
                                <p:cTn id="33" presetID="3" presetClass="emph" presetSubtype="2" fill="hold" nodeType="withEffect">
                                  <p:stCondLst>
                                    <p:cond delay="0"/>
                                  </p:stCondLst>
                                  <p:childTnLst>
                                    <p:animClr clrSpc="rgb" dir="cw">
                                      <p:cBhvr override="childStyle">
                                        <p:cTn id="34" dur="2000" fill="hold"/>
                                        <p:tgtEl>
                                          <p:spTgt spid="3">
                                            <p:txEl>
                                              <p:pRg st="8" end="8"/>
                                            </p:txEl>
                                          </p:spTgt>
                                        </p:tgtEl>
                                        <p:attrNameLst>
                                          <p:attrName>style.color</p:attrName>
                                        </p:attrNameLst>
                                      </p:cBhvr>
                                      <p:to>
                                        <a:schemeClr val="accent2"/>
                                      </p:to>
                                    </p:animClr>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8"/>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61"/>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62"/>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63"/>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0"/>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82"/>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1"/>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39"/>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49"/>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50"/>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51"/>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84"/>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23"/>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12"/>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40"/>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52"/>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53"/>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54"/>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83"/>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26"/>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13"/>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41"/>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58"/>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59"/>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60"/>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77"/>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78"/>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86"/>
                                        </p:tgtEl>
                                        <p:attrNameLst>
                                          <p:attrName>style.visibility</p:attrName>
                                        </p:attrNameLst>
                                      </p:cBhvr>
                                      <p:to>
                                        <p:strVal val="visible"/>
                                      </p:to>
                                    </p:set>
                                  </p:childTnLst>
                                </p:cTn>
                              </p:par>
                              <p:par>
                                <p:cTn id="101" presetID="1" presetClass="entr" presetSubtype="0" fill="hold" nodeType="withEffect">
                                  <p:stCondLst>
                                    <p:cond delay="0"/>
                                  </p:stCondLst>
                                  <p:childTnLst>
                                    <p:set>
                                      <p:cBhvr>
                                        <p:cTn id="102" dur="1" fill="hold">
                                          <p:stCondLst>
                                            <p:cond delay="0"/>
                                          </p:stCondLst>
                                        </p:cTn>
                                        <p:tgtEl>
                                          <p:spTgt spid="30"/>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grpId="0" nodeType="clickEffect">
                                  <p:stCondLst>
                                    <p:cond delay="0"/>
                                  </p:stCondLst>
                                  <p:childTnLst>
                                    <p:set>
                                      <p:cBhvr>
                                        <p:cTn id="106" dur="1" fill="hold">
                                          <p:stCondLst>
                                            <p:cond delay="0"/>
                                          </p:stCondLst>
                                        </p:cTn>
                                        <p:tgtEl>
                                          <p:spTgt spid="14"/>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42"/>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64"/>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65"/>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66"/>
                                        </p:tgtEl>
                                        <p:attrNameLst>
                                          <p:attrName>style.visibility</p:attrName>
                                        </p:attrNameLst>
                                      </p:cBhvr>
                                      <p:to>
                                        <p:strVal val="visible"/>
                                      </p:to>
                                    </p:set>
                                  </p:childTnLst>
                                </p:cTn>
                              </p:par>
                              <p:par>
                                <p:cTn id="115" presetID="1" presetClass="entr" presetSubtype="0" fill="hold" grpId="0" nodeType="withEffect">
                                  <p:stCondLst>
                                    <p:cond delay="0"/>
                                  </p:stCondLst>
                                  <p:childTnLst>
                                    <p:set>
                                      <p:cBhvr>
                                        <p:cTn id="116" dur="1" fill="hold">
                                          <p:stCondLst>
                                            <p:cond delay="0"/>
                                          </p:stCondLst>
                                        </p:cTn>
                                        <p:tgtEl>
                                          <p:spTgt spid="85"/>
                                        </p:tgtEl>
                                        <p:attrNameLst>
                                          <p:attrName>style.visibility</p:attrName>
                                        </p:attrNameLst>
                                      </p:cBhvr>
                                      <p:to>
                                        <p:strVal val="visible"/>
                                      </p:to>
                                    </p:set>
                                  </p:childTnLst>
                                </p:cTn>
                              </p:par>
                              <p:par>
                                <p:cTn id="117" presetID="1" presetClass="entr" presetSubtype="0" fill="hold" nodeType="withEffect">
                                  <p:stCondLst>
                                    <p:cond delay="0"/>
                                  </p:stCondLst>
                                  <p:childTnLst>
                                    <p:set>
                                      <p:cBhvr>
                                        <p:cTn id="118"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1" grpId="0" animBg="1"/>
      <p:bldP spid="12" grpId="0" animBg="1"/>
      <p:bldP spid="13" grpId="0" animBg="1"/>
      <p:bldP spid="14" grpId="0" animBg="1"/>
      <p:bldP spid="37" grpId="0"/>
      <p:bldP spid="38" grpId="0"/>
      <p:bldP spid="39" grpId="0"/>
      <p:bldP spid="40" grpId="0"/>
      <p:bldP spid="41" grpId="0"/>
      <p:bldP spid="42" grpId="0"/>
      <p:bldP spid="43" grpId="0" animBg="1"/>
      <p:bldP spid="44" grpId="0" animBg="1"/>
      <p:bldP spid="45" grpId="0" animBg="1"/>
      <p:bldP spid="49" grpId="0" animBg="1"/>
      <p:bldP spid="50" grpId="0" animBg="1"/>
      <p:bldP spid="51" grpId="0" animBg="1"/>
      <p:bldP spid="52" grpId="0" animBg="1"/>
      <p:bldP spid="53" grpId="0" animBg="1"/>
      <p:bldP spid="54" grpId="0" animBg="1"/>
      <p:bldP spid="58" grpId="0" animBg="1"/>
      <p:bldP spid="59" grpId="0" animBg="1"/>
      <p:bldP spid="60" grpId="0" animBg="1"/>
      <p:bldP spid="61" grpId="0" animBg="1"/>
      <p:bldP spid="62" grpId="0" animBg="1"/>
      <p:bldP spid="63" grpId="0" animBg="1"/>
      <p:bldP spid="64" grpId="0" animBg="1"/>
      <p:bldP spid="65" grpId="0" animBg="1"/>
      <p:bldP spid="66" grpId="0" animBg="1"/>
      <p:bldP spid="67" grpId="0"/>
      <p:bldP spid="73" grpId="0" animBg="1"/>
      <p:bldP spid="74" grpId="0" animBg="1"/>
      <p:bldP spid="77" grpId="0" animBg="1"/>
      <p:bldP spid="78" grpId="0" animBg="1"/>
      <p:bldP spid="79" grpId="0"/>
      <p:bldP spid="82" grpId="0"/>
      <p:bldP spid="83" grpId="0"/>
      <p:bldP spid="84" grpId="0"/>
      <p:bldP spid="85" grpId="0"/>
      <p:bldP spid="86"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44781794_win32_fixed.potx" id="{FFA6945E-0D2E-49A3-B8AE-0157B47B7617}" vid="{3D53E5D5-FE42-40E3-89B4-70F55FAC326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1674</TotalTime>
  <Words>2373</Words>
  <Application>Microsoft Office PowerPoint</Application>
  <PresentationFormat>Widescreen</PresentationFormat>
  <Paragraphs>319</Paragraphs>
  <Slides>16</Slides>
  <Notes>14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Calibri Light</vt:lpstr>
      <vt:lpstr>Courier New</vt:lpstr>
      <vt:lpstr>Franklin Gothic Book</vt:lpstr>
      <vt:lpstr>Office Theme</vt:lpstr>
      <vt:lpstr>ALGORITHMS FOR IMPLEMENTING COLLECTIVE OPERATIONS IN THE REMOTE MEMORY ACCESS MODEL FOR DISTRIBUTED COMPUTING SYSTEMS Program Computer Science and Knowledge Discovery</vt:lpstr>
      <vt:lpstr>Parallel hardware architectures </vt:lpstr>
      <vt:lpstr>Message-Passing Interface (MPI)</vt:lpstr>
      <vt:lpstr>PowerPoint Presentation</vt:lpstr>
      <vt:lpstr>COLLECTIVE OPERATIONS</vt:lpstr>
      <vt:lpstr>RMA Broadcast vs MPI Broadcast</vt:lpstr>
      <vt:lpstr>Broadcast</vt:lpstr>
      <vt:lpstr>Binomial Algorithm</vt:lpstr>
      <vt:lpstr>PowerPoint Presentation</vt:lpstr>
      <vt:lpstr>Usage</vt:lpstr>
      <vt:lpstr>Evaluation</vt:lpstr>
      <vt:lpstr>PowerPoint Presentation</vt:lpstr>
      <vt:lpstr>PowerPoint Presentation</vt:lpstr>
      <vt:lpstr>PowerPoint Presentation</vt:lpstr>
      <vt:lpstr>Conclusion</vt:lpstr>
      <vt:lpstr>Thank you for Listening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ALGORITHMS FOR IMPLEMENTING COLLECTIVE OPERATIONS IN THE REMOTE MEMORY ACCESS MODEL FOR DISTRIBUTED COMPUTING SYSTEMS</dc:title>
  <dc:creator>mohamed mokhtar</dc:creator>
  <cp:lastModifiedBy>mohamed mokhtar</cp:lastModifiedBy>
  <cp:revision>15</cp:revision>
  <dcterms:created xsi:type="dcterms:W3CDTF">2023-05-22T23:22:03Z</dcterms:created>
  <dcterms:modified xsi:type="dcterms:W3CDTF">2023-05-25T17:08:49Z</dcterms:modified>
</cp:coreProperties>
</file>