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Plankosten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Tabelle1!$A$2:$A$6</c:f>
              <c:numCache>
                <c:formatCode>m/d/yyyy</c:formatCode>
                <c:ptCount val="5"/>
                <c:pt idx="0">
                  <c:v>43416</c:v>
                </c:pt>
                <c:pt idx="1">
                  <c:v>43417</c:v>
                </c:pt>
                <c:pt idx="2">
                  <c:v>43418</c:v>
                </c:pt>
                <c:pt idx="3">
                  <c:v>43419</c:v>
                </c:pt>
                <c:pt idx="4">
                  <c:v>43420</c:v>
                </c:pt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2640</c:v>
                </c:pt>
                <c:pt idx="1">
                  <c:v>3784</c:v>
                </c:pt>
                <c:pt idx="2">
                  <c:v>4470</c:v>
                </c:pt>
                <c:pt idx="3">
                  <c:v>6010</c:v>
                </c:pt>
                <c:pt idx="4">
                  <c:v>8558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2C-49E2-A2B5-91212E513AF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Ist-Kosten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Tabelle1!$A$2:$A$6</c:f>
              <c:numCache>
                <c:formatCode>m/d/yyyy</c:formatCode>
                <c:ptCount val="5"/>
                <c:pt idx="0">
                  <c:v>43416</c:v>
                </c:pt>
                <c:pt idx="1">
                  <c:v>43417</c:v>
                </c:pt>
                <c:pt idx="2">
                  <c:v>43418</c:v>
                </c:pt>
                <c:pt idx="3">
                  <c:v>43419</c:v>
                </c:pt>
                <c:pt idx="4">
                  <c:v>43420</c:v>
                </c:pt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2420</c:v>
                </c:pt>
                <c:pt idx="1">
                  <c:v>3740</c:v>
                </c:pt>
                <c:pt idx="2">
                  <c:v>4426</c:v>
                </c:pt>
                <c:pt idx="3">
                  <c:v>5966</c:v>
                </c:pt>
                <c:pt idx="4">
                  <c:v>8514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2C-49E2-A2B5-91212E513A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9521416"/>
        <c:axId val="439523712"/>
      </c:lineChart>
      <c:dateAx>
        <c:axId val="43952141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9523712"/>
        <c:crosses val="autoZero"/>
        <c:auto val="1"/>
        <c:lblOffset val="100"/>
        <c:baseTimeUnit val="days"/>
      </c:dateAx>
      <c:valAx>
        <c:axId val="439523712"/>
        <c:scaling>
          <c:orientation val="minMax"/>
          <c:max val="8700"/>
          <c:min val="2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952141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B54C7-C832-46E6-B2EB-5A0403369FF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262DB-C215-47D5-8C19-CDD2E9E21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59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8043-E90D-49F1-8E3B-87202C9D1F7A}" type="datetime1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6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C2AF-2170-4638-AE24-99D7AF97A363}" type="datetime1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84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095-48C2-4BA2-9642-77C271B05F8E}" type="datetime1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39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ED77-B0DE-477A-B740-C3EE0209B1D1}" type="datetime1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71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5A2-B24C-4DF9-B99E-729B473EA469}" type="datetime1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8238-DA2A-4EC6-96B1-27850EBB24FE}" type="datetime1">
              <a:rPr lang="de-DE" smtClean="0"/>
              <a:t>04.12.2018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40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DC6F-A298-4426-AD42-C8463C1B50FD}" type="datetime1">
              <a:rPr lang="de-DE" smtClean="0"/>
              <a:t>04.12.2018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3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AB67-6C51-4140-B1F9-D19F48FC020B}" type="datetime1">
              <a:rPr lang="de-DE" smtClean="0"/>
              <a:t>04.12.2018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18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8986-A5A9-45A6-9280-5B35979255B0}" type="datetime1">
              <a:rPr lang="de-DE" smtClean="0"/>
              <a:t>04.12.2018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4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CABF3B-9062-4151-B9C6-F03BCE164F39}" type="datetime1">
              <a:rPr lang="de-DE" smtClean="0"/>
              <a:t>04.12.2018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26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E94B-4B84-4B19-BB78-4F59434C2A0D}" type="datetime1">
              <a:rPr lang="de-DE" smtClean="0"/>
              <a:t>04.12.2018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82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423509-B860-4C66-BE9A-79FA273EE6F7}" type="datetime1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7201" y="1031427"/>
            <a:ext cx="5723468" cy="1828090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Century Gothic" pitchFamily="34" charset="0"/>
              </a:rPr>
              <a:t>Protokoll und Beschluss Anwendung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8312" y="3140968"/>
            <a:ext cx="5712179" cy="2232248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Gruppe 3:</a:t>
            </a:r>
          </a:p>
          <a:p>
            <a:r>
              <a:rPr lang="de-DE" sz="1800" dirty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Michael Gede, Pascal Gollnick</a:t>
            </a:r>
          </a:p>
          <a:p>
            <a:r>
              <a:rPr lang="de-DE" sz="1800" dirty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Oliver Kaden, Lars Tenbrock</a:t>
            </a:r>
          </a:p>
        </p:txBody>
      </p:sp>
    </p:spTree>
    <p:extLst>
      <p:ext uri="{BB962C8B-B14F-4D97-AF65-F5344CB8AC3E}">
        <p14:creationId xmlns:p14="http://schemas.microsoft.com/office/powerpoint/2010/main" val="19638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atin typeface="Century Gothic" pitchFamily="34" charset="0"/>
              </a:rPr>
              <a:t>Was wurde getestet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10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923928" y="210486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solidFill>
                  <a:sysClr val="windowText" lastClr="000000"/>
                </a:solidFill>
              </a:rPr>
              <a:t>Zugriff von überall</a:t>
            </a:r>
          </a:p>
          <a:p>
            <a:pPr lvl="1"/>
            <a:r>
              <a:rPr lang="de-DE" sz="1400" dirty="0">
                <a:solidFill>
                  <a:sysClr val="windowText" lastClr="000000"/>
                </a:solidFill>
              </a:rPr>
              <a:t>Zuhause, Windows</a:t>
            </a:r>
          </a:p>
          <a:p>
            <a:pPr lvl="1"/>
            <a:r>
              <a:rPr lang="de-DE" sz="1400" dirty="0">
                <a:solidFill>
                  <a:sysClr val="windowText" lastClr="000000"/>
                </a:solidFill>
              </a:rPr>
              <a:t>Zuhause, Linux</a:t>
            </a:r>
          </a:p>
          <a:p>
            <a:pPr lvl="1"/>
            <a:r>
              <a:rPr lang="de-DE" sz="1400" dirty="0">
                <a:solidFill>
                  <a:sysClr val="windowText" lastClr="000000"/>
                </a:solidFill>
              </a:rPr>
              <a:t>Schule, Windows</a:t>
            </a:r>
          </a:p>
          <a:p>
            <a:pPr lvl="1"/>
            <a:r>
              <a:rPr lang="de-DE" sz="1400" dirty="0">
                <a:solidFill>
                  <a:sysClr val="windowText" lastClr="000000"/>
                </a:solidFill>
              </a:rPr>
              <a:t>Unterwegs, Android &amp; iOS</a:t>
            </a:r>
          </a:p>
        </p:txBody>
      </p:sp>
      <p:sp>
        <p:nvSpPr>
          <p:cNvPr id="6" name="Rechteck 5"/>
          <p:cNvSpPr/>
          <p:nvPr/>
        </p:nvSpPr>
        <p:spPr>
          <a:xfrm>
            <a:off x="822960" y="2018685"/>
            <a:ext cx="4572000" cy="134190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ysClr val="windowText" lastClr="000000"/>
                </a:solidFill>
              </a:rPr>
              <a:t>Testdaten </a:t>
            </a:r>
            <a:r>
              <a:rPr lang="de-DE" sz="1400" dirty="0" smtClean="0">
                <a:solidFill>
                  <a:sysClr val="windowText" lastClr="000000"/>
                </a:solidFill>
              </a:rPr>
              <a:t>in Datenbank</a:t>
            </a:r>
            <a:endParaRPr lang="de-DE" sz="1400" dirty="0">
              <a:solidFill>
                <a:sysClr val="windowText" lastClr="000000"/>
              </a:solidFill>
            </a:endParaRPr>
          </a:p>
          <a:p>
            <a:pPr marL="346075" defTabSz="9144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/>
            </a:pPr>
            <a:r>
              <a:rPr lang="de-DE" sz="1400" dirty="0" smtClean="0">
                <a:solidFill>
                  <a:sysClr val="windowText" lastClr="000000"/>
                </a:solidFill>
              </a:rPr>
              <a:t> Lehrer</a:t>
            </a:r>
            <a:endParaRPr lang="de-DE" sz="1400" dirty="0">
              <a:solidFill>
                <a:sysClr val="windowText" lastClr="000000"/>
              </a:solidFill>
            </a:endParaRP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/>
            </a:pPr>
            <a:r>
              <a:rPr lang="de-DE" sz="1400" dirty="0">
                <a:solidFill>
                  <a:sysClr val="windowText" lastClr="000000"/>
                </a:solidFill>
              </a:rPr>
              <a:t>Protokolle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/>
            </a:pPr>
            <a:r>
              <a:rPr lang="de-DE" sz="1400" dirty="0">
                <a:solidFill>
                  <a:sysClr val="windowText" lastClr="000000"/>
                </a:solidFill>
              </a:rPr>
              <a:t>Gruppen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/>
            </a:pPr>
            <a:r>
              <a:rPr lang="de-DE" sz="1400" dirty="0">
                <a:solidFill>
                  <a:sysClr val="windowText" lastClr="000000"/>
                </a:solidFill>
              </a:rPr>
              <a:t>TOPs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683568" y="4077072"/>
            <a:ext cx="576064" cy="36004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403648" y="4149080"/>
            <a:ext cx="583264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540685" y="4437112"/>
            <a:ext cx="555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Alle obengenannten Testfälle wurden erfolgreich getestet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9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Fazit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22959" y="2071678"/>
            <a:ext cx="6413337" cy="3797416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Zielerreichung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Gewonnene Kenntnisse</a:t>
            </a:r>
          </a:p>
        </p:txBody>
      </p:sp>
      <p:pic>
        <p:nvPicPr>
          <p:cNvPr id="6" name="Grafik 5" descr="darts-155726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7136" y="2071678"/>
            <a:ext cx="2357454" cy="261133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643042" y="4357694"/>
            <a:ext cx="4143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chemeClr val="accent1"/>
              </a:buClr>
            </a:pPr>
            <a:r>
              <a:rPr lang="de-DE" sz="1000" dirty="0">
                <a:latin typeface="Arial" pitchFamily="34" charset="0"/>
                <a:cs typeface="Arial" pitchFamily="34" charset="0"/>
              </a:rPr>
              <a:t>pixabay.com (Copyright freie Bilder)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1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Century Gothic" pitchFamily="34" charset="0"/>
              </a:rPr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dirty="0" smtClean="0"/>
              <a:t>Die Aufgabe</a:t>
            </a:r>
            <a:endParaRPr lang="de-DE" dirty="0"/>
          </a:p>
          <a:p>
            <a:pPr>
              <a:buFont typeface="Wingdings" pitchFamily="2" charset="2"/>
              <a:buChar char="Ø"/>
            </a:pPr>
            <a:r>
              <a:rPr lang="de-DE" dirty="0"/>
              <a:t>Analyse</a:t>
            </a:r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Planung</a:t>
            </a:r>
            <a:endParaRPr lang="de-DE" dirty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Entwurf</a:t>
            </a:r>
            <a:endParaRPr lang="de-DE" dirty="0"/>
          </a:p>
          <a:p>
            <a:pPr>
              <a:buFont typeface="Wingdings" pitchFamily="2" charset="2"/>
              <a:buChar char="Ø"/>
            </a:pPr>
            <a:r>
              <a:rPr lang="de-DE" dirty="0"/>
              <a:t>Implementation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Testphase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1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Century Gothic" pitchFamily="34" charset="0"/>
              </a:rPr>
              <a:t>Die Aufgabe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sz="2400" dirty="0"/>
              <a:t>Entwicklung einer Protokoll und Beschluss Anwendung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Unterstützung der Lehrer</a:t>
            </a:r>
          </a:p>
          <a:p>
            <a:endParaRPr lang="de-DE" dirty="0">
              <a:latin typeface="Rockwell" pitchFamily="18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3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sz="2400" dirty="0"/>
              <a:t>Ermittlung des Ist-Zustandes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Anforderung wurden dem Lastenheft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4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22959" y="1845734"/>
            <a:ext cx="2452897" cy="4175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076056" y="1845734"/>
            <a:ext cx="2452897" cy="4175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71600" y="206084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Handschriftlich geführte Protokolle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193096" y="2060847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oft unübersichtlich / und schlecht nachvollziehbar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972195" y="35342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Ablage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96705" y="353424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Datensicherung / Zugriff</a:t>
            </a:r>
            <a:endParaRPr lang="de-DE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3286708" y="2384013"/>
            <a:ext cx="1789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286708" y="3857413"/>
            <a:ext cx="1789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Zeitplanung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172855"/>
              </p:ext>
            </p:extLst>
          </p:nvPr>
        </p:nvGraphicFramePr>
        <p:xfrm>
          <a:off x="5296513" y="557057"/>
          <a:ext cx="3499095" cy="309037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6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365">
                  <a:extLst>
                    <a:ext uri="{9D8B030D-6E8A-4147-A177-3AD203B41FA5}">
                      <a16:colId xmlns:a16="http://schemas.microsoft.com/office/drawing/2014/main" val="1862081512"/>
                    </a:ext>
                  </a:extLst>
                </a:gridCol>
              </a:tblGrid>
              <a:tr h="539266">
                <a:tc>
                  <a:txBody>
                    <a:bodyPr/>
                    <a:lstStyle/>
                    <a:p>
                      <a:r>
                        <a:rPr lang="de-DE" sz="1400" dirty="0"/>
                        <a:t>Phase</a:t>
                      </a:r>
                      <a:endParaRPr lang="de-DE" sz="1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Dauer in Stunden</a:t>
                      </a:r>
                      <a:endParaRPr lang="de-DE" sz="1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Bearbeiter</a:t>
                      </a:r>
                      <a:endParaRPr lang="de-DE" sz="1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88">
                <a:tc>
                  <a:txBody>
                    <a:bodyPr/>
                    <a:lstStyle/>
                    <a:p>
                      <a:r>
                        <a:rPr lang="de-DE" sz="1200" dirty="0"/>
                        <a:t>Planung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15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Alle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07">
                <a:tc>
                  <a:txBody>
                    <a:bodyPr/>
                    <a:lstStyle/>
                    <a:p>
                      <a:r>
                        <a:rPr lang="de-DE" sz="1200" dirty="0"/>
                        <a:t>Vorbereitung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15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Alle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465">
                <a:tc>
                  <a:txBody>
                    <a:bodyPr/>
                    <a:lstStyle/>
                    <a:p>
                      <a:r>
                        <a:rPr lang="de-DE" sz="1200" dirty="0"/>
                        <a:t>Implementierung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26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Tenbrock</a:t>
                      </a:r>
                      <a:r>
                        <a:rPr lang="de-DE" sz="1200" dirty="0" smtClean="0"/>
                        <a:t>, </a:t>
                      </a:r>
                      <a:r>
                        <a:rPr lang="de-DE" sz="1200" dirty="0" err="1" smtClean="0"/>
                        <a:t>Gollnick</a:t>
                      </a:r>
                      <a:r>
                        <a:rPr lang="de-DE" sz="1200" dirty="0" smtClean="0"/>
                        <a:t>, Kaden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77">
                <a:tc>
                  <a:txBody>
                    <a:bodyPr/>
                    <a:lstStyle/>
                    <a:p>
                      <a:r>
                        <a:rPr lang="de-DE" sz="1200" dirty="0"/>
                        <a:t>Dokumentation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14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Gede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88">
                <a:tc>
                  <a:txBody>
                    <a:bodyPr/>
                    <a:lstStyle/>
                    <a:p>
                      <a:r>
                        <a:rPr lang="de-DE" sz="1200" dirty="0"/>
                        <a:t>Puffer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/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88">
                <a:tc>
                  <a:txBody>
                    <a:bodyPr/>
                    <a:lstStyle/>
                    <a:p>
                      <a:r>
                        <a:rPr lang="de-DE" sz="1200" dirty="0"/>
                        <a:t>Summe</a:t>
                      </a:r>
                      <a:endParaRPr lang="de-DE" sz="1200" b="1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72</a:t>
                      </a:r>
                      <a:endParaRPr lang="de-DE" sz="1200" b="1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/</a:t>
                      </a:r>
                      <a:endParaRPr lang="de-DE" sz="1200" b="1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5</a:t>
            </a:fld>
            <a:endParaRPr lang="de-DE"/>
          </a:p>
        </p:txBody>
      </p:sp>
      <p:cxnSp>
        <p:nvCxnSpPr>
          <p:cNvPr id="15" name="Gerader Verbinder 14"/>
          <p:cNvCxnSpPr/>
          <p:nvPr/>
        </p:nvCxnSpPr>
        <p:spPr>
          <a:xfrm>
            <a:off x="958456" y="5445224"/>
            <a:ext cx="7272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V="1">
            <a:off x="958456" y="2708920"/>
            <a:ext cx="0" cy="2736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237928" y="3217194"/>
            <a:ext cx="1507890" cy="288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2768500" y="3647437"/>
            <a:ext cx="1525312" cy="3208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Vorbereitung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4293812" y="4133052"/>
            <a:ext cx="2005832" cy="29761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22" name="Rechteck 21"/>
          <p:cNvSpPr/>
          <p:nvPr/>
        </p:nvSpPr>
        <p:spPr>
          <a:xfrm>
            <a:off x="6298666" y="4562109"/>
            <a:ext cx="1513694" cy="3208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Dokumentation</a:t>
            </a:r>
            <a:endParaRPr lang="de-DE" sz="1600" dirty="0"/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958456" y="2420888"/>
            <a:ext cx="0" cy="28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8231264" y="5445224"/>
            <a:ext cx="135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403648" y="551450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2802170" y="551450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067944" y="551450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3</a:t>
            </a:r>
            <a:endParaRPr lang="de-DE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5296513" y="551450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407884" y="551450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</a:t>
            </a:r>
          </a:p>
        </p:txBody>
      </p:sp>
      <p:sp>
        <p:nvSpPr>
          <p:cNvPr id="32" name="Rechteck 31"/>
          <p:cNvSpPr/>
          <p:nvPr/>
        </p:nvSpPr>
        <p:spPr>
          <a:xfrm>
            <a:off x="7127964" y="4911895"/>
            <a:ext cx="684396" cy="3208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Puffer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9809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Century Gothic" pitchFamily="34" charset="0"/>
              </a:rPr>
              <a:t>Verwendete Werkzeuge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800" dirty="0"/>
              <a:t>Software: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Visual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Office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FTP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IES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800" dirty="0"/>
              <a:t>Hardware: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GSO Rechner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Laptops</a:t>
            </a:r>
          </a:p>
        </p:txBody>
      </p:sp>
      <p:pic>
        <p:nvPicPr>
          <p:cNvPr id="5" name="Picture 3" descr="C:\Users\Moorhuhn\Documents\GitHub\OberstufenProjekt\Präsentation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2877" y="3763584"/>
            <a:ext cx="1859748" cy="1851484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5929322" y="5636362"/>
            <a:ext cx="221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itchFamily="34" charset="0"/>
                <a:cs typeface="Arial" pitchFamily="34" charset="0"/>
              </a:rPr>
              <a:t>https://de.wikipedia.org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3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42196"/>
          </a:xfrm>
        </p:spPr>
        <p:txBody>
          <a:bodyPr/>
          <a:lstStyle/>
          <a:p>
            <a:r>
              <a:rPr lang="de-DE" b="1" dirty="0">
                <a:latin typeface="Century Gothic" pitchFamily="34" charset="0"/>
              </a:rPr>
              <a:t>Kostenplan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942081"/>
              </p:ext>
            </p:extLst>
          </p:nvPr>
        </p:nvGraphicFramePr>
        <p:xfrm>
          <a:off x="323528" y="2438131"/>
          <a:ext cx="6696744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03296"/>
              </p:ext>
            </p:extLst>
          </p:nvPr>
        </p:nvGraphicFramePr>
        <p:xfrm>
          <a:off x="6273347" y="1052736"/>
          <a:ext cx="2303994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994">
                  <a:extLst>
                    <a:ext uri="{9D8B030D-6E8A-4147-A177-3AD203B41FA5}">
                      <a16:colId xmlns:a16="http://schemas.microsoft.com/office/drawing/2014/main" val="207692369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Vergleich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1291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>
                        <a:tabLst>
                          <a:tab pos="1797050" algn="dec"/>
                        </a:tabLst>
                      </a:pPr>
                      <a:r>
                        <a:rPr lang="de-DE" sz="1200" dirty="0" smtClean="0"/>
                        <a:t>Plankosten:	</a:t>
                      </a:r>
                      <a:r>
                        <a:rPr lang="de-DE" sz="1200" baseline="0" dirty="0" smtClean="0"/>
                        <a:t>8.558 €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6201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>
                        <a:tabLst>
                          <a:tab pos="1797050" algn="dec"/>
                        </a:tabLst>
                      </a:pPr>
                      <a:r>
                        <a:rPr lang="de-DE" sz="1200" dirty="0" smtClean="0"/>
                        <a:t>Tatsächliche</a:t>
                      </a:r>
                      <a:r>
                        <a:rPr lang="de-DE" sz="1200" baseline="0" dirty="0" smtClean="0"/>
                        <a:t> Kosten:	8.514 €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36718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>
                        <a:tabLst>
                          <a:tab pos="1797050" algn="dec"/>
                        </a:tabLst>
                      </a:pPr>
                      <a:r>
                        <a:rPr lang="de-DE" sz="1200" dirty="0" smtClean="0"/>
                        <a:t>Abweichung:	44 €   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475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46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latin typeface="Century Gothic" pitchFamily="34" charset="0"/>
              </a:rPr>
              <a:t>Ergebnisse</a:t>
            </a:r>
            <a:endParaRPr lang="de-DE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756"/>
            <a:ext cx="2664296" cy="12873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8</a:t>
            </a:fld>
            <a:endParaRPr lang="de-DE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88" y="2074856"/>
            <a:ext cx="2997640" cy="148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Entity-Relation-Diagramm.PNG">
            <a:extLst>
              <a:ext uri="{FF2B5EF4-FFF2-40B4-BE49-F238E27FC236}">
                <a16:creationId xmlns:a16="http://schemas.microsoft.com/office/drawing/2014/main" id="{E7623F60-C7B2-49BA-B141-6FCFA9129A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56429"/>
            <a:ext cx="1224136" cy="158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bgerundetes Rechteck 8"/>
          <p:cNvSpPr/>
          <p:nvPr/>
        </p:nvSpPr>
        <p:spPr>
          <a:xfrm>
            <a:off x="755576" y="1916832"/>
            <a:ext cx="3384376" cy="18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033747" y="1763234"/>
            <a:ext cx="8739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dirty="0" smtClean="0"/>
              <a:t> Aktivitäten </a:t>
            </a:r>
            <a:endParaRPr lang="de-DE" sz="11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4814720" y="1916832"/>
            <a:ext cx="3384376" cy="18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076056" y="1758152"/>
            <a:ext cx="87556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dirty="0" smtClean="0"/>
              <a:t> Sequenzen </a:t>
            </a:r>
            <a:endParaRPr lang="de-DE" sz="11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2771800" y="4149080"/>
            <a:ext cx="3384376" cy="18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203848" y="3991931"/>
            <a:ext cx="4171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dirty="0" smtClean="0"/>
              <a:t>ERD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2309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Soll-Ist-Vergleich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44824"/>
            <a:ext cx="7421448" cy="33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186</Words>
  <Application>Microsoft Office PowerPoint</Application>
  <PresentationFormat>Bildschirmpräsentation (4:3)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Rockwell</vt:lpstr>
      <vt:lpstr>Wingdings</vt:lpstr>
      <vt:lpstr>Rückblick</vt:lpstr>
      <vt:lpstr>Protokoll und Beschluss Anwendung</vt:lpstr>
      <vt:lpstr>Inhalt</vt:lpstr>
      <vt:lpstr>Die Aufgabe</vt:lpstr>
      <vt:lpstr>Analyse</vt:lpstr>
      <vt:lpstr>Zeitplanung</vt:lpstr>
      <vt:lpstr>Verwendete Werkzeuge</vt:lpstr>
      <vt:lpstr>Kostenplan</vt:lpstr>
      <vt:lpstr>Ergebnisse</vt:lpstr>
      <vt:lpstr>Soll-Ist-Vergleich</vt:lpstr>
      <vt:lpstr>Was wurde getestet</vt:lpstr>
      <vt:lpstr>Fazit</vt:lpstr>
    </vt:vector>
  </TitlesOfParts>
  <Company>Georg-Simon-Ohm 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Kaden</dc:creator>
  <cp:lastModifiedBy>Z1300A1a</cp:lastModifiedBy>
  <cp:revision>35</cp:revision>
  <dcterms:created xsi:type="dcterms:W3CDTF">2018-11-22T07:12:11Z</dcterms:created>
  <dcterms:modified xsi:type="dcterms:W3CDTF">2018-12-04T06:42:52Z</dcterms:modified>
</cp:coreProperties>
</file>