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2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3" r:id="rId6"/>
    <p:sldId id="264" r:id="rId7"/>
    <p:sldId id="265" r:id="rId8"/>
    <p:sldId id="260" r:id="rId9"/>
    <p:sldId id="267" r:id="rId10"/>
    <p:sldId id="261" r:id="rId11"/>
    <p:sldId id="266" r:id="rId12"/>
    <p:sldId id="268" r:id="rId13"/>
    <p:sldId id="269" r:id="rId14"/>
    <p:sldId id="270" r:id="rId15"/>
    <p:sldId id="271" r:id="rId16"/>
    <p:sldId id="272" r:id="rId17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C8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C89EF96-8CEA-46FF-86C4-4CE0E7609802}" styleName="Helle Formatvorlage 3 - Akz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Helle Formatvorlage 3 - Akz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ittlere Formatvorlage 1 - Akz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6E25E649-3F16-4E02-A733-19D2CDBF48F0}" styleName="Mittlere Formatvorlage 3 - Akz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ittlere Formatvorlage 3 - Akz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301B821-A1FF-4177-AEE7-76D212191A09}" styleName="Mittlere Formatvorlage 1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1429FC-68B8-4FB6-B2D5-D23BFAC1F76E}" type="datetimeFigureOut">
              <a:rPr lang="de-DE" smtClean="0"/>
              <a:pPr/>
              <a:t>29.10.2018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A14F37-DA7F-4FD0-8FFA-7FCD319AF11F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A14F37-DA7F-4FD0-8FFA-7FCD319AF11F}" type="slidenum">
              <a:rPr lang="de-DE" smtClean="0"/>
              <a:pPr/>
              <a:t>1</a:t>
            </a:fld>
            <a:endParaRPr 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Zur </a:t>
            </a:r>
            <a:r>
              <a:rPr lang="de-DE" dirty="0" err="1" smtClean="0"/>
              <a:t>darstellung</a:t>
            </a:r>
            <a:r>
              <a:rPr lang="de-DE" baseline="0" dirty="0" smtClean="0"/>
              <a:t> der Interaktionen, Ablauf der Interaktionen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A14F37-DA7F-4FD0-8FFA-7FCD319AF11F}" type="slidenum">
              <a:rPr lang="de-DE" smtClean="0"/>
              <a:pPr/>
              <a:t>10</a:t>
            </a:fld>
            <a:endParaRPr lang="de-D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Rundenanzahl als</a:t>
            </a:r>
            <a:r>
              <a:rPr lang="de-DE" baseline="0" dirty="0" smtClean="0"/>
              <a:t> </a:t>
            </a:r>
            <a:r>
              <a:rPr lang="de-DE" dirty="0" err="1" smtClean="0"/>
              <a:t>messwert</a:t>
            </a:r>
            <a:r>
              <a:rPr lang="de-DE" dirty="0" smtClean="0"/>
              <a:t> / rundenanzahl = spiel länge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A14F37-DA7F-4FD0-8FFA-7FCD319AF11F}" type="slidenum">
              <a:rPr lang="de-DE" smtClean="0"/>
              <a:pPr/>
              <a:t>13</a:t>
            </a:fld>
            <a:endParaRPr lang="de-D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Differenz von 9,86 Runden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A14F37-DA7F-4FD0-8FFA-7FCD319AF11F}" type="slidenum">
              <a:rPr lang="de-DE" smtClean="0"/>
              <a:pPr/>
              <a:t>14</a:t>
            </a:fld>
            <a:endParaRPr lang="de-D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Tschau </a:t>
            </a:r>
            <a:r>
              <a:rPr lang="de-DE" dirty="0" err="1" smtClean="0"/>
              <a:t>sepp</a:t>
            </a:r>
            <a:r>
              <a:rPr lang="de-DE" dirty="0" smtClean="0"/>
              <a:t> hat</a:t>
            </a:r>
            <a:r>
              <a:rPr lang="de-DE" baseline="0" dirty="0" smtClean="0"/>
              <a:t> von </a:t>
            </a:r>
            <a:r>
              <a:rPr lang="de-DE" baseline="0" dirty="0" err="1" smtClean="0"/>
              <a:t>grund</a:t>
            </a:r>
            <a:r>
              <a:rPr lang="de-DE" baseline="0" dirty="0" smtClean="0"/>
              <a:t> aus eine längere </a:t>
            </a:r>
            <a:r>
              <a:rPr lang="de-DE" baseline="0" dirty="0" err="1" smtClean="0"/>
              <a:t>spielzeit</a:t>
            </a:r>
            <a:endParaRPr lang="de-DE" baseline="0" dirty="0" smtClean="0"/>
          </a:p>
          <a:p>
            <a:r>
              <a:rPr lang="de-DE" baseline="0" dirty="0" smtClean="0"/>
              <a:t>Farbstrategie gewinnt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A14F37-DA7F-4FD0-8FFA-7FCD319AF11F}" type="slidenum">
              <a:rPr lang="de-DE" smtClean="0"/>
              <a:pPr/>
              <a:t>15</a:t>
            </a:fld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mit Nummerierung auf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W:\Z13Marketing\Projekte\2015-01-PPT\Bilderpool\3zu4\Verlaufsbilder\Verlaufsbilder_final\Menschenkreis_Verlauf_3zu4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596063"/>
          </a:xfrm>
          <a:prstGeom prst="rect">
            <a:avLst/>
          </a:prstGeom>
          <a:noFill/>
        </p:spPr>
      </p:pic>
      <p:sp>
        <p:nvSpPr>
          <p:cNvPr id="17" name="Textplatzhalter 7"/>
          <p:cNvSpPr>
            <a:spLocks noGrp="1"/>
          </p:cNvSpPr>
          <p:nvPr>
            <p:ph type="body" sz="quarter" idx="12" hasCustomPrompt="1"/>
          </p:nvPr>
        </p:nvSpPr>
        <p:spPr>
          <a:xfrm>
            <a:off x="325115" y="160569"/>
            <a:ext cx="8432349" cy="769441"/>
          </a:xfrm>
        </p:spPr>
        <p:txBody>
          <a:bodyPr anchor="b"/>
          <a:lstStyle>
            <a:lvl1pPr marL="0" indent="0">
              <a:spcBef>
                <a:spcPts val="0"/>
              </a:spcBef>
              <a:buClr>
                <a:srgbClr val="005EA8"/>
              </a:buClr>
              <a:buFontTx/>
              <a:buNone/>
              <a:defRPr sz="2400" baseline="0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Clr>
                <a:srgbClr val="005EA8"/>
              </a:buClr>
              <a:buFontTx/>
              <a:buNone/>
              <a:defRPr sz="2000" baseline="0">
                <a:solidFill>
                  <a:schemeClr val="accent1"/>
                </a:solidFill>
                <a:latin typeface="+mj-lt"/>
              </a:defRPr>
            </a:lvl2pPr>
            <a:lvl3pPr>
              <a:buClr>
                <a:srgbClr val="005EA8"/>
              </a:buClr>
              <a:buFont typeface="Calibri Light" pitchFamily="34" charset="0"/>
              <a:buChar char="»"/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 dirty="0" smtClean="0"/>
              <a:t>Überschrift | Calibri Light 24pt in </a:t>
            </a:r>
            <a:r>
              <a:rPr lang="de-DE" dirty="0" err="1" smtClean="0"/>
              <a:t>InfoKom</a:t>
            </a:r>
            <a:r>
              <a:rPr lang="de-DE" dirty="0" smtClean="0"/>
              <a:t> Blau (RGB: 0, 94, 168)</a:t>
            </a:r>
          </a:p>
          <a:p>
            <a:pPr lvl="1"/>
            <a:r>
              <a:rPr lang="de-DE" dirty="0" smtClean="0"/>
              <a:t>Optional Untertitel | 20pt </a:t>
            </a:r>
            <a:r>
              <a:rPr lang="de-DE" dirty="0" err="1" smtClean="0"/>
              <a:t>InfoKom</a:t>
            </a:r>
            <a:r>
              <a:rPr lang="de-DE" dirty="0" smtClean="0"/>
              <a:t> Blau</a:t>
            </a:r>
          </a:p>
        </p:txBody>
      </p:sp>
      <p:cxnSp>
        <p:nvCxnSpPr>
          <p:cNvPr id="6" name="Gerade Verbindung 5"/>
          <p:cNvCxnSpPr/>
          <p:nvPr userDrawn="1"/>
        </p:nvCxnSpPr>
        <p:spPr>
          <a:xfrm>
            <a:off x="0" y="979200"/>
            <a:ext cx="648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68300" y="1538288"/>
            <a:ext cx="5508845" cy="4635500"/>
          </a:xfrm>
        </p:spPr>
        <p:txBody>
          <a:bodyPr/>
          <a:lstStyle>
            <a:lvl1pPr marL="345600">
              <a:lnSpc>
                <a:spcPct val="150000"/>
              </a:lnSpc>
              <a:spcBef>
                <a:spcPts val="540"/>
              </a:spcBef>
              <a:buClr>
                <a:srgbClr val="005EA8"/>
              </a:buClr>
              <a:buFont typeface="+mj-lt"/>
              <a:buAutoNum type="arabicPeriod"/>
              <a:defRPr sz="1800" baseline="0"/>
            </a:lvl1pPr>
          </a:lstStyle>
          <a:p>
            <a:pPr lvl="0"/>
            <a:r>
              <a:rPr lang="de-DE" dirty="0" smtClean="0"/>
              <a:t>Erster Punkt</a:t>
            </a:r>
          </a:p>
          <a:p>
            <a:pPr lvl="0"/>
            <a:r>
              <a:rPr lang="de-DE" dirty="0" smtClean="0"/>
              <a:t>Zweiter Punkt</a:t>
            </a:r>
          </a:p>
          <a:p>
            <a:pPr lvl="0"/>
            <a:r>
              <a:rPr lang="de-DE" dirty="0" smtClean="0"/>
              <a:t>Dritter Punkt</a:t>
            </a:r>
            <a:endParaRPr lang="en-GB" dirty="0"/>
          </a:p>
        </p:txBody>
      </p:sp>
      <p:sp>
        <p:nvSpPr>
          <p:cNvPr id="7" name="Foliennummernplatzhalter 7"/>
          <p:cNvSpPr>
            <a:spLocks noGrp="1"/>
          </p:cNvSpPr>
          <p:nvPr>
            <p:ph type="sldNum" sz="quarter" idx="4"/>
          </p:nvPr>
        </p:nvSpPr>
        <p:spPr>
          <a:xfrm>
            <a:off x="1071538" y="6572272"/>
            <a:ext cx="1643074" cy="2857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C6894FEE-F2B8-4C0A-AF88-F081B12E9FF0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mit Bild-D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W:\Z13Marketing\Projekte\2015-01-PPT\Bilderpool\3zu4\Verlaufsbilder\Verlaufsbilder_final\Dom_Verlauf_3zu4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596063"/>
          </a:xfrm>
          <a:prstGeom prst="rect">
            <a:avLst/>
          </a:prstGeom>
          <a:noFill/>
        </p:spPr>
      </p:pic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345813" y="1538288"/>
            <a:ext cx="5670370" cy="4635500"/>
          </a:xfrm>
        </p:spPr>
        <p:txBody>
          <a:bodyPr/>
          <a:lstStyle>
            <a:lvl1pPr>
              <a:buClr>
                <a:schemeClr val="accent1"/>
              </a:buClr>
              <a:buFont typeface="Calibri" pitchFamily="34" charset="0"/>
              <a:buChar char="»"/>
              <a:defRPr sz="1800"/>
            </a:lvl1pPr>
            <a:lvl2pPr>
              <a:buClr>
                <a:schemeClr val="accent1"/>
              </a:buClr>
              <a:buFont typeface="Calibri Light" pitchFamily="34" charset="0"/>
              <a:buChar char="»"/>
              <a:defRPr sz="1600"/>
            </a:lvl2pPr>
            <a:lvl3pPr>
              <a:buClr>
                <a:schemeClr val="accent1"/>
              </a:buClr>
              <a:buFont typeface="Calibri Light" pitchFamily="34" charset="0"/>
              <a:buChar char="»"/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17" name="Textplatzhalter 7"/>
          <p:cNvSpPr>
            <a:spLocks noGrp="1"/>
          </p:cNvSpPr>
          <p:nvPr>
            <p:ph type="body" sz="quarter" idx="12" hasCustomPrompt="1"/>
          </p:nvPr>
        </p:nvSpPr>
        <p:spPr>
          <a:xfrm>
            <a:off x="325115" y="160569"/>
            <a:ext cx="8432349" cy="769441"/>
          </a:xfrm>
        </p:spPr>
        <p:txBody>
          <a:bodyPr anchor="b"/>
          <a:lstStyle>
            <a:lvl1pPr marL="0" indent="0">
              <a:spcBef>
                <a:spcPts val="0"/>
              </a:spcBef>
              <a:buClr>
                <a:srgbClr val="005EA8"/>
              </a:buClr>
              <a:buFontTx/>
              <a:buNone/>
              <a:defRPr sz="2400" baseline="0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Clr>
                <a:srgbClr val="005EA8"/>
              </a:buClr>
              <a:buFontTx/>
              <a:buNone/>
              <a:defRPr sz="2000" baseline="0">
                <a:solidFill>
                  <a:schemeClr val="accent1"/>
                </a:solidFill>
                <a:latin typeface="+mj-lt"/>
              </a:defRPr>
            </a:lvl2pPr>
            <a:lvl3pPr>
              <a:buClr>
                <a:srgbClr val="005EA8"/>
              </a:buClr>
              <a:buFont typeface="Calibri Light" pitchFamily="34" charset="0"/>
              <a:buChar char="»"/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 dirty="0" smtClean="0"/>
              <a:t>Überschrift | Calibri Light 24pt in </a:t>
            </a:r>
            <a:r>
              <a:rPr lang="de-DE" dirty="0" err="1" smtClean="0"/>
              <a:t>InfoKom</a:t>
            </a:r>
            <a:r>
              <a:rPr lang="de-DE" dirty="0" smtClean="0"/>
              <a:t> Blau (RGB: 0, 94, 168)</a:t>
            </a:r>
          </a:p>
          <a:p>
            <a:pPr lvl="1"/>
            <a:r>
              <a:rPr lang="de-DE" dirty="0" smtClean="0"/>
              <a:t>Optional Untertitel | 20pt </a:t>
            </a:r>
            <a:r>
              <a:rPr lang="de-DE" dirty="0" err="1" smtClean="0"/>
              <a:t>InfoKom</a:t>
            </a:r>
            <a:r>
              <a:rPr lang="de-DE" dirty="0" smtClean="0"/>
              <a:t> Blau</a:t>
            </a:r>
          </a:p>
        </p:txBody>
      </p:sp>
      <p:cxnSp>
        <p:nvCxnSpPr>
          <p:cNvPr id="6" name="Gerade Verbindung 5"/>
          <p:cNvCxnSpPr/>
          <p:nvPr userDrawn="1"/>
        </p:nvCxnSpPr>
        <p:spPr>
          <a:xfrm>
            <a:off x="0" y="979200"/>
            <a:ext cx="648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mit Bild-Logist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W:\Z13Marketing\Projekte\2015-01-PPT\Bilderpool\3zu4\Verlaufsbilder\Verlaufsbilder_final\Einkauf_Verlauf_3zu4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596063"/>
          </a:xfrm>
          <a:prstGeom prst="rect">
            <a:avLst/>
          </a:prstGeom>
          <a:noFill/>
        </p:spPr>
      </p:pic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345813" y="1538288"/>
            <a:ext cx="5670370" cy="4635500"/>
          </a:xfrm>
        </p:spPr>
        <p:txBody>
          <a:bodyPr/>
          <a:lstStyle>
            <a:lvl1pPr>
              <a:buClr>
                <a:schemeClr val="accent1"/>
              </a:buClr>
              <a:buFont typeface="Calibri" pitchFamily="34" charset="0"/>
              <a:buChar char="»"/>
              <a:defRPr sz="1800"/>
            </a:lvl1pPr>
            <a:lvl2pPr>
              <a:buClr>
                <a:schemeClr val="accent1"/>
              </a:buClr>
              <a:buFont typeface="Calibri Light" pitchFamily="34" charset="0"/>
              <a:buChar char="»"/>
              <a:defRPr sz="1600"/>
            </a:lvl2pPr>
            <a:lvl3pPr>
              <a:buClr>
                <a:schemeClr val="accent1"/>
              </a:buClr>
              <a:buFont typeface="Calibri Light" pitchFamily="34" charset="0"/>
              <a:buChar char="»"/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17" name="Textplatzhalter 7"/>
          <p:cNvSpPr>
            <a:spLocks noGrp="1"/>
          </p:cNvSpPr>
          <p:nvPr>
            <p:ph type="body" sz="quarter" idx="12" hasCustomPrompt="1"/>
          </p:nvPr>
        </p:nvSpPr>
        <p:spPr>
          <a:xfrm>
            <a:off x="325115" y="160569"/>
            <a:ext cx="8432349" cy="769441"/>
          </a:xfrm>
        </p:spPr>
        <p:txBody>
          <a:bodyPr anchor="b"/>
          <a:lstStyle>
            <a:lvl1pPr marL="0" indent="0">
              <a:spcBef>
                <a:spcPts val="0"/>
              </a:spcBef>
              <a:buClr>
                <a:srgbClr val="005EA8"/>
              </a:buClr>
              <a:buFontTx/>
              <a:buNone/>
              <a:defRPr sz="2400" baseline="0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Clr>
                <a:srgbClr val="005EA8"/>
              </a:buClr>
              <a:buFontTx/>
              <a:buNone/>
              <a:defRPr sz="2000" baseline="0">
                <a:solidFill>
                  <a:schemeClr val="accent1"/>
                </a:solidFill>
                <a:latin typeface="+mj-lt"/>
              </a:defRPr>
            </a:lvl2pPr>
            <a:lvl3pPr>
              <a:buClr>
                <a:srgbClr val="005EA8"/>
              </a:buClr>
              <a:buFont typeface="Calibri Light" pitchFamily="34" charset="0"/>
              <a:buChar char="»"/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 dirty="0" smtClean="0"/>
              <a:t>Überschrift | Calibri Light 24pt in </a:t>
            </a:r>
            <a:r>
              <a:rPr lang="de-DE" dirty="0" err="1" smtClean="0"/>
              <a:t>InfoKom</a:t>
            </a:r>
            <a:r>
              <a:rPr lang="de-DE" dirty="0" smtClean="0"/>
              <a:t> Blau (RGB: 0, 94, 168)</a:t>
            </a:r>
          </a:p>
          <a:p>
            <a:pPr lvl="1"/>
            <a:r>
              <a:rPr lang="de-DE" dirty="0" smtClean="0"/>
              <a:t>Optional Untertitel | 20pt </a:t>
            </a:r>
            <a:r>
              <a:rPr lang="de-DE" dirty="0" err="1" smtClean="0"/>
              <a:t>InfoKom</a:t>
            </a:r>
            <a:r>
              <a:rPr lang="de-DE" dirty="0" smtClean="0"/>
              <a:t> Blau</a:t>
            </a:r>
          </a:p>
        </p:txBody>
      </p:sp>
      <p:cxnSp>
        <p:nvCxnSpPr>
          <p:cNvPr id="6" name="Gerade Verbindung 5"/>
          <p:cNvCxnSpPr/>
          <p:nvPr userDrawn="1"/>
        </p:nvCxnSpPr>
        <p:spPr>
          <a:xfrm>
            <a:off x="0" y="979200"/>
            <a:ext cx="648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mit Bild-LVR-Ha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W:\Z13Marketing\Projekte\2015-01-PPT\Bilderpool\3zu4\Verlaufsbilder\Verlaufsbilder_final\LVR-Haus_Verlauf_3zu4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596063"/>
          </a:xfrm>
          <a:prstGeom prst="rect">
            <a:avLst/>
          </a:prstGeom>
          <a:noFill/>
        </p:spPr>
      </p:pic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345813" y="1538288"/>
            <a:ext cx="5670370" cy="4635500"/>
          </a:xfrm>
        </p:spPr>
        <p:txBody>
          <a:bodyPr/>
          <a:lstStyle>
            <a:lvl1pPr>
              <a:buClr>
                <a:schemeClr val="accent1"/>
              </a:buClr>
              <a:buFont typeface="Calibri" pitchFamily="34" charset="0"/>
              <a:buChar char="»"/>
              <a:defRPr sz="1800"/>
            </a:lvl1pPr>
            <a:lvl2pPr>
              <a:buClr>
                <a:schemeClr val="accent1"/>
              </a:buClr>
              <a:buFont typeface="Calibri Light" pitchFamily="34" charset="0"/>
              <a:buChar char="»"/>
              <a:defRPr sz="1600"/>
            </a:lvl2pPr>
            <a:lvl3pPr>
              <a:buClr>
                <a:schemeClr val="accent1"/>
              </a:buClr>
              <a:buFont typeface="Calibri Light" pitchFamily="34" charset="0"/>
              <a:buChar char="»"/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17" name="Textplatzhalter 7"/>
          <p:cNvSpPr>
            <a:spLocks noGrp="1"/>
          </p:cNvSpPr>
          <p:nvPr>
            <p:ph type="body" sz="quarter" idx="12" hasCustomPrompt="1"/>
          </p:nvPr>
        </p:nvSpPr>
        <p:spPr>
          <a:xfrm>
            <a:off x="325115" y="160569"/>
            <a:ext cx="8432349" cy="769441"/>
          </a:xfrm>
        </p:spPr>
        <p:txBody>
          <a:bodyPr anchor="b"/>
          <a:lstStyle>
            <a:lvl1pPr marL="0" indent="0">
              <a:spcBef>
                <a:spcPts val="0"/>
              </a:spcBef>
              <a:buClr>
                <a:srgbClr val="005EA8"/>
              </a:buClr>
              <a:buFontTx/>
              <a:buNone/>
              <a:defRPr sz="2400" baseline="0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Clr>
                <a:srgbClr val="005EA8"/>
              </a:buClr>
              <a:buFontTx/>
              <a:buNone/>
              <a:defRPr sz="2000" baseline="0">
                <a:solidFill>
                  <a:schemeClr val="accent1"/>
                </a:solidFill>
                <a:latin typeface="+mj-lt"/>
              </a:defRPr>
            </a:lvl2pPr>
            <a:lvl3pPr>
              <a:buClr>
                <a:srgbClr val="005EA8"/>
              </a:buClr>
              <a:buFont typeface="Calibri Light" pitchFamily="34" charset="0"/>
              <a:buChar char="»"/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 dirty="0" smtClean="0"/>
              <a:t>Überschrift | Calibri Light 24pt in </a:t>
            </a:r>
            <a:r>
              <a:rPr lang="de-DE" dirty="0" err="1" smtClean="0"/>
              <a:t>InfoKom</a:t>
            </a:r>
            <a:r>
              <a:rPr lang="de-DE" dirty="0" smtClean="0"/>
              <a:t> Blau (RGB: 0, 94, 168)</a:t>
            </a:r>
          </a:p>
          <a:p>
            <a:pPr lvl="1"/>
            <a:r>
              <a:rPr lang="de-DE" dirty="0" smtClean="0"/>
              <a:t>Optional Untertitel | 20pt </a:t>
            </a:r>
            <a:r>
              <a:rPr lang="de-DE" dirty="0" err="1" smtClean="0"/>
              <a:t>InfoKom</a:t>
            </a:r>
            <a:r>
              <a:rPr lang="de-DE" dirty="0" smtClean="0"/>
              <a:t> Blau</a:t>
            </a:r>
          </a:p>
        </p:txBody>
      </p:sp>
      <p:cxnSp>
        <p:nvCxnSpPr>
          <p:cNvPr id="6" name="Gerade Verbindung 5"/>
          <p:cNvCxnSpPr/>
          <p:nvPr userDrawn="1"/>
        </p:nvCxnSpPr>
        <p:spPr>
          <a:xfrm>
            <a:off x="0" y="979200"/>
            <a:ext cx="648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mit Bild-Sozia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Soziales_Verlauf_3zu4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1305"/>
            <a:ext cx="9144000" cy="6595872"/>
          </a:xfrm>
          <a:prstGeom prst="rect">
            <a:avLst/>
          </a:prstGeom>
        </p:spPr>
      </p:pic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345813" y="1538288"/>
            <a:ext cx="5670370" cy="4635500"/>
          </a:xfrm>
        </p:spPr>
        <p:txBody>
          <a:bodyPr/>
          <a:lstStyle>
            <a:lvl1pPr>
              <a:buClr>
                <a:schemeClr val="accent1"/>
              </a:buClr>
              <a:buFont typeface="Calibri" pitchFamily="34" charset="0"/>
              <a:buChar char="»"/>
              <a:defRPr sz="1800"/>
            </a:lvl1pPr>
            <a:lvl2pPr>
              <a:buClr>
                <a:schemeClr val="accent1"/>
              </a:buClr>
              <a:buFont typeface="Calibri Light" pitchFamily="34" charset="0"/>
              <a:buChar char="»"/>
              <a:defRPr sz="1600"/>
            </a:lvl2pPr>
            <a:lvl3pPr>
              <a:buClr>
                <a:schemeClr val="accent1"/>
              </a:buClr>
              <a:buFont typeface="Calibri Light" pitchFamily="34" charset="0"/>
              <a:buChar char="»"/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17" name="Textplatzhalter 7"/>
          <p:cNvSpPr>
            <a:spLocks noGrp="1"/>
          </p:cNvSpPr>
          <p:nvPr>
            <p:ph type="body" sz="quarter" idx="12" hasCustomPrompt="1"/>
          </p:nvPr>
        </p:nvSpPr>
        <p:spPr>
          <a:xfrm>
            <a:off x="325115" y="160569"/>
            <a:ext cx="8432349" cy="769441"/>
          </a:xfrm>
        </p:spPr>
        <p:txBody>
          <a:bodyPr anchor="b"/>
          <a:lstStyle>
            <a:lvl1pPr marL="0" indent="0">
              <a:spcBef>
                <a:spcPts val="0"/>
              </a:spcBef>
              <a:buClr>
                <a:srgbClr val="005EA8"/>
              </a:buClr>
              <a:buFontTx/>
              <a:buNone/>
              <a:defRPr sz="2400" baseline="0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Clr>
                <a:srgbClr val="005EA8"/>
              </a:buClr>
              <a:buFontTx/>
              <a:buNone/>
              <a:defRPr sz="2000" baseline="0">
                <a:solidFill>
                  <a:schemeClr val="accent1"/>
                </a:solidFill>
                <a:latin typeface="+mj-lt"/>
              </a:defRPr>
            </a:lvl2pPr>
            <a:lvl3pPr>
              <a:buClr>
                <a:srgbClr val="005EA8"/>
              </a:buClr>
              <a:buFont typeface="Calibri Light" pitchFamily="34" charset="0"/>
              <a:buChar char="»"/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 dirty="0" smtClean="0"/>
              <a:t>Überschrift | Calibri Light 24pt in </a:t>
            </a:r>
            <a:r>
              <a:rPr lang="de-DE" dirty="0" err="1" smtClean="0"/>
              <a:t>InfoKom</a:t>
            </a:r>
            <a:r>
              <a:rPr lang="de-DE" dirty="0" smtClean="0"/>
              <a:t> Blau (RGB: 0, 94, 168)</a:t>
            </a:r>
          </a:p>
          <a:p>
            <a:pPr lvl="1"/>
            <a:r>
              <a:rPr lang="de-DE" dirty="0" smtClean="0"/>
              <a:t>Optional Untertitel | 20pt </a:t>
            </a:r>
            <a:r>
              <a:rPr lang="de-DE" dirty="0" err="1" smtClean="0"/>
              <a:t>InfoKom</a:t>
            </a:r>
            <a:r>
              <a:rPr lang="de-DE" dirty="0" smtClean="0"/>
              <a:t> Blau</a:t>
            </a:r>
          </a:p>
        </p:txBody>
      </p:sp>
      <p:cxnSp>
        <p:nvCxnSpPr>
          <p:cNvPr id="6" name="Gerade Verbindung 5"/>
          <p:cNvCxnSpPr/>
          <p:nvPr userDrawn="1"/>
        </p:nvCxnSpPr>
        <p:spPr>
          <a:xfrm>
            <a:off x="0" y="979200"/>
            <a:ext cx="648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9" name="Foliennummernplatzhalter 7"/>
          <p:cNvSpPr txBox="1">
            <a:spLocks/>
          </p:cNvSpPr>
          <p:nvPr userDrawn="1"/>
        </p:nvSpPr>
        <p:spPr>
          <a:xfrm>
            <a:off x="1071538" y="6572272"/>
            <a:ext cx="1643074" cy="2857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6894FEE-F2B8-4C0A-AF88-F081B12E9FF0}" type="slidenum">
              <a:rPr kumimoji="0" lang="de-DE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9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4" name="Foliennummernplatzhalter 7"/>
          <p:cNvSpPr>
            <a:spLocks noGrp="1"/>
          </p:cNvSpPr>
          <p:nvPr>
            <p:ph type="sldNum" sz="quarter" idx="4"/>
          </p:nvPr>
        </p:nvSpPr>
        <p:spPr>
          <a:xfrm>
            <a:off x="1071538" y="6572272"/>
            <a:ext cx="1643074" cy="2857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C6894FEE-F2B8-4C0A-AF88-F081B12E9FF0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mit Bild-Tastatu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:\Z13Marketing\Projekte\2015-01-PPT\Bilderpool\3zu4\Verlaufsbilder\Verlaufsbilder_final\Tastatur_Verlauf_3zu4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596063"/>
          </a:xfrm>
          <a:prstGeom prst="rect">
            <a:avLst/>
          </a:prstGeom>
          <a:noFill/>
        </p:spPr>
      </p:pic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345813" y="1538288"/>
            <a:ext cx="5670370" cy="4635500"/>
          </a:xfrm>
        </p:spPr>
        <p:txBody>
          <a:bodyPr/>
          <a:lstStyle>
            <a:lvl1pPr>
              <a:buClr>
                <a:schemeClr val="accent1"/>
              </a:buClr>
              <a:buFont typeface="Calibri" pitchFamily="34" charset="0"/>
              <a:buChar char="»"/>
              <a:defRPr sz="1800"/>
            </a:lvl1pPr>
            <a:lvl2pPr>
              <a:buClr>
                <a:schemeClr val="accent1"/>
              </a:buClr>
              <a:buFont typeface="Calibri Light" pitchFamily="34" charset="0"/>
              <a:buChar char="»"/>
              <a:defRPr sz="1600"/>
            </a:lvl2pPr>
            <a:lvl3pPr>
              <a:buClr>
                <a:schemeClr val="accent1"/>
              </a:buClr>
              <a:buFont typeface="Calibri Light" pitchFamily="34" charset="0"/>
              <a:buChar char="»"/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17" name="Textplatzhalter 7"/>
          <p:cNvSpPr>
            <a:spLocks noGrp="1"/>
          </p:cNvSpPr>
          <p:nvPr>
            <p:ph type="body" sz="quarter" idx="12" hasCustomPrompt="1"/>
          </p:nvPr>
        </p:nvSpPr>
        <p:spPr>
          <a:xfrm>
            <a:off x="325115" y="160569"/>
            <a:ext cx="8432349" cy="769441"/>
          </a:xfrm>
        </p:spPr>
        <p:txBody>
          <a:bodyPr anchor="b"/>
          <a:lstStyle>
            <a:lvl1pPr marL="0" indent="0">
              <a:spcBef>
                <a:spcPts val="0"/>
              </a:spcBef>
              <a:buClr>
                <a:srgbClr val="005EA8"/>
              </a:buClr>
              <a:buFontTx/>
              <a:buNone/>
              <a:defRPr sz="2400" baseline="0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Clr>
                <a:srgbClr val="005EA8"/>
              </a:buClr>
              <a:buFontTx/>
              <a:buNone/>
              <a:defRPr sz="2000" baseline="0">
                <a:solidFill>
                  <a:schemeClr val="accent1"/>
                </a:solidFill>
                <a:latin typeface="+mj-lt"/>
              </a:defRPr>
            </a:lvl2pPr>
            <a:lvl3pPr>
              <a:buClr>
                <a:srgbClr val="005EA8"/>
              </a:buClr>
              <a:buFont typeface="Calibri Light" pitchFamily="34" charset="0"/>
              <a:buChar char="»"/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 dirty="0" smtClean="0"/>
              <a:t>Überschrift | Calibri Light 24pt in </a:t>
            </a:r>
            <a:r>
              <a:rPr lang="de-DE" dirty="0" err="1" smtClean="0"/>
              <a:t>InfoKom</a:t>
            </a:r>
            <a:r>
              <a:rPr lang="de-DE" dirty="0" smtClean="0"/>
              <a:t> Blau (RGB: 0, 94, 168)</a:t>
            </a:r>
          </a:p>
          <a:p>
            <a:pPr lvl="1"/>
            <a:r>
              <a:rPr lang="de-DE" dirty="0" smtClean="0"/>
              <a:t>Optional Untertitel | 20pt </a:t>
            </a:r>
            <a:r>
              <a:rPr lang="de-DE" dirty="0" err="1" smtClean="0"/>
              <a:t>InfoKom</a:t>
            </a:r>
            <a:r>
              <a:rPr lang="de-DE" dirty="0" smtClean="0"/>
              <a:t> Blau</a:t>
            </a:r>
          </a:p>
        </p:txBody>
      </p:sp>
      <p:cxnSp>
        <p:nvCxnSpPr>
          <p:cNvPr id="6" name="Gerade Verbindung 5"/>
          <p:cNvCxnSpPr/>
          <p:nvPr userDrawn="1"/>
        </p:nvCxnSpPr>
        <p:spPr>
          <a:xfrm>
            <a:off x="0" y="979200"/>
            <a:ext cx="648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oliennummernplatzhalter 7"/>
          <p:cNvSpPr>
            <a:spLocks noGrp="1"/>
          </p:cNvSpPr>
          <p:nvPr>
            <p:ph type="sldNum" sz="quarter" idx="4"/>
          </p:nvPr>
        </p:nvSpPr>
        <p:spPr>
          <a:xfrm>
            <a:off x="1071538" y="6572272"/>
            <a:ext cx="1643074" cy="2857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C6894FEE-F2B8-4C0A-AF88-F081B12E9FF0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mit Bild-Rechenzentru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RZ_Verlauf_3zu4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1305"/>
            <a:ext cx="9144000" cy="6595872"/>
          </a:xfrm>
          <a:prstGeom prst="rect">
            <a:avLst/>
          </a:prstGeom>
        </p:spPr>
      </p:pic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345813" y="1538288"/>
            <a:ext cx="5670370" cy="4635500"/>
          </a:xfrm>
        </p:spPr>
        <p:txBody>
          <a:bodyPr/>
          <a:lstStyle>
            <a:lvl1pPr>
              <a:buClr>
                <a:schemeClr val="accent1"/>
              </a:buClr>
              <a:buFont typeface="Calibri" pitchFamily="34" charset="0"/>
              <a:buChar char="»"/>
              <a:defRPr sz="1800"/>
            </a:lvl1pPr>
            <a:lvl2pPr>
              <a:buClr>
                <a:schemeClr val="accent1"/>
              </a:buClr>
              <a:buFont typeface="Calibri Light" pitchFamily="34" charset="0"/>
              <a:buChar char="»"/>
              <a:defRPr sz="1600"/>
            </a:lvl2pPr>
            <a:lvl3pPr>
              <a:buClr>
                <a:schemeClr val="accent1"/>
              </a:buClr>
              <a:buFont typeface="Calibri Light" pitchFamily="34" charset="0"/>
              <a:buChar char="»"/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17" name="Textplatzhalter 7"/>
          <p:cNvSpPr>
            <a:spLocks noGrp="1"/>
          </p:cNvSpPr>
          <p:nvPr>
            <p:ph type="body" sz="quarter" idx="12" hasCustomPrompt="1"/>
          </p:nvPr>
        </p:nvSpPr>
        <p:spPr>
          <a:xfrm>
            <a:off x="325115" y="160569"/>
            <a:ext cx="8432349" cy="769441"/>
          </a:xfrm>
        </p:spPr>
        <p:txBody>
          <a:bodyPr anchor="b"/>
          <a:lstStyle>
            <a:lvl1pPr marL="0" indent="0">
              <a:spcBef>
                <a:spcPts val="0"/>
              </a:spcBef>
              <a:buClr>
                <a:srgbClr val="005EA8"/>
              </a:buClr>
              <a:buFontTx/>
              <a:buNone/>
              <a:defRPr sz="2400" baseline="0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Clr>
                <a:srgbClr val="005EA8"/>
              </a:buClr>
              <a:buFontTx/>
              <a:buNone/>
              <a:defRPr sz="2000" baseline="0">
                <a:solidFill>
                  <a:schemeClr val="accent1"/>
                </a:solidFill>
                <a:latin typeface="+mj-lt"/>
              </a:defRPr>
            </a:lvl2pPr>
            <a:lvl3pPr>
              <a:buClr>
                <a:srgbClr val="005EA8"/>
              </a:buClr>
              <a:buFont typeface="Calibri Light" pitchFamily="34" charset="0"/>
              <a:buChar char="»"/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 dirty="0" smtClean="0"/>
              <a:t>Überschrift | Calibri Light 24pt in </a:t>
            </a:r>
            <a:r>
              <a:rPr lang="de-DE" dirty="0" err="1" smtClean="0"/>
              <a:t>InfoKom</a:t>
            </a:r>
            <a:r>
              <a:rPr lang="de-DE" dirty="0" smtClean="0"/>
              <a:t> Blau (RGB: 0, 94, 168)</a:t>
            </a:r>
          </a:p>
          <a:p>
            <a:pPr lvl="1"/>
            <a:r>
              <a:rPr lang="de-DE" dirty="0" smtClean="0"/>
              <a:t>Optional Untertitel | 20pt </a:t>
            </a:r>
            <a:r>
              <a:rPr lang="de-DE" dirty="0" err="1" smtClean="0"/>
              <a:t>InfoKom</a:t>
            </a:r>
            <a:r>
              <a:rPr lang="de-DE" dirty="0" smtClean="0"/>
              <a:t> Blau</a:t>
            </a:r>
          </a:p>
        </p:txBody>
      </p:sp>
      <p:cxnSp>
        <p:nvCxnSpPr>
          <p:cNvPr id="6" name="Gerade Verbindung 5"/>
          <p:cNvCxnSpPr/>
          <p:nvPr userDrawn="1"/>
        </p:nvCxnSpPr>
        <p:spPr>
          <a:xfrm>
            <a:off x="0" y="979200"/>
            <a:ext cx="648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liennummernplatzhalter 7"/>
          <p:cNvSpPr>
            <a:spLocks noGrp="1"/>
          </p:cNvSpPr>
          <p:nvPr>
            <p:ph type="sldNum" sz="quarter" idx="4"/>
          </p:nvPr>
        </p:nvSpPr>
        <p:spPr>
          <a:xfrm>
            <a:off x="1071538" y="6572272"/>
            <a:ext cx="1643074" cy="2857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C6894FEE-F2B8-4C0A-AF88-F081B12E9FF0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mit Bild-Fullserv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W:\Z13Marketing\Projekte\2015-01-PPT\Bilderpool\3zu4\Verlaufsbilder\Verlaufsbilder_final\Fullservice_Verlauf_3zu4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596063"/>
          </a:xfrm>
          <a:prstGeom prst="rect">
            <a:avLst/>
          </a:prstGeom>
          <a:noFill/>
        </p:spPr>
      </p:pic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345813" y="1538288"/>
            <a:ext cx="5670370" cy="4635500"/>
          </a:xfrm>
        </p:spPr>
        <p:txBody>
          <a:bodyPr/>
          <a:lstStyle>
            <a:lvl1pPr>
              <a:buClr>
                <a:schemeClr val="accent1"/>
              </a:buClr>
              <a:buFont typeface="Calibri" pitchFamily="34" charset="0"/>
              <a:buChar char="»"/>
              <a:defRPr sz="1800"/>
            </a:lvl1pPr>
            <a:lvl2pPr>
              <a:buClr>
                <a:schemeClr val="accent1"/>
              </a:buClr>
              <a:buFont typeface="Calibri Light" pitchFamily="34" charset="0"/>
              <a:buChar char="»"/>
              <a:defRPr sz="1600"/>
            </a:lvl2pPr>
            <a:lvl3pPr>
              <a:buClr>
                <a:schemeClr val="accent1"/>
              </a:buClr>
              <a:buFont typeface="Calibri Light" pitchFamily="34" charset="0"/>
              <a:buChar char="»"/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17" name="Textplatzhalter 7"/>
          <p:cNvSpPr>
            <a:spLocks noGrp="1"/>
          </p:cNvSpPr>
          <p:nvPr>
            <p:ph type="body" sz="quarter" idx="12" hasCustomPrompt="1"/>
          </p:nvPr>
        </p:nvSpPr>
        <p:spPr>
          <a:xfrm>
            <a:off x="325115" y="160569"/>
            <a:ext cx="8432349" cy="769441"/>
          </a:xfrm>
        </p:spPr>
        <p:txBody>
          <a:bodyPr anchor="b"/>
          <a:lstStyle>
            <a:lvl1pPr marL="0" indent="0">
              <a:spcBef>
                <a:spcPts val="0"/>
              </a:spcBef>
              <a:buClr>
                <a:srgbClr val="005EA8"/>
              </a:buClr>
              <a:buFontTx/>
              <a:buNone/>
              <a:defRPr sz="2400" baseline="0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Clr>
                <a:srgbClr val="005EA8"/>
              </a:buClr>
              <a:buFontTx/>
              <a:buNone/>
              <a:defRPr sz="2000" baseline="0">
                <a:solidFill>
                  <a:schemeClr val="accent1"/>
                </a:solidFill>
                <a:latin typeface="+mj-lt"/>
              </a:defRPr>
            </a:lvl2pPr>
            <a:lvl3pPr>
              <a:buClr>
                <a:srgbClr val="005EA8"/>
              </a:buClr>
              <a:buFont typeface="Calibri Light" pitchFamily="34" charset="0"/>
              <a:buChar char="»"/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 dirty="0" smtClean="0"/>
              <a:t>Überschrift | Calibri Light 24pt in </a:t>
            </a:r>
            <a:r>
              <a:rPr lang="de-DE" dirty="0" err="1" smtClean="0"/>
              <a:t>InfoKom</a:t>
            </a:r>
            <a:r>
              <a:rPr lang="de-DE" dirty="0" smtClean="0"/>
              <a:t> Blau (RGB: 0, 94, 168)</a:t>
            </a:r>
          </a:p>
          <a:p>
            <a:pPr lvl="1"/>
            <a:r>
              <a:rPr lang="de-DE" dirty="0" smtClean="0"/>
              <a:t>Optional Untertitel | 20pt </a:t>
            </a:r>
            <a:r>
              <a:rPr lang="de-DE" dirty="0" err="1" smtClean="0"/>
              <a:t>InfoKom</a:t>
            </a:r>
            <a:r>
              <a:rPr lang="de-DE" dirty="0" smtClean="0"/>
              <a:t> Blau</a:t>
            </a:r>
          </a:p>
        </p:txBody>
      </p:sp>
      <p:cxnSp>
        <p:nvCxnSpPr>
          <p:cNvPr id="6" name="Gerade Verbindung 5"/>
          <p:cNvCxnSpPr/>
          <p:nvPr userDrawn="1"/>
        </p:nvCxnSpPr>
        <p:spPr>
          <a:xfrm>
            <a:off x="0" y="979200"/>
            <a:ext cx="648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oliennummernplatzhalter 7"/>
          <p:cNvSpPr>
            <a:spLocks noGrp="1"/>
          </p:cNvSpPr>
          <p:nvPr>
            <p:ph type="sldNum" sz="quarter" idx="4"/>
          </p:nvPr>
        </p:nvSpPr>
        <p:spPr>
          <a:xfrm>
            <a:off x="1071538" y="6572272"/>
            <a:ext cx="1643074" cy="2857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C6894FEE-F2B8-4C0A-AF88-F081B12E9FF0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mit Bild-Klin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W:\Z13Marketing\Projekte\2015-01-PPT\Bilderpool\3zu4\Verlaufsbilder\Verlaufsbilder_final\Klinik_Verlauf_3zu4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596063"/>
          </a:xfrm>
          <a:prstGeom prst="rect">
            <a:avLst/>
          </a:prstGeom>
          <a:noFill/>
        </p:spPr>
      </p:pic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345813" y="1538288"/>
            <a:ext cx="5670370" cy="4635500"/>
          </a:xfrm>
        </p:spPr>
        <p:txBody>
          <a:bodyPr/>
          <a:lstStyle>
            <a:lvl1pPr>
              <a:buClr>
                <a:schemeClr val="accent1"/>
              </a:buClr>
              <a:buFont typeface="Calibri" pitchFamily="34" charset="0"/>
              <a:buChar char="»"/>
              <a:defRPr sz="1800"/>
            </a:lvl1pPr>
            <a:lvl2pPr>
              <a:buClr>
                <a:schemeClr val="accent1"/>
              </a:buClr>
              <a:buFont typeface="Calibri Light" pitchFamily="34" charset="0"/>
              <a:buChar char="»"/>
              <a:defRPr sz="1600"/>
            </a:lvl2pPr>
            <a:lvl3pPr>
              <a:buClr>
                <a:schemeClr val="accent1"/>
              </a:buClr>
              <a:buFont typeface="Calibri Light" pitchFamily="34" charset="0"/>
              <a:buChar char="»"/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17" name="Textplatzhalter 7"/>
          <p:cNvSpPr>
            <a:spLocks noGrp="1"/>
          </p:cNvSpPr>
          <p:nvPr>
            <p:ph type="body" sz="quarter" idx="12" hasCustomPrompt="1"/>
          </p:nvPr>
        </p:nvSpPr>
        <p:spPr>
          <a:xfrm>
            <a:off x="325115" y="160569"/>
            <a:ext cx="8432349" cy="769441"/>
          </a:xfrm>
        </p:spPr>
        <p:txBody>
          <a:bodyPr anchor="b"/>
          <a:lstStyle>
            <a:lvl1pPr marL="0" indent="0">
              <a:spcBef>
                <a:spcPts val="0"/>
              </a:spcBef>
              <a:buClr>
                <a:srgbClr val="005EA8"/>
              </a:buClr>
              <a:buFontTx/>
              <a:buNone/>
              <a:defRPr sz="2400" baseline="0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Clr>
                <a:srgbClr val="005EA8"/>
              </a:buClr>
              <a:buFontTx/>
              <a:buNone/>
              <a:defRPr sz="2000" baseline="0">
                <a:solidFill>
                  <a:schemeClr val="accent1"/>
                </a:solidFill>
                <a:latin typeface="+mj-lt"/>
              </a:defRPr>
            </a:lvl2pPr>
            <a:lvl3pPr>
              <a:buClr>
                <a:srgbClr val="005EA8"/>
              </a:buClr>
              <a:buFont typeface="Calibri Light" pitchFamily="34" charset="0"/>
              <a:buChar char="»"/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 dirty="0" smtClean="0"/>
              <a:t>Überschrift | Calibri Light 24pt in </a:t>
            </a:r>
            <a:r>
              <a:rPr lang="de-DE" dirty="0" err="1" smtClean="0"/>
              <a:t>InfoKom</a:t>
            </a:r>
            <a:r>
              <a:rPr lang="de-DE" dirty="0" smtClean="0"/>
              <a:t> Blau (RGB: 0, 94, 168)</a:t>
            </a:r>
          </a:p>
          <a:p>
            <a:pPr lvl="1"/>
            <a:r>
              <a:rPr lang="de-DE" dirty="0" smtClean="0"/>
              <a:t>Optional Untertitel | 20pt </a:t>
            </a:r>
            <a:r>
              <a:rPr lang="de-DE" dirty="0" err="1" smtClean="0"/>
              <a:t>InfoKom</a:t>
            </a:r>
            <a:r>
              <a:rPr lang="de-DE" dirty="0" smtClean="0"/>
              <a:t> Blau</a:t>
            </a:r>
          </a:p>
        </p:txBody>
      </p:sp>
      <p:cxnSp>
        <p:nvCxnSpPr>
          <p:cNvPr id="6" name="Gerade Verbindung 5"/>
          <p:cNvCxnSpPr/>
          <p:nvPr userDrawn="1"/>
        </p:nvCxnSpPr>
        <p:spPr>
          <a:xfrm>
            <a:off x="0" y="979200"/>
            <a:ext cx="648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oliennummernplatzhalter 7"/>
          <p:cNvSpPr>
            <a:spLocks noGrp="1"/>
          </p:cNvSpPr>
          <p:nvPr>
            <p:ph type="sldNum" sz="quarter" idx="4"/>
          </p:nvPr>
        </p:nvSpPr>
        <p:spPr>
          <a:xfrm>
            <a:off x="1071538" y="6572272"/>
            <a:ext cx="1643074" cy="2857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C6894FEE-F2B8-4C0A-AF88-F081B12E9FF0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mit Bild-Verwal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W:\Z13Marketing\Projekte\2015-01-PPT\Bilderpool\3zu4\Verlaufsbilder\Verlaufsbilder_final\Verwaltung_Verlauf_3zu4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596063"/>
          </a:xfrm>
          <a:prstGeom prst="rect">
            <a:avLst/>
          </a:prstGeom>
          <a:noFill/>
        </p:spPr>
      </p:pic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345813" y="1538288"/>
            <a:ext cx="5670370" cy="4635500"/>
          </a:xfrm>
        </p:spPr>
        <p:txBody>
          <a:bodyPr/>
          <a:lstStyle>
            <a:lvl1pPr>
              <a:buClr>
                <a:schemeClr val="accent1"/>
              </a:buClr>
              <a:buFont typeface="Calibri" pitchFamily="34" charset="0"/>
              <a:buChar char="»"/>
              <a:defRPr sz="1800"/>
            </a:lvl1pPr>
            <a:lvl2pPr>
              <a:buClr>
                <a:schemeClr val="accent1"/>
              </a:buClr>
              <a:buFont typeface="Calibri Light" pitchFamily="34" charset="0"/>
              <a:buChar char="»"/>
              <a:defRPr sz="1600"/>
            </a:lvl2pPr>
            <a:lvl3pPr>
              <a:buClr>
                <a:schemeClr val="accent1"/>
              </a:buClr>
              <a:buFont typeface="Calibri Light" pitchFamily="34" charset="0"/>
              <a:buChar char="»"/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17" name="Textplatzhalter 7"/>
          <p:cNvSpPr>
            <a:spLocks noGrp="1"/>
          </p:cNvSpPr>
          <p:nvPr>
            <p:ph type="body" sz="quarter" idx="12" hasCustomPrompt="1"/>
          </p:nvPr>
        </p:nvSpPr>
        <p:spPr>
          <a:xfrm>
            <a:off x="325115" y="160569"/>
            <a:ext cx="8432349" cy="769441"/>
          </a:xfrm>
        </p:spPr>
        <p:txBody>
          <a:bodyPr anchor="b"/>
          <a:lstStyle>
            <a:lvl1pPr marL="0" indent="0">
              <a:spcBef>
                <a:spcPts val="0"/>
              </a:spcBef>
              <a:buClr>
                <a:srgbClr val="005EA8"/>
              </a:buClr>
              <a:buFontTx/>
              <a:buNone/>
              <a:defRPr sz="2400" baseline="0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Clr>
                <a:srgbClr val="005EA8"/>
              </a:buClr>
              <a:buFontTx/>
              <a:buNone/>
              <a:defRPr sz="2000" baseline="0">
                <a:solidFill>
                  <a:schemeClr val="accent1"/>
                </a:solidFill>
                <a:latin typeface="+mj-lt"/>
              </a:defRPr>
            </a:lvl2pPr>
            <a:lvl3pPr>
              <a:buClr>
                <a:srgbClr val="005EA8"/>
              </a:buClr>
              <a:buFont typeface="Calibri Light" pitchFamily="34" charset="0"/>
              <a:buChar char="»"/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 dirty="0" smtClean="0"/>
              <a:t>Überschrift | Calibri Light 24pt in </a:t>
            </a:r>
            <a:r>
              <a:rPr lang="de-DE" dirty="0" err="1" smtClean="0"/>
              <a:t>InfoKom</a:t>
            </a:r>
            <a:r>
              <a:rPr lang="de-DE" dirty="0" smtClean="0"/>
              <a:t> Blau (RGB: 0, 94, 168)</a:t>
            </a:r>
          </a:p>
          <a:p>
            <a:pPr lvl="1"/>
            <a:r>
              <a:rPr lang="de-DE" dirty="0" smtClean="0"/>
              <a:t>Optional Untertitel | 20pt </a:t>
            </a:r>
            <a:r>
              <a:rPr lang="de-DE" dirty="0" err="1" smtClean="0"/>
              <a:t>InfoKom</a:t>
            </a:r>
            <a:r>
              <a:rPr lang="de-DE" dirty="0" smtClean="0"/>
              <a:t> Blau</a:t>
            </a:r>
          </a:p>
        </p:txBody>
      </p:sp>
      <p:cxnSp>
        <p:nvCxnSpPr>
          <p:cNvPr id="6" name="Gerade Verbindung 5"/>
          <p:cNvCxnSpPr/>
          <p:nvPr userDrawn="1"/>
        </p:nvCxnSpPr>
        <p:spPr>
          <a:xfrm>
            <a:off x="0" y="979200"/>
            <a:ext cx="648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mit Bild-Kultu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W:\Z13Marketing\Projekte\2015-01-PPT\Bilderpool\3zu4\Verlaufsbilder\Verlaufsbilder_final\Kultur_Verlauf_3zu4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596063"/>
          </a:xfrm>
          <a:prstGeom prst="rect">
            <a:avLst/>
          </a:prstGeom>
          <a:noFill/>
        </p:spPr>
      </p:pic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345813" y="1538288"/>
            <a:ext cx="5670370" cy="4635500"/>
          </a:xfrm>
        </p:spPr>
        <p:txBody>
          <a:bodyPr/>
          <a:lstStyle>
            <a:lvl1pPr>
              <a:buClr>
                <a:schemeClr val="accent1"/>
              </a:buClr>
              <a:buFont typeface="Calibri" pitchFamily="34" charset="0"/>
              <a:buChar char="»"/>
              <a:defRPr sz="1800"/>
            </a:lvl1pPr>
            <a:lvl2pPr>
              <a:buClr>
                <a:schemeClr val="accent1"/>
              </a:buClr>
              <a:buFont typeface="Calibri Light" pitchFamily="34" charset="0"/>
              <a:buChar char="»"/>
              <a:defRPr sz="1600"/>
            </a:lvl2pPr>
            <a:lvl3pPr>
              <a:buClr>
                <a:schemeClr val="accent1"/>
              </a:buClr>
              <a:buFont typeface="Calibri Light" pitchFamily="34" charset="0"/>
              <a:buChar char="»"/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17" name="Textplatzhalter 7"/>
          <p:cNvSpPr>
            <a:spLocks noGrp="1"/>
          </p:cNvSpPr>
          <p:nvPr>
            <p:ph type="body" sz="quarter" idx="12" hasCustomPrompt="1"/>
          </p:nvPr>
        </p:nvSpPr>
        <p:spPr>
          <a:xfrm>
            <a:off x="325115" y="160569"/>
            <a:ext cx="8432349" cy="769441"/>
          </a:xfrm>
        </p:spPr>
        <p:txBody>
          <a:bodyPr anchor="b"/>
          <a:lstStyle>
            <a:lvl1pPr marL="0" indent="0">
              <a:spcBef>
                <a:spcPts val="0"/>
              </a:spcBef>
              <a:buClr>
                <a:srgbClr val="005EA8"/>
              </a:buClr>
              <a:buFontTx/>
              <a:buNone/>
              <a:defRPr sz="2400" baseline="0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Clr>
                <a:srgbClr val="005EA8"/>
              </a:buClr>
              <a:buFontTx/>
              <a:buNone/>
              <a:defRPr sz="2000" baseline="0">
                <a:solidFill>
                  <a:schemeClr val="accent1"/>
                </a:solidFill>
                <a:latin typeface="+mj-lt"/>
              </a:defRPr>
            </a:lvl2pPr>
            <a:lvl3pPr>
              <a:buClr>
                <a:srgbClr val="005EA8"/>
              </a:buClr>
              <a:buFont typeface="Calibri Light" pitchFamily="34" charset="0"/>
              <a:buChar char="»"/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 dirty="0" smtClean="0"/>
              <a:t>Überschrift | Calibri Light 24pt in </a:t>
            </a:r>
            <a:r>
              <a:rPr lang="de-DE" dirty="0" err="1" smtClean="0"/>
              <a:t>InfoKom</a:t>
            </a:r>
            <a:r>
              <a:rPr lang="de-DE" dirty="0" smtClean="0"/>
              <a:t> Blau (RGB: 0, 94, 168)</a:t>
            </a:r>
          </a:p>
          <a:p>
            <a:pPr lvl="1"/>
            <a:r>
              <a:rPr lang="de-DE" dirty="0" smtClean="0"/>
              <a:t>Optional Untertitel | 20pt </a:t>
            </a:r>
            <a:r>
              <a:rPr lang="de-DE" dirty="0" err="1" smtClean="0"/>
              <a:t>InfoKom</a:t>
            </a:r>
            <a:r>
              <a:rPr lang="de-DE" dirty="0" smtClean="0"/>
              <a:t> Blau</a:t>
            </a:r>
          </a:p>
        </p:txBody>
      </p:sp>
      <p:cxnSp>
        <p:nvCxnSpPr>
          <p:cNvPr id="6" name="Gerade Verbindung 5"/>
          <p:cNvCxnSpPr/>
          <p:nvPr userDrawn="1"/>
        </p:nvCxnSpPr>
        <p:spPr>
          <a:xfrm>
            <a:off x="0" y="979200"/>
            <a:ext cx="648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mit Bild_Schu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W:\Z13Marketing\Projekte\2015-01-PPT\Bilderpool\3zu4\Verlaufsbilder\Verlaufsbilder_final\Schule_Verlauf_3zu4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527"/>
            <a:ext cx="9144000" cy="6596063"/>
          </a:xfrm>
          <a:prstGeom prst="rect">
            <a:avLst/>
          </a:prstGeom>
          <a:noFill/>
        </p:spPr>
      </p:pic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345813" y="1538288"/>
            <a:ext cx="5670370" cy="4635500"/>
          </a:xfrm>
        </p:spPr>
        <p:txBody>
          <a:bodyPr/>
          <a:lstStyle>
            <a:lvl1pPr>
              <a:buClr>
                <a:schemeClr val="accent1"/>
              </a:buClr>
              <a:buFont typeface="Calibri" pitchFamily="34" charset="0"/>
              <a:buChar char="»"/>
              <a:defRPr sz="1800"/>
            </a:lvl1pPr>
            <a:lvl2pPr>
              <a:buClr>
                <a:schemeClr val="accent1"/>
              </a:buClr>
              <a:buFont typeface="Calibri Light" pitchFamily="34" charset="0"/>
              <a:buChar char="»"/>
              <a:defRPr sz="1600"/>
            </a:lvl2pPr>
            <a:lvl3pPr>
              <a:buClr>
                <a:schemeClr val="accent1"/>
              </a:buClr>
              <a:buFont typeface="Calibri Light" pitchFamily="34" charset="0"/>
              <a:buChar char="»"/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17" name="Textplatzhalter 7"/>
          <p:cNvSpPr>
            <a:spLocks noGrp="1"/>
          </p:cNvSpPr>
          <p:nvPr>
            <p:ph type="body" sz="quarter" idx="12" hasCustomPrompt="1"/>
          </p:nvPr>
        </p:nvSpPr>
        <p:spPr>
          <a:xfrm>
            <a:off x="325115" y="160569"/>
            <a:ext cx="8432349" cy="769441"/>
          </a:xfrm>
        </p:spPr>
        <p:txBody>
          <a:bodyPr anchor="b"/>
          <a:lstStyle>
            <a:lvl1pPr marL="0" indent="0">
              <a:spcBef>
                <a:spcPts val="0"/>
              </a:spcBef>
              <a:buClr>
                <a:srgbClr val="005EA8"/>
              </a:buClr>
              <a:buFontTx/>
              <a:buNone/>
              <a:defRPr sz="2400" baseline="0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Clr>
                <a:srgbClr val="005EA8"/>
              </a:buClr>
              <a:buFontTx/>
              <a:buNone/>
              <a:defRPr sz="2000" baseline="0">
                <a:solidFill>
                  <a:schemeClr val="accent1"/>
                </a:solidFill>
                <a:latin typeface="+mj-lt"/>
              </a:defRPr>
            </a:lvl2pPr>
            <a:lvl3pPr>
              <a:buClr>
                <a:srgbClr val="005EA8"/>
              </a:buClr>
              <a:buFont typeface="Calibri Light" pitchFamily="34" charset="0"/>
              <a:buChar char="»"/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 dirty="0" smtClean="0"/>
              <a:t>Überschrift | Calibri Light 24pt in </a:t>
            </a:r>
            <a:r>
              <a:rPr lang="de-DE" dirty="0" err="1" smtClean="0"/>
              <a:t>InfoKom</a:t>
            </a:r>
            <a:r>
              <a:rPr lang="de-DE" dirty="0" smtClean="0"/>
              <a:t> Blau (RGB: 0, 94, 168)</a:t>
            </a:r>
          </a:p>
          <a:p>
            <a:pPr lvl="1"/>
            <a:r>
              <a:rPr lang="de-DE" dirty="0" smtClean="0"/>
              <a:t>Optional Untertitel | 20pt </a:t>
            </a:r>
            <a:r>
              <a:rPr lang="de-DE" dirty="0" err="1" smtClean="0"/>
              <a:t>InfoKom</a:t>
            </a:r>
            <a:r>
              <a:rPr lang="de-DE" dirty="0" smtClean="0"/>
              <a:t> Blau</a:t>
            </a:r>
          </a:p>
        </p:txBody>
      </p:sp>
      <p:cxnSp>
        <p:nvCxnSpPr>
          <p:cNvPr id="6" name="Gerade Verbindung 5"/>
          <p:cNvCxnSpPr/>
          <p:nvPr userDrawn="1"/>
        </p:nvCxnSpPr>
        <p:spPr>
          <a:xfrm>
            <a:off x="0" y="979200"/>
            <a:ext cx="648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mit Bild-Besprech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W:\Z13Marketing\Projekte\2015-01-PPT\Bilderpool\3zu4\Verlaufsbilder\Verlaufsbilder_final\Besprechung_Verlauf_3zu4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596063"/>
          </a:xfrm>
          <a:prstGeom prst="rect">
            <a:avLst/>
          </a:prstGeom>
          <a:noFill/>
        </p:spPr>
      </p:pic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345813" y="1538288"/>
            <a:ext cx="5670370" cy="4635500"/>
          </a:xfrm>
        </p:spPr>
        <p:txBody>
          <a:bodyPr/>
          <a:lstStyle>
            <a:lvl1pPr>
              <a:buClr>
                <a:schemeClr val="accent1"/>
              </a:buClr>
              <a:buFont typeface="Calibri" pitchFamily="34" charset="0"/>
              <a:buChar char="»"/>
              <a:defRPr sz="1800"/>
            </a:lvl1pPr>
            <a:lvl2pPr>
              <a:buClr>
                <a:schemeClr val="accent1"/>
              </a:buClr>
              <a:buFont typeface="Calibri Light" pitchFamily="34" charset="0"/>
              <a:buChar char="»"/>
              <a:defRPr sz="1600"/>
            </a:lvl2pPr>
            <a:lvl3pPr>
              <a:buClr>
                <a:schemeClr val="accent1"/>
              </a:buClr>
              <a:buFont typeface="Calibri Light" pitchFamily="34" charset="0"/>
              <a:buChar char="»"/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17" name="Textplatzhalter 7"/>
          <p:cNvSpPr>
            <a:spLocks noGrp="1"/>
          </p:cNvSpPr>
          <p:nvPr>
            <p:ph type="body" sz="quarter" idx="12" hasCustomPrompt="1"/>
          </p:nvPr>
        </p:nvSpPr>
        <p:spPr>
          <a:xfrm>
            <a:off x="325115" y="160569"/>
            <a:ext cx="8432349" cy="769441"/>
          </a:xfrm>
        </p:spPr>
        <p:txBody>
          <a:bodyPr anchor="b"/>
          <a:lstStyle>
            <a:lvl1pPr marL="0" indent="0">
              <a:spcBef>
                <a:spcPts val="0"/>
              </a:spcBef>
              <a:buClr>
                <a:srgbClr val="005EA8"/>
              </a:buClr>
              <a:buFontTx/>
              <a:buNone/>
              <a:defRPr sz="2400" baseline="0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Clr>
                <a:srgbClr val="005EA8"/>
              </a:buClr>
              <a:buFontTx/>
              <a:buNone/>
              <a:defRPr sz="2000" baseline="0">
                <a:solidFill>
                  <a:schemeClr val="accent1"/>
                </a:solidFill>
                <a:latin typeface="+mj-lt"/>
              </a:defRPr>
            </a:lvl2pPr>
            <a:lvl3pPr>
              <a:buClr>
                <a:srgbClr val="005EA8"/>
              </a:buClr>
              <a:buFont typeface="Calibri Light" pitchFamily="34" charset="0"/>
              <a:buChar char="»"/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 dirty="0" smtClean="0"/>
              <a:t>Überschrift | Calibri Light 24pt in </a:t>
            </a:r>
            <a:r>
              <a:rPr lang="de-DE" dirty="0" err="1" smtClean="0"/>
              <a:t>InfoKom</a:t>
            </a:r>
            <a:r>
              <a:rPr lang="de-DE" dirty="0" smtClean="0"/>
              <a:t> Blau (RGB: 0, 94, 168)</a:t>
            </a:r>
          </a:p>
          <a:p>
            <a:pPr lvl="1"/>
            <a:r>
              <a:rPr lang="de-DE" dirty="0" smtClean="0"/>
              <a:t>Optional Untertitel | 20pt </a:t>
            </a:r>
            <a:r>
              <a:rPr lang="de-DE" dirty="0" err="1" smtClean="0"/>
              <a:t>InfoKom</a:t>
            </a:r>
            <a:r>
              <a:rPr lang="de-DE" dirty="0" smtClean="0"/>
              <a:t> Blau</a:t>
            </a:r>
          </a:p>
        </p:txBody>
      </p:sp>
      <p:cxnSp>
        <p:nvCxnSpPr>
          <p:cNvPr id="6" name="Gerade Verbindung 5"/>
          <p:cNvCxnSpPr/>
          <p:nvPr userDrawn="1"/>
        </p:nvCxnSpPr>
        <p:spPr>
          <a:xfrm>
            <a:off x="0" y="979200"/>
            <a:ext cx="648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0000">
              <a:schemeClr val="bg1">
                <a:alpha val="42000"/>
              </a:schemeClr>
            </a:gs>
            <a:gs pos="93000">
              <a:schemeClr val="bg1">
                <a:lumMod val="85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/>
          <p:cNvSpPr/>
          <p:nvPr/>
        </p:nvSpPr>
        <p:spPr bwMode="auto">
          <a:xfrm>
            <a:off x="0" y="6596047"/>
            <a:ext cx="9144000" cy="26064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84" charset="-128"/>
            </a:endParaRPr>
          </a:p>
        </p:txBody>
      </p:sp>
      <p:sp>
        <p:nvSpPr>
          <p:cNvPr id="5123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 smtClean="0"/>
              <a:t>Textmasterformate durch Klicken bearbeiten</a:t>
            </a:r>
          </a:p>
          <a:p>
            <a:pPr lvl="1"/>
            <a:r>
              <a:rPr lang="de-DE" noProof="0" dirty="0" smtClean="0"/>
              <a:t>Zweite Ebene</a:t>
            </a:r>
          </a:p>
          <a:p>
            <a:pPr lvl="2"/>
            <a:r>
              <a:rPr lang="de-DE" noProof="0" dirty="0" smtClean="0"/>
              <a:t>Dritte Ebene</a:t>
            </a:r>
          </a:p>
          <a:p>
            <a:pPr lvl="3"/>
            <a:r>
              <a:rPr lang="de-DE" noProof="0" dirty="0" smtClean="0"/>
              <a:t>Vierte Ebene</a:t>
            </a:r>
          </a:p>
          <a:p>
            <a:pPr lvl="4"/>
            <a:r>
              <a:rPr lang="de-DE" noProof="0" dirty="0" smtClean="0"/>
              <a:t>Fünfte Ebene</a:t>
            </a:r>
          </a:p>
        </p:txBody>
      </p:sp>
      <p:sp>
        <p:nvSpPr>
          <p:cNvPr id="9" name="Rechteck 15"/>
          <p:cNvSpPr>
            <a:spLocks noChangeArrowheads="1"/>
          </p:cNvSpPr>
          <p:nvPr/>
        </p:nvSpPr>
        <p:spPr bwMode="auto">
          <a:xfrm>
            <a:off x="323849" y="6610458"/>
            <a:ext cx="2582965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/>
            <a:r>
              <a:rPr lang="de-DE" sz="9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itchFamily="34" charset="0"/>
              </a:rPr>
              <a:t>Spieletheorie</a:t>
            </a:r>
            <a:r>
              <a:rPr lang="de-DE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itchFamily="34" charset="0"/>
              </a:rPr>
              <a:t>   </a:t>
            </a:r>
            <a:endParaRPr lang="de-DE" sz="900" dirty="0">
              <a:solidFill>
                <a:schemeClr val="tx1">
                  <a:lumMod val="50000"/>
                  <a:lumOff val="50000"/>
                </a:schemeClr>
              </a:solidFill>
              <a:latin typeface="Calibri Light" pitchFamily="34" charset="0"/>
            </a:endParaRPr>
          </a:p>
        </p:txBody>
      </p:sp>
      <p:sp>
        <p:nvSpPr>
          <p:cNvPr id="10" name="Rechteck 15"/>
          <p:cNvSpPr>
            <a:spLocks noChangeArrowheads="1"/>
          </p:cNvSpPr>
          <p:nvPr/>
        </p:nvSpPr>
        <p:spPr bwMode="auto">
          <a:xfrm>
            <a:off x="3814673" y="6610458"/>
            <a:ext cx="1512887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de-DE" sz="9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itchFamily="34" charset="0"/>
              </a:rPr>
              <a:t>Gede</a:t>
            </a:r>
            <a:r>
              <a:rPr lang="de-DE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itchFamily="34" charset="0"/>
              </a:rPr>
              <a:t>, Michael</a:t>
            </a:r>
            <a:endParaRPr lang="de-DE" sz="900" dirty="0">
              <a:solidFill>
                <a:schemeClr val="tx1">
                  <a:lumMod val="50000"/>
                  <a:lumOff val="50000"/>
                </a:schemeClr>
              </a:solidFill>
              <a:latin typeface="Calibri Light" pitchFamily="34" charset="0"/>
            </a:endParaRPr>
          </a:p>
        </p:txBody>
      </p:sp>
      <p:sp>
        <p:nvSpPr>
          <p:cNvPr id="11" name="Rechteck 15"/>
          <p:cNvSpPr>
            <a:spLocks noChangeArrowheads="1"/>
          </p:cNvSpPr>
          <p:nvPr/>
        </p:nvSpPr>
        <p:spPr bwMode="auto">
          <a:xfrm>
            <a:off x="7308850" y="6610458"/>
            <a:ext cx="1511300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eaLnBrk="0" hangingPunct="0"/>
            <a:r>
              <a:rPr lang="de-DE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itchFamily="34" charset="0"/>
              </a:rPr>
              <a:t>LVR-InfoKom</a:t>
            </a: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4"/>
          </p:nvPr>
        </p:nvSpPr>
        <p:spPr>
          <a:xfrm>
            <a:off x="1071538" y="6572272"/>
            <a:ext cx="1643074" cy="2857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C6894FEE-F2B8-4C0A-AF88-F081B12E9FF0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  <p:sldLayoutId id="2147483705" r:id="rId13"/>
    <p:sldLayoutId id="2147483712" r:id="rId14"/>
    <p:sldLayoutId id="2147483713" r:id="rId15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216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de-DE" dirty="0" err="1" smtClean="0"/>
              <a:t>Spieletheorie</a:t>
            </a:r>
            <a:r>
              <a:rPr lang="de-DE" dirty="0" smtClean="0"/>
              <a:t> Projekt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2" name="Gerade Verbindung 111"/>
          <p:cNvCxnSpPr/>
          <p:nvPr/>
        </p:nvCxnSpPr>
        <p:spPr>
          <a:xfrm rot="5400000">
            <a:off x="3212032" y="4069295"/>
            <a:ext cx="5005953" cy="1588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Gerade Verbindung 110"/>
          <p:cNvCxnSpPr>
            <a:stCxn id="52" idx="2"/>
          </p:cNvCxnSpPr>
          <p:nvPr/>
        </p:nvCxnSpPr>
        <p:spPr>
          <a:xfrm rot="5400000">
            <a:off x="926606" y="4068706"/>
            <a:ext cx="5005952" cy="1180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 dirty="0" smtClean="0"/>
              <a:t>Sequenzdiagramm</a:t>
            </a:r>
            <a:endParaRPr lang="de-DE" dirty="0"/>
          </a:p>
        </p:txBody>
      </p:sp>
      <p:sp>
        <p:nvSpPr>
          <p:cNvPr id="27" name="Rechteck 26"/>
          <p:cNvSpPr/>
          <p:nvPr/>
        </p:nvSpPr>
        <p:spPr>
          <a:xfrm>
            <a:off x="4929190" y="1214422"/>
            <a:ext cx="1431119" cy="351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u="sng" dirty="0" smtClean="0">
                <a:solidFill>
                  <a:schemeClr val="tx1"/>
                </a:solidFill>
              </a:rPr>
              <a:t>Kartenstapel</a:t>
            </a:r>
            <a:endParaRPr lang="de-DE" u="sng" dirty="0">
              <a:solidFill>
                <a:schemeClr val="tx1"/>
              </a:solidFill>
            </a:endParaRPr>
          </a:p>
        </p:txBody>
      </p:sp>
      <p:sp>
        <p:nvSpPr>
          <p:cNvPr id="28" name="Rechteck 27"/>
          <p:cNvSpPr/>
          <p:nvPr/>
        </p:nvSpPr>
        <p:spPr>
          <a:xfrm>
            <a:off x="3342910" y="2428868"/>
            <a:ext cx="172165" cy="7268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Textfeld 28"/>
          <p:cNvSpPr txBox="1"/>
          <p:nvPr/>
        </p:nvSpPr>
        <p:spPr>
          <a:xfrm>
            <a:off x="3842976" y="2428868"/>
            <a:ext cx="10917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smtClean="0"/>
              <a:t>Modus wählen</a:t>
            </a:r>
            <a:endParaRPr lang="de-DE" sz="1100" dirty="0"/>
          </a:p>
        </p:txBody>
      </p:sp>
      <p:cxnSp>
        <p:nvCxnSpPr>
          <p:cNvPr id="30" name="Gewinkelter Verbinder 24"/>
          <p:cNvCxnSpPr>
            <a:stCxn id="63" idx="0"/>
            <a:endCxn id="32" idx="3"/>
          </p:cNvCxnSpPr>
          <p:nvPr/>
        </p:nvCxnSpPr>
        <p:spPr>
          <a:xfrm rot="16200000" flipH="1">
            <a:off x="3357554" y="3786190"/>
            <a:ext cx="285752" cy="142876"/>
          </a:xfrm>
          <a:prstGeom prst="bentConnector4">
            <a:avLst>
              <a:gd name="adj1" fmla="val -79999"/>
              <a:gd name="adj2" fmla="val 25999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Rechteck 30"/>
          <p:cNvSpPr/>
          <p:nvPr/>
        </p:nvSpPr>
        <p:spPr>
          <a:xfrm>
            <a:off x="3414348" y="2643182"/>
            <a:ext cx="142876" cy="285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3" name="Gewinkelter Verbinder 32"/>
          <p:cNvCxnSpPr>
            <a:stCxn id="28" idx="0"/>
            <a:endCxn id="31" idx="3"/>
          </p:cNvCxnSpPr>
          <p:nvPr/>
        </p:nvCxnSpPr>
        <p:spPr>
          <a:xfrm rot="16200000" flipH="1">
            <a:off x="3314513" y="2543348"/>
            <a:ext cx="357190" cy="128231"/>
          </a:xfrm>
          <a:prstGeom prst="bentConnector4">
            <a:avLst>
              <a:gd name="adj1" fmla="val -46703"/>
              <a:gd name="adj2" fmla="val 27827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feld 33"/>
          <p:cNvSpPr txBox="1"/>
          <p:nvPr/>
        </p:nvSpPr>
        <p:spPr>
          <a:xfrm>
            <a:off x="3929058" y="3500438"/>
            <a:ext cx="109171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smtClean="0"/>
              <a:t>Anzahl Spieler angeben</a:t>
            </a:r>
            <a:endParaRPr lang="de-DE" sz="1100" dirty="0"/>
          </a:p>
        </p:txBody>
      </p:sp>
      <p:sp>
        <p:nvSpPr>
          <p:cNvPr id="35" name="Rechteck 34"/>
          <p:cNvSpPr/>
          <p:nvPr/>
        </p:nvSpPr>
        <p:spPr>
          <a:xfrm>
            <a:off x="3357554" y="4643446"/>
            <a:ext cx="186517" cy="9804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Rechteck 35"/>
          <p:cNvSpPr/>
          <p:nvPr/>
        </p:nvSpPr>
        <p:spPr>
          <a:xfrm>
            <a:off x="5643570" y="4714884"/>
            <a:ext cx="172165" cy="7858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7" name="Gerade Verbindung mit Pfeil 36"/>
          <p:cNvCxnSpPr/>
          <p:nvPr/>
        </p:nvCxnSpPr>
        <p:spPr>
          <a:xfrm>
            <a:off x="3571868" y="4786322"/>
            <a:ext cx="2000264" cy="1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Gerade Verbindung mit Pfeil 37"/>
          <p:cNvCxnSpPr/>
          <p:nvPr/>
        </p:nvCxnSpPr>
        <p:spPr>
          <a:xfrm rot="10800000" flipV="1">
            <a:off x="3571868" y="5429264"/>
            <a:ext cx="2000264" cy="10622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feld 38"/>
          <p:cNvSpPr txBox="1"/>
          <p:nvPr/>
        </p:nvSpPr>
        <p:spPr>
          <a:xfrm>
            <a:off x="4214810" y="5429264"/>
            <a:ext cx="10917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smtClean="0"/>
              <a:t>Karten</a:t>
            </a:r>
            <a:endParaRPr lang="de-DE" sz="1100" dirty="0"/>
          </a:p>
        </p:txBody>
      </p:sp>
      <p:sp>
        <p:nvSpPr>
          <p:cNvPr id="40" name="Textfeld 39"/>
          <p:cNvSpPr txBox="1"/>
          <p:nvPr/>
        </p:nvSpPr>
        <p:spPr>
          <a:xfrm>
            <a:off x="4214810" y="4786322"/>
            <a:ext cx="10917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smtClean="0"/>
              <a:t>Karten Ziehen</a:t>
            </a:r>
            <a:endParaRPr lang="de-DE" sz="1100" dirty="0"/>
          </a:p>
        </p:txBody>
      </p:sp>
      <p:sp>
        <p:nvSpPr>
          <p:cNvPr id="41" name="Rechteck 40"/>
          <p:cNvSpPr/>
          <p:nvPr/>
        </p:nvSpPr>
        <p:spPr>
          <a:xfrm>
            <a:off x="5786446" y="4857761"/>
            <a:ext cx="142876" cy="4286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Rechteck 41"/>
          <p:cNvSpPr/>
          <p:nvPr/>
        </p:nvSpPr>
        <p:spPr>
          <a:xfrm>
            <a:off x="5857884" y="5000636"/>
            <a:ext cx="142876" cy="2143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3" name="Gewinkelter Verbinder 72"/>
          <p:cNvCxnSpPr>
            <a:stCxn id="41" idx="0"/>
            <a:endCxn id="42" idx="3"/>
          </p:cNvCxnSpPr>
          <p:nvPr/>
        </p:nvCxnSpPr>
        <p:spPr>
          <a:xfrm rot="16200000" flipH="1">
            <a:off x="5804306" y="4911339"/>
            <a:ext cx="250032" cy="142876"/>
          </a:xfrm>
          <a:prstGeom prst="bentConnector4">
            <a:avLst>
              <a:gd name="adj1" fmla="val -91428"/>
              <a:gd name="adj2" fmla="val 25999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feld 43"/>
          <p:cNvSpPr txBox="1"/>
          <p:nvPr/>
        </p:nvSpPr>
        <p:spPr>
          <a:xfrm>
            <a:off x="6215074" y="4714884"/>
            <a:ext cx="10385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smtClean="0"/>
              <a:t>Mischen</a:t>
            </a:r>
            <a:endParaRPr lang="de-DE" sz="1100" dirty="0"/>
          </a:p>
        </p:txBody>
      </p:sp>
      <p:sp>
        <p:nvSpPr>
          <p:cNvPr id="52" name="Rechteck 51"/>
          <p:cNvSpPr/>
          <p:nvPr/>
        </p:nvSpPr>
        <p:spPr>
          <a:xfrm>
            <a:off x="2714612" y="1214423"/>
            <a:ext cx="1431119" cy="351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u="sng" dirty="0" smtClean="0">
                <a:solidFill>
                  <a:schemeClr val="tx1"/>
                </a:solidFill>
              </a:rPr>
              <a:t>Spieler</a:t>
            </a:r>
            <a:endParaRPr lang="de-DE" u="sng" dirty="0">
              <a:solidFill>
                <a:schemeClr val="tx1"/>
              </a:solidFill>
            </a:endParaRPr>
          </a:p>
        </p:txBody>
      </p:sp>
      <p:sp>
        <p:nvSpPr>
          <p:cNvPr id="53" name="Ellipse 52"/>
          <p:cNvSpPr/>
          <p:nvPr/>
        </p:nvSpPr>
        <p:spPr>
          <a:xfrm>
            <a:off x="1857356" y="1928802"/>
            <a:ext cx="285720" cy="2890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4" name="Gerade Verbindung mit Pfeil 53"/>
          <p:cNvCxnSpPr>
            <a:stCxn id="53" idx="6"/>
          </p:cNvCxnSpPr>
          <p:nvPr/>
        </p:nvCxnSpPr>
        <p:spPr>
          <a:xfrm>
            <a:off x="2143076" y="2073312"/>
            <a:ext cx="1143040" cy="355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Textfeld 54"/>
          <p:cNvSpPr txBox="1"/>
          <p:nvPr/>
        </p:nvSpPr>
        <p:spPr>
          <a:xfrm>
            <a:off x="1500166" y="2285992"/>
            <a:ext cx="13353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smtClean="0"/>
              <a:t>Main wird gestartet</a:t>
            </a:r>
          </a:p>
        </p:txBody>
      </p:sp>
      <p:sp>
        <p:nvSpPr>
          <p:cNvPr id="63" name="Rechteck 62"/>
          <p:cNvSpPr/>
          <p:nvPr/>
        </p:nvSpPr>
        <p:spPr>
          <a:xfrm>
            <a:off x="3357554" y="3714752"/>
            <a:ext cx="142876" cy="5715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Rechteck 31"/>
          <p:cNvSpPr/>
          <p:nvPr/>
        </p:nvSpPr>
        <p:spPr>
          <a:xfrm>
            <a:off x="3428992" y="3857628"/>
            <a:ext cx="142876" cy="285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Foliennummernplatzhalter 4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6894FEE-F2B8-4C0A-AF88-F081B12E9FF0}" type="slidenum">
              <a:rPr lang="de-DE" smtClean="0"/>
              <a:pPr/>
              <a:t>10</a:t>
            </a:fld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Inhaltsplatzhalter 3"/>
          <p:cNvGraphicFramePr>
            <a:graphicFrameLocks noGrp="1"/>
          </p:cNvGraphicFramePr>
          <p:nvPr>
            <p:ph idx="1"/>
          </p:nvPr>
        </p:nvGraphicFramePr>
        <p:xfrm>
          <a:off x="428596" y="1285860"/>
          <a:ext cx="8229600" cy="476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Kriterium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Beschreibung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Status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800" dirty="0" err="1" smtClean="0"/>
                        <a:t>MauMau</a:t>
                      </a:r>
                      <a:r>
                        <a:rPr lang="de-DE" sz="1800" dirty="0" smtClean="0"/>
                        <a:t> Basis</a:t>
                      </a:r>
                      <a:endParaRPr lang="de-D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dirty="0" smtClean="0"/>
                        <a:t>Ein funktionierendes </a:t>
                      </a:r>
                      <a:r>
                        <a:rPr lang="de-DE" sz="1800" dirty="0" err="1" smtClean="0"/>
                        <a:t>MauMau</a:t>
                      </a:r>
                      <a:r>
                        <a:rPr lang="de-DE" sz="1800" dirty="0" smtClean="0"/>
                        <a:t> Spiel (Grundregeln)</a:t>
                      </a:r>
                      <a:endParaRPr lang="de-D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dirty="0" smtClean="0"/>
                        <a:t>Erfüllt</a:t>
                      </a:r>
                      <a:endParaRPr lang="de-DE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800" dirty="0" smtClean="0"/>
                        <a:t>Benutzereingaben</a:t>
                      </a:r>
                      <a:endParaRPr lang="de-D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dirty="0" smtClean="0"/>
                        <a:t>Wählbare Spieleranzahl und Namen</a:t>
                      </a:r>
                      <a:endParaRPr lang="de-D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dirty="0" smtClean="0"/>
                        <a:t>Erfüllt</a:t>
                      </a:r>
                      <a:endParaRPr lang="de-DE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800" dirty="0" smtClean="0"/>
                        <a:t>KI Spieler</a:t>
                      </a:r>
                      <a:endParaRPr lang="de-D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dirty="0" smtClean="0"/>
                        <a:t>Spielen</a:t>
                      </a:r>
                      <a:r>
                        <a:rPr lang="de-DE" sz="1800" baseline="0" dirty="0" smtClean="0"/>
                        <a:t> gegeneinander</a:t>
                      </a:r>
                      <a:endParaRPr lang="de-D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dirty="0" smtClean="0"/>
                        <a:t>Erfüllt</a:t>
                      </a:r>
                      <a:endParaRPr lang="de-DE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800" dirty="0" smtClean="0"/>
                        <a:t>Strategien</a:t>
                      </a:r>
                      <a:endParaRPr lang="de-D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dirty="0" smtClean="0"/>
                        <a:t>Spieler wählen eine Strategie aus einem </a:t>
                      </a:r>
                      <a:r>
                        <a:rPr lang="de-DE" sz="1800" dirty="0" err="1" smtClean="0"/>
                        <a:t>Strategienpool</a:t>
                      </a:r>
                      <a:endParaRPr lang="de-D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dirty="0" smtClean="0"/>
                        <a:t>Erfüllt</a:t>
                      </a:r>
                      <a:endParaRPr lang="de-DE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800" dirty="0" smtClean="0"/>
                        <a:t>Tschau</a:t>
                      </a:r>
                      <a:r>
                        <a:rPr lang="de-DE" sz="1800" baseline="0" dirty="0" smtClean="0"/>
                        <a:t> Sepp Spielmodus</a:t>
                      </a:r>
                      <a:endParaRPr lang="de-D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dirty="0" smtClean="0"/>
                        <a:t>Es</a:t>
                      </a:r>
                      <a:r>
                        <a:rPr lang="de-DE" sz="1800" baseline="0" dirty="0" smtClean="0"/>
                        <a:t> werden die Tschau Sepp Regeln verwendet</a:t>
                      </a:r>
                      <a:endParaRPr lang="de-D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dirty="0" smtClean="0"/>
                        <a:t>Erfüllt</a:t>
                      </a:r>
                      <a:endParaRPr lang="de-DE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800" dirty="0" smtClean="0"/>
                        <a:t>Veränderbares Kartenblatt</a:t>
                      </a:r>
                      <a:endParaRPr lang="de-D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dirty="0" smtClean="0"/>
                        <a:t>Der Anwender kann ein individuelles Kartenblatt zusammenstellen</a:t>
                      </a:r>
                      <a:endParaRPr lang="de-D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dirty="0" smtClean="0"/>
                        <a:t>Nicht erfüllt</a:t>
                      </a:r>
                      <a:endParaRPr lang="de-DE" sz="1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itel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dirty="0" smtClean="0"/>
              <a:t>Soll-/Ist-Vergleich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6894FEE-F2B8-4C0A-AF88-F081B12E9FF0}" type="slidenum">
              <a:rPr lang="de-DE" smtClean="0"/>
              <a:pPr/>
              <a:t>11</a:t>
            </a:fld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Entscheidungssituation mit mehreren Beteiligten</a:t>
            </a:r>
          </a:p>
          <a:p>
            <a:r>
              <a:rPr lang="de-DE" dirty="0" smtClean="0"/>
              <a:t>Die Entscheidungen der Spieler beeinflussen das Spiel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dirty="0" smtClean="0"/>
              <a:t>Untersuchung der </a:t>
            </a:r>
            <a:r>
              <a:rPr lang="de-DE" dirty="0" err="1" smtClean="0"/>
              <a:t>Spieletheorie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6894FEE-F2B8-4C0A-AF88-F081B12E9FF0}" type="slidenum">
              <a:rPr lang="de-DE" smtClean="0"/>
              <a:pPr/>
              <a:t>12</a:t>
            </a:fld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  <a:p>
            <a:r>
              <a:rPr lang="de-DE" dirty="0" smtClean="0"/>
              <a:t>Parameter Veränderungen</a:t>
            </a:r>
          </a:p>
          <a:p>
            <a:pPr lvl="1"/>
            <a:r>
              <a:rPr lang="de-DE" dirty="0" smtClean="0"/>
              <a:t>Spieleranzahl</a:t>
            </a:r>
          </a:p>
          <a:p>
            <a:pPr lvl="1"/>
            <a:r>
              <a:rPr lang="de-DE" dirty="0" smtClean="0"/>
              <a:t>Spielkartenanzahl</a:t>
            </a:r>
          </a:p>
          <a:p>
            <a:pPr lvl="1"/>
            <a:r>
              <a:rPr lang="de-DE" dirty="0" smtClean="0"/>
              <a:t>Spielvariante</a:t>
            </a:r>
          </a:p>
          <a:p>
            <a:pPr lvl="1"/>
            <a:r>
              <a:rPr lang="de-DE" dirty="0" smtClean="0"/>
              <a:t>Siegesbedingungen</a:t>
            </a:r>
          </a:p>
          <a:p>
            <a:pPr lvl="1"/>
            <a:r>
              <a:rPr lang="de-DE" dirty="0" smtClean="0"/>
              <a:t>Strategien</a:t>
            </a:r>
          </a:p>
          <a:p>
            <a:pPr lvl="1">
              <a:buFont typeface="Wingdings" pitchFamily="2" charset="2"/>
              <a:buChar char="v"/>
            </a:pPr>
            <a:r>
              <a:rPr lang="de-DE" dirty="0" smtClean="0"/>
              <a:t>Auswirkungen der Veränderungen</a:t>
            </a:r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dirty="0" smtClean="0"/>
              <a:t>Was wurde getestet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6894FEE-F2B8-4C0A-AF88-F081B12E9FF0}" type="slidenum">
              <a:rPr lang="de-DE" smtClean="0"/>
              <a:pPr/>
              <a:t>13</a:t>
            </a:fld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/>
          <p:cNvSpPr txBox="1"/>
          <p:nvPr/>
        </p:nvSpPr>
        <p:spPr>
          <a:xfrm>
            <a:off x="214282" y="1357298"/>
            <a:ext cx="8715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buClr>
                <a:schemeClr val="accent1"/>
              </a:buClr>
              <a:buFont typeface="Calibri" panose="020F0502020204030204" pitchFamily="34" charset="0"/>
              <a:buChar char="»"/>
            </a:pPr>
            <a:r>
              <a:rPr lang="de-DE" dirty="0" smtClean="0">
                <a:latin typeface="+mn-lt"/>
              </a:rPr>
              <a:t>Im Durchschnitt</a:t>
            </a:r>
          </a:p>
        </p:txBody>
      </p:sp>
      <p:graphicFrame>
        <p:nvGraphicFramePr>
          <p:cNvPr id="7" name="Tabelle 6"/>
          <p:cNvGraphicFramePr>
            <a:graphicFrameLocks noGrp="1"/>
          </p:cNvGraphicFramePr>
          <p:nvPr/>
        </p:nvGraphicFramePr>
        <p:xfrm>
          <a:off x="2071670" y="1357298"/>
          <a:ext cx="552449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2248"/>
                <a:gridCol w="2762248"/>
              </a:tblGrid>
              <a:tr h="357190">
                <a:tc>
                  <a:txBody>
                    <a:bodyPr/>
                    <a:lstStyle/>
                    <a:p>
                      <a:r>
                        <a:rPr lang="de-DE" dirty="0" smtClean="0"/>
                        <a:t>16,02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25,88</a:t>
                      </a: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214282" y="785794"/>
            <a:ext cx="8738226" cy="56688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6894FEE-F2B8-4C0A-AF88-F081B12E9FF0}" type="slidenum">
              <a:rPr lang="de-DE" smtClean="0"/>
              <a:pPr/>
              <a:t>14</a:t>
            </a:fld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596" y="2643182"/>
            <a:ext cx="8339165" cy="6773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285720" y="1000108"/>
            <a:ext cx="8501122" cy="5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dirty="0" smtClean="0"/>
              <a:t>Tschau Sepp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6894FEE-F2B8-4C0A-AF88-F081B12E9FF0}" type="slidenum">
              <a:rPr lang="de-DE" smtClean="0"/>
              <a:pPr/>
              <a:t>15</a:t>
            </a:fld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500166" y="2500306"/>
            <a:ext cx="8229600" cy="3411543"/>
          </a:xfrm>
        </p:spPr>
        <p:txBody>
          <a:bodyPr/>
          <a:lstStyle/>
          <a:p>
            <a:pPr lvl="4"/>
            <a:r>
              <a:rPr lang="de-DE" sz="2400" dirty="0" smtClean="0"/>
              <a:t>Zielerreichung</a:t>
            </a:r>
          </a:p>
          <a:p>
            <a:pPr lvl="4"/>
            <a:r>
              <a:rPr lang="de-DE" sz="2400" dirty="0" smtClean="0"/>
              <a:t>Gewonnene Kenntnisse</a:t>
            </a:r>
          </a:p>
          <a:p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dirty="0" smtClean="0"/>
              <a:t>Fazit</a:t>
            </a:r>
            <a:endParaRPr lang="de-DE" dirty="0"/>
          </a:p>
        </p:txBody>
      </p:sp>
      <p:pic>
        <p:nvPicPr>
          <p:cNvPr id="5" name="Grafik 4" descr="darts-155726_960_720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71604" y="2071678"/>
            <a:ext cx="2357454" cy="2611333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1643042" y="4357694"/>
            <a:ext cx="41434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buClr>
                <a:schemeClr val="accent1"/>
              </a:buClr>
            </a:pPr>
            <a:r>
              <a:rPr lang="de-DE" sz="900" dirty="0" smtClean="0"/>
              <a:t>pixabay.com (Copyright freie Bilder)</a:t>
            </a:r>
            <a:endParaRPr lang="de-DE" sz="900" dirty="0" smtClean="0">
              <a:latin typeface="+mn-lt"/>
            </a:endParaRP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6894FEE-F2B8-4C0A-AF88-F081B12E9FF0}" type="slidenum">
              <a:rPr lang="de-DE" smtClean="0"/>
              <a:pPr/>
              <a:t>16</a:t>
            </a:fld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 smtClean="0"/>
              <a:t>Projektvorstellung</a:t>
            </a:r>
          </a:p>
          <a:p>
            <a:r>
              <a:rPr lang="de-DE" dirty="0" smtClean="0"/>
              <a:t>Analyse</a:t>
            </a:r>
          </a:p>
          <a:p>
            <a:r>
              <a:rPr lang="de-DE" dirty="0" smtClean="0"/>
              <a:t>Projektplanung</a:t>
            </a:r>
          </a:p>
          <a:p>
            <a:r>
              <a:rPr lang="de-DE" dirty="0" smtClean="0"/>
              <a:t>Entwurfsphase</a:t>
            </a:r>
          </a:p>
          <a:p>
            <a:r>
              <a:rPr lang="de-DE" dirty="0" err="1" smtClean="0"/>
              <a:t>Implementation</a:t>
            </a:r>
            <a:endParaRPr lang="de-DE" dirty="0" smtClean="0"/>
          </a:p>
          <a:p>
            <a:r>
              <a:rPr lang="de-DE" dirty="0" smtClean="0"/>
              <a:t>Testphase</a:t>
            </a:r>
          </a:p>
          <a:p>
            <a:r>
              <a:rPr lang="de-DE" dirty="0" smtClean="0"/>
              <a:t>Nutzung</a:t>
            </a:r>
          </a:p>
          <a:p>
            <a:r>
              <a:rPr lang="de-DE" dirty="0" smtClean="0"/>
              <a:t>Auswertung</a:t>
            </a:r>
          </a:p>
          <a:p>
            <a:r>
              <a:rPr lang="de-DE" dirty="0" smtClean="0"/>
              <a:t>Fazit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dirty="0" smtClean="0"/>
              <a:t>Inhaltsverzeichnis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6894FEE-F2B8-4C0A-AF88-F081B12E9FF0}" type="slidenum">
              <a:rPr lang="de-DE" smtClean="0"/>
              <a:pPr/>
              <a:t>2</a:t>
            </a:fld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Entwicklung eines </a:t>
            </a:r>
            <a:r>
              <a:rPr lang="de-DE" dirty="0" err="1" smtClean="0"/>
              <a:t>MauMau</a:t>
            </a:r>
            <a:r>
              <a:rPr lang="de-DE" dirty="0" smtClean="0"/>
              <a:t> Kartenspiels für die Untersuchung der </a:t>
            </a:r>
            <a:r>
              <a:rPr lang="de-DE" dirty="0" err="1" smtClean="0"/>
              <a:t>Spieletheorie</a:t>
            </a:r>
            <a:r>
              <a:rPr lang="de-DE" dirty="0" smtClean="0"/>
              <a:t>.</a:t>
            </a:r>
          </a:p>
          <a:p>
            <a:r>
              <a:rPr lang="de-DE" dirty="0" smtClean="0"/>
              <a:t>Darstellung der Auswirkungen bei der Veränderung von Parameter.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dirty="0" smtClean="0"/>
              <a:t>Projektziel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6894FEE-F2B8-4C0A-AF88-F081B12E9FF0}" type="slidenum">
              <a:rPr lang="de-DE" smtClean="0"/>
              <a:pPr/>
              <a:t>3</a:t>
            </a:fld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Ermittlung des Ist-Zustandes</a:t>
            </a:r>
          </a:p>
          <a:p>
            <a:r>
              <a:rPr lang="de-DE" dirty="0" smtClean="0"/>
              <a:t>Anforderung wurden dem Lastenheft entnommen </a:t>
            </a:r>
          </a:p>
          <a:p>
            <a:r>
              <a:rPr lang="de-DE" dirty="0" smtClean="0"/>
              <a:t>Analyse der </a:t>
            </a:r>
            <a:r>
              <a:rPr lang="de-DE" dirty="0" err="1" smtClean="0"/>
              <a:t>MauMau</a:t>
            </a:r>
            <a:r>
              <a:rPr lang="de-DE" dirty="0" smtClean="0"/>
              <a:t> Spielregeln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dirty="0" smtClean="0"/>
              <a:t>Analyse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6894FEE-F2B8-4C0A-AF88-F081B12E9FF0}" type="slidenum">
              <a:rPr lang="de-DE" smtClean="0"/>
              <a:pPr/>
              <a:t>4</a:t>
            </a:fld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Inhaltsplatzhalter 4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296672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900354"/>
                <a:gridCol w="5329246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Phase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Dauer</a:t>
                      </a:r>
                      <a:r>
                        <a:rPr lang="de-DE" baseline="0" dirty="0" smtClean="0"/>
                        <a:t> in Stunden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Analyse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6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Entwurf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8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Implementierung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30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Abnahme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8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Dokumentation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16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Puffer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4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Summe</a:t>
                      </a:r>
                      <a:endParaRPr lang="de-D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72</a:t>
                      </a:r>
                      <a:endParaRPr lang="de-DE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itel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dirty="0" smtClean="0"/>
              <a:t>Zeitplanung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6894FEE-F2B8-4C0A-AF88-F081B12E9FF0}" type="slidenum">
              <a:rPr lang="de-DE" smtClean="0"/>
              <a:pPr/>
              <a:t>5</a:t>
            </a:fld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Windows Server 2012 R2</a:t>
            </a:r>
          </a:p>
          <a:p>
            <a:r>
              <a:rPr lang="de-DE" dirty="0" smtClean="0"/>
              <a:t>Visual Studio 2013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dirty="0" smtClean="0"/>
              <a:t>Ressourcenplan</a:t>
            </a:r>
            <a:endParaRPr lang="de-DE" dirty="0"/>
          </a:p>
        </p:txBody>
      </p:sp>
      <p:pic>
        <p:nvPicPr>
          <p:cNvPr id="11" name="Grafik 10" descr="visual-studio-2013-yenilikleri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6380" y="3357562"/>
            <a:ext cx="3115110" cy="1905266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6894FEE-F2B8-4C0A-AF88-F081B12E9FF0}" type="slidenum">
              <a:rPr lang="de-DE" smtClean="0"/>
              <a:pPr/>
              <a:t>6</a:t>
            </a:fld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Inhaltsplatzhalter 3"/>
          <p:cNvGraphicFramePr>
            <a:graphicFrameLocks noGrp="1"/>
          </p:cNvGraphicFramePr>
          <p:nvPr>
            <p:ph idx="1"/>
          </p:nvPr>
        </p:nvGraphicFramePr>
        <p:xfrm>
          <a:off x="428596" y="1928802"/>
          <a:ext cx="822960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Name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Zeitaufwand in Stunden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Stundensatz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Kosten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Michael </a:t>
                      </a:r>
                      <a:r>
                        <a:rPr lang="de-DE" dirty="0" err="1" smtClean="0"/>
                        <a:t>Gede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72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44,00€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3.168,00€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Gesamt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/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/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3.168,00€</a:t>
                      </a: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itel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dirty="0" smtClean="0"/>
              <a:t>Kostenplanung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6894FEE-F2B8-4C0A-AF88-F081B12E9FF0}" type="slidenum">
              <a:rPr lang="de-DE" smtClean="0"/>
              <a:pPr/>
              <a:t>7</a:t>
            </a:fld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828668"/>
          </a:xfrm>
          <a:ln>
            <a:noFill/>
          </a:ln>
        </p:spPr>
        <p:txBody>
          <a:bodyPr/>
          <a:lstStyle/>
          <a:p>
            <a:r>
              <a:rPr lang="de-DE" dirty="0" smtClean="0"/>
              <a:t>Ereignis gesteuerte Prozesskette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dirty="0" smtClean="0"/>
              <a:t>Entwurfsphase</a:t>
            </a:r>
            <a:endParaRPr lang="de-DE" dirty="0"/>
          </a:p>
        </p:txBody>
      </p:sp>
      <p:sp>
        <p:nvSpPr>
          <p:cNvPr id="9" name="Rechteck 8"/>
          <p:cNvSpPr/>
          <p:nvPr/>
        </p:nvSpPr>
        <p:spPr>
          <a:xfrm>
            <a:off x="3500430" y="2428868"/>
            <a:ext cx="1500198" cy="714380"/>
          </a:xfrm>
          <a:prstGeom prst="rect">
            <a:avLst/>
          </a:prstGeom>
          <a:solidFill>
            <a:srgbClr val="FF7C80"/>
          </a:solidFill>
          <a:ln w="12700">
            <a:solidFill>
              <a:schemeClr val="tx1"/>
            </a:solidFill>
          </a:ln>
          <a:effectLst>
            <a:outerShdw blurRad="304800" dist="12700" dir="5400000" sx="107000" sy="107000" algn="ctr" rotWithShape="0">
              <a:schemeClr val="bg1">
                <a:lumMod val="50000"/>
                <a:alpha val="43000"/>
              </a:schemeClr>
            </a:outerShdw>
          </a:effectLst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  <a:flatTx/>
          </a:bodyPr>
          <a:lstStyle/>
          <a:p>
            <a:pPr algn="ctr">
              <a:buClr>
                <a:schemeClr val="accent1"/>
              </a:buClr>
            </a:pPr>
            <a:r>
              <a:rPr lang="de-DE" sz="1600" dirty="0" smtClean="0">
                <a:solidFill>
                  <a:schemeClr val="tx1"/>
                </a:solidFill>
                <a:latin typeface="Calibri Light" pitchFamily="34" charset="0"/>
              </a:rPr>
              <a:t>Anzahl wurde angegeben</a:t>
            </a:r>
          </a:p>
        </p:txBody>
      </p:sp>
      <p:sp>
        <p:nvSpPr>
          <p:cNvPr id="10" name="Abgerundetes Rechteck 9"/>
          <p:cNvSpPr/>
          <p:nvPr/>
        </p:nvSpPr>
        <p:spPr>
          <a:xfrm>
            <a:off x="928662" y="2357430"/>
            <a:ext cx="1643074" cy="642942"/>
          </a:xfrm>
          <a:prstGeom prst="roundRect">
            <a:avLst/>
          </a:prstGeom>
          <a:solidFill>
            <a:srgbClr val="92D050"/>
          </a:solidFill>
          <a:ln w="12700">
            <a:solidFill>
              <a:schemeClr val="tx1"/>
            </a:solidFill>
          </a:ln>
          <a:effectLst>
            <a:outerShdw blurRad="304800" dist="12700" dir="5400000" sx="107000" sy="107000" algn="ctr" rotWithShape="0">
              <a:schemeClr val="bg1">
                <a:lumMod val="50000"/>
                <a:alpha val="43000"/>
              </a:schemeClr>
            </a:outerShdw>
          </a:effectLst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  <a:flatTx/>
          </a:bodyPr>
          <a:lstStyle/>
          <a:p>
            <a:pPr algn="ctr">
              <a:buClr>
                <a:schemeClr val="accent1"/>
              </a:buClr>
            </a:pPr>
            <a:r>
              <a:rPr lang="de-DE" sz="1600" dirty="0" smtClean="0">
                <a:solidFill>
                  <a:schemeClr val="tx1"/>
                </a:solidFill>
                <a:latin typeface="Calibri Light" pitchFamily="34" charset="0"/>
              </a:rPr>
              <a:t>Spieleranzahl wird benötigt</a:t>
            </a:r>
          </a:p>
        </p:txBody>
      </p:sp>
      <p:sp>
        <p:nvSpPr>
          <p:cNvPr id="11" name="Abgerundetes Rechteck 10"/>
          <p:cNvSpPr/>
          <p:nvPr/>
        </p:nvSpPr>
        <p:spPr>
          <a:xfrm>
            <a:off x="6357950" y="2714620"/>
            <a:ext cx="1643074" cy="642942"/>
          </a:xfrm>
          <a:prstGeom prst="roundRect">
            <a:avLst/>
          </a:prstGeom>
          <a:solidFill>
            <a:srgbClr val="92D050"/>
          </a:solidFill>
          <a:ln w="12700">
            <a:solidFill>
              <a:schemeClr val="tx1"/>
            </a:solidFill>
          </a:ln>
          <a:effectLst>
            <a:outerShdw blurRad="304800" dist="12700" dir="5400000" sx="107000" sy="107000" algn="ctr" rotWithShape="0">
              <a:schemeClr val="bg1">
                <a:lumMod val="50000"/>
                <a:alpha val="43000"/>
              </a:schemeClr>
            </a:outerShdw>
          </a:effectLst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  <a:flatTx/>
          </a:bodyPr>
          <a:lstStyle/>
          <a:p>
            <a:pPr algn="ctr">
              <a:buClr>
                <a:schemeClr val="accent1"/>
              </a:buClr>
            </a:pPr>
            <a:r>
              <a:rPr lang="de-DE" sz="1600" dirty="0" smtClean="0">
                <a:solidFill>
                  <a:schemeClr val="tx1"/>
                </a:solidFill>
                <a:latin typeface="Calibri Light" pitchFamily="34" charset="0"/>
              </a:rPr>
              <a:t>Spielernamen angeben</a:t>
            </a:r>
          </a:p>
        </p:txBody>
      </p:sp>
      <p:cxnSp>
        <p:nvCxnSpPr>
          <p:cNvPr id="13" name="Gerade Verbindung mit Pfeil 12"/>
          <p:cNvCxnSpPr/>
          <p:nvPr/>
        </p:nvCxnSpPr>
        <p:spPr>
          <a:xfrm>
            <a:off x="2571736" y="2643182"/>
            <a:ext cx="928694" cy="14287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/>
          <p:cNvCxnSpPr/>
          <p:nvPr/>
        </p:nvCxnSpPr>
        <p:spPr>
          <a:xfrm>
            <a:off x="5000628" y="2786058"/>
            <a:ext cx="1357322" cy="28575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/>
          <p:nvPr/>
        </p:nvCxnSpPr>
        <p:spPr>
          <a:xfrm>
            <a:off x="285720" y="2643182"/>
            <a:ext cx="641354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/>
          <p:cNvCxnSpPr/>
          <p:nvPr/>
        </p:nvCxnSpPr>
        <p:spPr>
          <a:xfrm rot="5400000">
            <a:off x="7001686" y="3499644"/>
            <a:ext cx="285752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hteck 33"/>
          <p:cNvSpPr/>
          <p:nvPr/>
        </p:nvSpPr>
        <p:spPr>
          <a:xfrm>
            <a:off x="6429388" y="3643314"/>
            <a:ext cx="1500198" cy="714380"/>
          </a:xfrm>
          <a:prstGeom prst="rect">
            <a:avLst/>
          </a:prstGeom>
          <a:solidFill>
            <a:srgbClr val="FF7C80"/>
          </a:solidFill>
          <a:ln w="12700">
            <a:solidFill>
              <a:schemeClr val="tx1"/>
            </a:solidFill>
          </a:ln>
          <a:effectLst>
            <a:outerShdw blurRad="304800" dist="12700" dir="5400000" sx="107000" sy="107000" algn="ctr" rotWithShape="0">
              <a:schemeClr val="bg1">
                <a:lumMod val="50000"/>
                <a:alpha val="43000"/>
              </a:schemeClr>
            </a:outerShdw>
          </a:effectLst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  <a:flatTx/>
          </a:bodyPr>
          <a:lstStyle/>
          <a:p>
            <a:pPr algn="ctr">
              <a:buClr>
                <a:schemeClr val="accent1"/>
              </a:buClr>
            </a:pPr>
            <a:r>
              <a:rPr lang="de-DE" sz="1600" dirty="0" smtClean="0">
                <a:solidFill>
                  <a:schemeClr val="tx1"/>
                </a:solidFill>
                <a:latin typeface="Calibri Light" pitchFamily="34" charset="0"/>
              </a:rPr>
              <a:t>Spielernamen wurden angegeben</a:t>
            </a:r>
          </a:p>
        </p:txBody>
      </p:sp>
      <p:sp>
        <p:nvSpPr>
          <p:cNvPr id="35" name="Rechteck 34"/>
          <p:cNvSpPr/>
          <p:nvPr/>
        </p:nvSpPr>
        <p:spPr>
          <a:xfrm>
            <a:off x="1000100" y="3857628"/>
            <a:ext cx="1500198" cy="714380"/>
          </a:xfrm>
          <a:prstGeom prst="rect">
            <a:avLst/>
          </a:prstGeom>
          <a:solidFill>
            <a:srgbClr val="FF7C80"/>
          </a:solidFill>
          <a:ln w="12700">
            <a:solidFill>
              <a:schemeClr val="tx1"/>
            </a:solidFill>
          </a:ln>
          <a:effectLst>
            <a:outerShdw blurRad="304800" dist="12700" dir="5400000" sx="107000" sy="107000" algn="ctr" rotWithShape="0">
              <a:schemeClr val="bg1">
                <a:lumMod val="50000"/>
                <a:alpha val="43000"/>
              </a:schemeClr>
            </a:outerShdw>
          </a:effectLst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  <a:flatTx/>
          </a:bodyPr>
          <a:lstStyle/>
          <a:p>
            <a:pPr algn="ctr">
              <a:buClr>
                <a:schemeClr val="accent1"/>
              </a:buClr>
            </a:pPr>
            <a:r>
              <a:rPr lang="de-DE" sz="1600" dirty="0" smtClean="0">
                <a:solidFill>
                  <a:schemeClr val="tx1"/>
                </a:solidFill>
                <a:latin typeface="Calibri Light" pitchFamily="34" charset="0"/>
              </a:rPr>
              <a:t>Karten wurden gemischt</a:t>
            </a:r>
          </a:p>
        </p:txBody>
      </p:sp>
      <p:sp>
        <p:nvSpPr>
          <p:cNvPr id="36" name="Abgerundetes Rechteck 35"/>
          <p:cNvSpPr/>
          <p:nvPr/>
        </p:nvSpPr>
        <p:spPr>
          <a:xfrm>
            <a:off x="3500430" y="3714752"/>
            <a:ext cx="1643074" cy="642942"/>
          </a:xfrm>
          <a:prstGeom prst="roundRect">
            <a:avLst/>
          </a:prstGeom>
          <a:solidFill>
            <a:srgbClr val="92D050"/>
          </a:solidFill>
          <a:ln w="12700">
            <a:solidFill>
              <a:schemeClr val="tx1"/>
            </a:solidFill>
          </a:ln>
          <a:effectLst>
            <a:outerShdw blurRad="304800" dist="12700" dir="5400000" sx="107000" sy="107000" algn="ctr" rotWithShape="0">
              <a:schemeClr val="bg1">
                <a:lumMod val="50000"/>
                <a:alpha val="43000"/>
              </a:schemeClr>
            </a:outerShdw>
          </a:effectLst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  <a:flatTx/>
          </a:bodyPr>
          <a:lstStyle/>
          <a:p>
            <a:pPr algn="ctr">
              <a:buClr>
                <a:schemeClr val="accent1"/>
              </a:buClr>
            </a:pPr>
            <a:r>
              <a:rPr lang="de-DE" sz="1600" dirty="0" smtClean="0">
                <a:solidFill>
                  <a:schemeClr val="tx1"/>
                </a:solidFill>
                <a:latin typeface="Calibri Light" pitchFamily="34" charset="0"/>
              </a:rPr>
              <a:t>Karten mischen</a:t>
            </a:r>
          </a:p>
        </p:txBody>
      </p:sp>
      <p:sp>
        <p:nvSpPr>
          <p:cNvPr id="37" name="Abgerundetes Rechteck 36"/>
          <p:cNvSpPr/>
          <p:nvPr/>
        </p:nvSpPr>
        <p:spPr>
          <a:xfrm>
            <a:off x="1000100" y="5000636"/>
            <a:ext cx="1643074" cy="642942"/>
          </a:xfrm>
          <a:prstGeom prst="roundRect">
            <a:avLst/>
          </a:prstGeom>
          <a:solidFill>
            <a:srgbClr val="92D050"/>
          </a:solidFill>
          <a:ln w="12700">
            <a:solidFill>
              <a:schemeClr val="tx1"/>
            </a:solidFill>
          </a:ln>
          <a:effectLst>
            <a:outerShdw blurRad="304800" dist="12700" dir="5400000" sx="107000" sy="107000" algn="ctr" rotWithShape="0">
              <a:schemeClr val="bg1">
                <a:lumMod val="50000"/>
                <a:alpha val="43000"/>
              </a:schemeClr>
            </a:outerShdw>
          </a:effectLst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  <a:flatTx/>
          </a:bodyPr>
          <a:lstStyle/>
          <a:p>
            <a:pPr algn="ctr">
              <a:buClr>
                <a:schemeClr val="accent1"/>
              </a:buClr>
            </a:pPr>
            <a:r>
              <a:rPr lang="de-DE" sz="1600" dirty="0" smtClean="0">
                <a:solidFill>
                  <a:schemeClr val="tx1"/>
                </a:solidFill>
                <a:latin typeface="Calibri Light" pitchFamily="34" charset="0"/>
              </a:rPr>
              <a:t>Karten verteilen</a:t>
            </a:r>
          </a:p>
        </p:txBody>
      </p:sp>
      <p:sp>
        <p:nvSpPr>
          <p:cNvPr id="38" name="Rechteck 37"/>
          <p:cNvSpPr/>
          <p:nvPr/>
        </p:nvSpPr>
        <p:spPr>
          <a:xfrm>
            <a:off x="3643306" y="5143512"/>
            <a:ext cx="1500198" cy="714380"/>
          </a:xfrm>
          <a:prstGeom prst="rect">
            <a:avLst/>
          </a:prstGeom>
          <a:solidFill>
            <a:srgbClr val="FF7C80"/>
          </a:solidFill>
          <a:ln w="12700">
            <a:solidFill>
              <a:schemeClr val="tx1"/>
            </a:solidFill>
          </a:ln>
          <a:effectLst>
            <a:outerShdw blurRad="304800" dist="12700" dir="5400000" sx="107000" sy="107000" algn="ctr" rotWithShape="0">
              <a:schemeClr val="bg1">
                <a:lumMod val="50000"/>
                <a:alpha val="43000"/>
              </a:schemeClr>
            </a:outerShdw>
          </a:effectLst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  <a:flatTx/>
          </a:bodyPr>
          <a:lstStyle/>
          <a:p>
            <a:pPr algn="ctr">
              <a:buClr>
                <a:schemeClr val="accent1"/>
              </a:buClr>
            </a:pPr>
            <a:r>
              <a:rPr lang="de-DE" sz="1600" dirty="0" smtClean="0">
                <a:solidFill>
                  <a:schemeClr val="tx1"/>
                </a:solidFill>
                <a:latin typeface="Calibri Light" pitchFamily="34" charset="0"/>
              </a:rPr>
              <a:t>Karten wurden verteilt</a:t>
            </a:r>
          </a:p>
        </p:txBody>
      </p:sp>
      <p:cxnSp>
        <p:nvCxnSpPr>
          <p:cNvPr id="39" name="Gerade Verbindung mit Pfeil 38"/>
          <p:cNvCxnSpPr/>
          <p:nvPr/>
        </p:nvCxnSpPr>
        <p:spPr>
          <a:xfrm rot="10800000" flipV="1">
            <a:off x="5143504" y="4000504"/>
            <a:ext cx="1285884" cy="7143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mit Pfeil 41"/>
          <p:cNvCxnSpPr/>
          <p:nvPr/>
        </p:nvCxnSpPr>
        <p:spPr>
          <a:xfrm rot="10800000" flipV="1">
            <a:off x="2500298" y="4071942"/>
            <a:ext cx="1000132" cy="21431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mit Pfeil 44"/>
          <p:cNvCxnSpPr/>
          <p:nvPr/>
        </p:nvCxnSpPr>
        <p:spPr>
          <a:xfrm rot="5400000">
            <a:off x="1571604" y="4786322"/>
            <a:ext cx="428628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 Verbindung mit Pfeil 51"/>
          <p:cNvCxnSpPr/>
          <p:nvPr/>
        </p:nvCxnSpPr>
        <p:spPr>
          <a:xfrm>
            <a:off x="2643174" y="5286388"/>
            <a:ext cx="1000132" cy="21431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 Verbindung mit Pfeil 54"/>
          <p:cNvCxnSpPr/>
          <p:nvPr/>
        </p:nvCxnSpPr>
        <p:spPr>
          <a:xfrm>
            <a:off x="5143504" y="5500702"/>
            <a:ext cx="1285884" cy="21431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Abgerundetes Rechteck 56"/>
          <p:cNvSpPr/>
          <p:nvPr/>
        </p:nvSpPr>
        <p:spPr>
          <a:xfrm>
            <a:off x="6429388" y="5357826"/>
            <a:ext cx="1643074" cy="642942"/>
          </a:xfrm>
          <a:prstGeom prst="roundRect">
            <a:avLst/>
          </a:prstGeom>
          <a:solidFill>
            <a:srgbClr val="92D050"/>
          </a:solidFill>
          <a:ln w="12700">
            <a:solidFill>
              <a:schemeClr val="tx1"/>
            </a:solidFill>
          </a:ln>
          <a:effectLst>
            <a:outerShdw blurRad="304800" dist="12700" dir="5400000" sx="107000" sy="107000" algn="ctr" rotWithShape="0">
              <a:schemeClr val="bg1">
                <a:lumMod val="50000"/>
                <a:alpha val="43000"/>
              </a:schemeClr>
            </a:outerShdw>
          </a:effectLst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  <a:flatTx/>
          </a:bodyPr>
          <a:lstStyle/>
          <a:p>
            <a:pPr algn="ctr">
              <a:buClr>
                <a:schemeClr val="accent1"/>
              </a:buClr>
            </a:pPr>
            <a:r>
              <a:rPr lang="de-DE" sz="1600" dirty="0" smtClean="0">
                <a:solidFill>
                  <a:schemeClr val="tx1"/>
                </a:solidFill>
                <a:latin typeface="Calibri Light" pitchFamily="34" charset="0"/>
              </a:rPr>
              <a:t>Eine Karte wird aufgedeckt</a:t>
            </a:r>
          </a:p>
        </p:txBody>
      </p:sp>
      <p:cxnSp>
        <p:nvCxnSpPr>
          <p:cNvPr id="58" name="Gerade Verbindung mit Pfeil 57"/>
          <p:cNvCxnSpPr/>
          <p:nvPr/>
        </p:nvCxnSpPr>
        <p:spPr>
          <a:xfrm>
            <a:off x="8072462" y="5643578"/>
            <a:ext cx="642942" cy="14287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oliennummernplatzhalter 2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6894FEE-F2B8-4C0A-AF88-F081B12E9FF0}" type="slidenum">
              <a:rPr lang="de-DE" smtClean="0"/>
              <a:pPr/>
              <a:t>8</a:t>
            </a:fld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dirty="0" smtClean="0"/>
              <a:t>Klassendiagramm</a:t>
            </a:r>
            <a:endParaRPr lang="de-DE" dirty="0"/>
          </a:p>
        </p:txBody>
      </p:sp>
      <p:pic>
        <p:nvPicPr>
          <p:cNvPr id="47" name="Grafik 46" descr="Bild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034" y="1428736"/>
            <a:ext cx="8143900" cy="4321162"/>
          </a:xfrm>
          <a:prstGeom prst="rect">
            <a:avLst/>
          </a:prstGeom>
        </p:spPr>
      </p:pic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6894FEE-F2B8-4C0A-AF88-F081B12E9FF0}" type="slidenum">
              <a:rPr lang="de-DE" smtClean="0"/>
              <a:pPr/>
              <a:t>9</a:t>
            </a:fld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InfoKom_Verlaufsbilder">
  <a:themeElements>
    <a:clrScheme name="InfoKom">
      <a:dk1>
        <a:sysClr val="windowText" lastClr="000000"/>
      </a:dk1>
      <a:lt1>
        <a:srgbClr val="FFFFFF"/>
      </a:lt1>
      <a:dk2>
        <a:srgbClr val="BFBFBF"/>
      </a:dk2>
      <a:lt2>
        <a:srgbClr val="FFFFFF"/>
      </a:lt2>
      <a:accent1>
        <a:srgbClr val="005EA8"/>
      </a:accent1>
      <a:accent2>
        <a:srgbClr val="C6C6C6"/>
      </a:accent2>
      <a:accent3>
        <a:srgbClr val="7F7F7F"/>
      </a:accent3>
      <a:accent4>
        <a:srgbClr val="595959"/>
      </a:accent4>
      <a:accent5>
        <a:srgbClr val="262626"/>
      </a:accent5>
      <a:accent6>
        <a:srgbClr val="8CB110"/>
      </a:accent6>
      <a:hlink>
        <a:srgbClr val="005EA8"/>
      </a:hlink>
      <a:folHlink>
        <a:srgbClr val="007ADE"/>
      </a:folHlink>
    </a:clrScheme>
    <a:fontScheme name="InfoCom">
      <a:majorFont>
        <a:latin typeface="Calibri Light"/>
        <a:ea typeface=""/>
        <a:cs typeface=""/>
      </a:majorFont>
      <a:minorFont>
        <a:latin typeface="Calibri Light"/>
        <a:ea typeface=""/>
        <a:cs typeface=""/>
      </a:minorFont>
    </a:fontScheme>
    <a:fmtScheme name="Schatten oben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 w="12700">
          <a:solidFill>
            <a:schemeClr val="bg1"/>
          </a:solidFill>
        </a:ln>
        <a:effectLst>
          <a:outerShdw blurRad="304800" dist="12700" dir="5400000" sx="107000" sy="107000" algn="ctr" rotWithShape="0">
            <a:schemeClr val="bg1">
              <a:lumMod val="50000"/>
              <a:alpha val="43000"/>
            </a:schemeClr>
          </a:outerShdw>
        </a:effectLst>
        <a:scene3d>
          <a:camera prst="orthographicFront"/>
          <a:lightRig rig="threePt" dir="t"/>
        </a:scene3d>
        <a:sp3d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  <a:flatTx/>
      </a:bodyPr>
      <a:lstStyle>
        <a:defPPr algn="ctr">
          <a:buClr>
            <a:schemeClr val="accent1"/>
          </a:buClr>
          <a:defRPr sz="1600" dirty="0" err="1" smtClean="0">
            <a:solidFill>
              <a:schemeClr val="tx1"/>
            </a:solidFill>
            <a:latin typeface="Calibri Light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marL="180975" indent="-180975">
          <a:buClr>
            <a:schemeClr val="accent1"/>
          </a:buClr>
          <a:buFont typeface="Calibri" panose="020F0502020204030204" pitchFamily="34" charset="0"/>
          <a:buChar char="»"/>
          <a:defRPr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ISMS_Template_Powerpoint_V1.0.2.potx" id="{01313471-9E77-40DD-9948-70EFF07BF9DC}" vid="{C44771FC-374C-4224-93C6-77BC89FA02B2}"/>
    </a:ext>
  </a:extLst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288</Words>
  <Application>Microsoft Office PowerPoint</Application>
  <PresentationFormat>Bildschirmpräsentation (4:3)</PresentationFormat>
  <Paragraphs>140</Paragraphs>
  <Slides>16</Slides>
  <Notes>5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17" baseType="lpstr">
      <vt:lpstr>1_InfoKom_Verlaufsbilder</vt:lpstr>
      <vt:lpstr>Spieletheorie Projekt</vt:lpstr>
      <vt:lpstr>Inhaltsverzeichnis</vt:lpstr>
      <vt:lpstr>Projektziel</vt:lpstr>
      <vt:lpstr>Analyse</vt:lpstr>
      <vt:lpstr>Zeitplanung</vt:lpstr>
      <vt:lpstr>Ressourcenplan</vt:lpstr>
      <vt:lpstr>Kostenplanung</vt:lpstr>
      <vt:lpstr>Entwurfsphase</vt:lpstr>
      <vt:lpstr>Klassendiagramm</vt:lpstr>
      <vt:lpstr>Sequenzdiagramm</vt:lpstr>
      <vt:lpstr>Soll-/Ist-Vergleich</vt:lpstr>
      <vt:lpstr>Untersuchung der Spieletheorie</vt:lpstr>
      <vt:lpstr>Was wurde getestet</vt:lpstr>
      <vt:lpstr>Folie 14</vt:lpstr>
      <vt:lpstr>Tschau Sepp</vt:lpstr>
      <vt:lpstr>Fazit</vt:lpstr>
    </vt:vector>
  </TitlesOfParts>
  <Company>Frost-RL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Spieletheorie Projekt</dc:title>
  <dc:creator>Moorhuhn</dc:creator>
  <cp:lastModifiedBy>Moorhuhn</cp:lastModifiedBy>
  <cp:revision>100</cp:revision>
  <dcterms:created xsi:type="dcterms:W3CDTF">2018-10-16T11:10:32Z</dcterms:created>
  <dcterms:modified xsi:type="dcterms:W3CDTF">2018-10-29T15:46:34Z</dcterms:modified>
</cp:coreProperties>
</file>