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Lst>
  <p:sldSz cx="384048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9516"/>
    <a:srgbClr val="4A8614"/>
    <a:srgbClr val="9B9B9C"/>
    <a:srgbClr val="5A1695"/>
    <a:srgbClr val="511695"/>
    <a:srgbClr val="951651"/>
    <a:srgbClr val="165295"/>
    <a:srgbClr val="88CA74"/>
    <a:srgbClr val="FFFFF5"/>
    <a:srgbClr val="7488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4" d="100"/>
          <a:sy n="24" d="100"/>
        </p:scale>
        <p:origin x="19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5387342"/>
            <a:ext cx="28803600" cy="11460480"/>
          </a:xfrm>
        </p:spPr>
        <p:txBody>
          <a:bodyPr anchor="b"/>
          <a:lstStyle>
            <a:lvl1pPr algn="ctr">
              <a:defRPr sz="18900"/>
            </a:lvl1pPr>
          </a:lstStyle>
          <a:p>
            <a:r>
              <a:rPr lang="en-US"/>
              <a:t>Click to edit Master title style</a:t>
            </a:r>
          </a:p>
        </p:txBody>
      </p:sp>
      <p:sp>
        <p:nvSpPr>
          <p:cNvPr id="3" name="Subtitle 2"/>
          <p:cNvSpPr>
            <a:spLocks noGrp="1"/>
          </p:cNvSpPr>
          <p:nvPr>
            <p:ph type="subTitle" idx="1"/>
          </p:nvPr>
        </p:nvSpPr>
        <p:spPr>
          <a:xfrm>
            <a:off x="4800600" y="17289782"/>
            <a:ext cx="28803600" cy="794765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p>
        </p:txBody>
      </p:sp>
      <p:sp>
        <p:nvSpPr>
          <p:cNvPr id="4" name="Date Placeholder 3"/>
          <p:cNvSpPr>
            <a:spLocks noGrp="1"/>
          </p:cNvSpPr>
          <p:nvPr>
            <p:ph type="dt" sz="half" idx="10"/>
          </p:nvPr>
        </p:nvSpPr>
        <p:spPr/>
        <p:txBody>
          <a:bodyPr/>
          <a:lstStyle/>
          <a:p>
            <a:fld id="{5CB08714-8859-436C-89DA-E1DD208B48DA}"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197783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B08714-8859-436C-89DA-E1DD208B48DA}"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308070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5" y="1752600"/>
            <a:ext cx="8281035"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0" y="1752600"/>
            <a:ext cx="2436304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B08714-8859-436C-89DA-E1DD208B48DA}"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354205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B08714-8859-436C-89DA-E1DD208B48DA}"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209140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28" y="8206745"/>
            <a:ext cx="33124140" cy="13693138"/>
          </a:xfrm>
        </p:spPr>
        <p:txBody>
          <a:bodyPr anchor="b"/>
          <a:lstStyle>
            <a:lvl1pPr>
              <a:defRPr sz="18900"/>
            </a:lvl1pPr>
          </a:lstStyle>
          <a:p>
            <a:r>
              <a:rPr lang="en-US"/>
              <a:t>Click to edit Master title style</a:t>
            </a:r>
          </a:p>
        </p:txBody>
      </p:sp>
      <p:sp>
        <p:nvSpPr>
          <p:cNvPr id="3" name="Text Placeholder 2"/>
          <p:cNvSpPr>
            <a:spLocks noGrp="1"/>
          </p:cNvSpPr>
          <p:nvPr>
            <p:ph type="body" idx="1"/>
          </p:nvPr>
        </p:nvSpPr>
        <p:spPr>
          <a:xfrm>
            <a:off x="2620328" y="22029425"/>
            <a:ext cx="33124140" cy="7200898"/>
          </a:xfrm>
        </p:spPr>
        <p:txBody>
          <a:bodyPr/>
          <a:lstStyle>
            <a:lvl1pPr marL="0" indent="0">
              <a:buNone/>
              <a:defRPr sz="7560">
                <a:solidFill>
                  <a:schemeClr val="tx1">
                    <a:tint val="75000"/>
                  </a:schemeClr>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B08714-8859-436C-89DA-E1DD208B48DA}"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234166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B08714-8859-436C-89DA-E1DD208B48DA}" type="datetimeFigureOut">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154070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3"/>
            <a:ext cx="33124140" cy="6362702"/>
          </a:xfrm>
        </p:spPr>
        <p:txBody>
          <a:bodyPr/>
          <a:lstStyle/>
          <a:p>
            <a:r>
              <a:rPr lang="en-US"/>
              <a:t>Click to edit Master title style</a:t>
            </a:r>
          </a:p>
        </p:txBody>
      </p:sp>
      <p:sp>
        <p:nvSpPr>
          <p:cNvPr id="3" name="Text Placeholder 2"/>
          <p:cNvSpPr>
            <a:spLocks noGrp="1"/>
          </p:cNvSpPr>
          <p:nvPr>
            <p:ph type="body" idx="1"/>
          </p:nvPr>
        </p:nvSpPr>
        <p:spPr>
          <a:xfrm>
            <a:off x="2645334" y="8069582"/>
            <a:ext cx="16247029" cy="3954778"/>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Edit Master text styles</a:t>
            </a:r>
          </a:p>
        </p:txBody>
      </p:sp>
      <p:sp>
        <p:nvSpPr>
          <p:cNvPr id="4" name="Content Placeholder 3"/>
          <p:cNvSpPr>
            <a:spLocks noGrp="1"/>
          </p:cNvSpPr>
          <p:nvPr>
            <p:ph sz="half" idx="2"/>
          </p:nvPr>
        </p:nvSpPr>
        <p:spPr>
          <a:xfrm>
            <a:off x="2645334" y="12024360"/>
            <a:ext cx="16247029"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0" y="8069582"/>
            <a:ext cx="16327042" cy="3954778"/>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Edit Master text styles</a:t>
            </a:r>
          </a:p>
        </p:txBody>
      </p:sp>
      <p:sp>
        <p:nvSpPr>
          <p:cNvPr id="6" name="Content Placeholder 5"/>
          <p:cNvSpPr>
            <a:spLocks noGrp="1"/>
          </p:cNvSpPr>
          <p:nvPr>
            <p:ph sz="quarter" idx="4"/>
          </p:nvPr>
        </p:nvSpPr>
        <p:spPr>
          <a:xfrm>
            <a:off x="19442430" y="12024360"/>
            <a:ext cx="1632704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B08714-8859-436C-89DA-E1DD208B48DA}" type="datetimeFigureOut">
              <a:rPr lang="en-US" smtClean="0"/>
              <a:t>4/11/2017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31119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B08714-8859-436C-89DA-E1DD208B48DA}" type="datetimeFigureOut">
              <a:rPr lang="en-US" smtClean="0"/>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65125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08714-8859-436C-89DA-E1DD208B48DA}" type="datetimeFigureOut">
              <a:rPr lang="en-US" smtClean="0"/>
              <a:t>4/11/2017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169570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4" y="2194560"/>
            <a:ext cx="12386547" cy="7680960"/>
          </a:xfrm>
        </p:spPr>
        <p:txBody>
          <a:bodyPr anchor="b"/>
          <a:lstStyle>
            <a:lvl1pPr>
              <a:defRPr sz="10080"/>
            </a:lvl1pPr>
          </a:lstStyle>
          <a:p>
            <a:r>
              <a:rPr lang="en-US"/>
              <a:t>Click to edit Master title style</a:t>
            </a:r>
          </a:p>
        </p:txBody>
      </p:sp>
      <p:sp>
        <p:nvSpPr>
          <p:cNvPr id="3" name="Content Placeholder 2"/>
          <p:cNvSpPr>
            <a:spLocks noGrp="1"/>
          </p:cNvSpPr>
          <p:nvPr>
            <p:ph idx="1"/>
          </p:nvPr>
        </p:nvSpPr>
        <p:spPr>
          <a:xfrm>
            <a:off x="16327042" y="4739642"/>
            <a:ext cx="19442430" cy="23393400"/>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4" y="9875520"/>
            <a:ext cx="12386547" cy="18295622"/>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Edit Master text styles</a:t>
            </a:r>
          </a:p>
        </p:txBody>
      </p:sp>
      <p:sp>
        <p:nvSpPr>
          <p:cNvPr id="5" name="Date Placeholder 4"/>
          <p:cNvSpPr>
            <a:spLocks noGrp="1"/>
          </p:cNvSpPr>
          <p:nvPr>
            <p:ph type="dt" sz="half" idx="10"/>
          </p:nvPr>
        </p:nvSpPr>
        <p:spPr/>
        <p:txBody>
          <a:bodyPr/>
          <a:lstStyle/>
          <a:p>
            <a:fld id="{5CB08714-8859-436C-89DA-E1DD208B48DA}" type="datetimeFigureOut">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45608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4" y="2194560"/>
            <a:ext cx="12386547" cy="7680960"/>
          </a:xfrm>
        </p:spPr>
        <p:txBody>
          <a:bodyPr anchor="b"/>
          <a:lstStyle>
            <a:lvl1pPr>
              <a:defRPr sz="10080"/>
            </a:lvl1pPr>
          </a:lstStyle>
          <a:p>
            <a:r>
              <a:rPr lang="en-US"/>
              <a:t>Click to edit Master title style</a:t>
            </a:r>
          </a:p>
        </p:txBody>
      </p:sp>
      <p:sp>
        <p:nvSpPr>
          <p:cNvPr id="3" name="Picture Placeholder 2"/>
          <p:cNvSpPr>
            <a:spLocks noGrp="1"/>
          </p:cNvSpPr>
          <p:nvPr>
            <p:ph type="pic" idx="1"/>
          </p:nvPr>
        </p:nvSpPr>
        <p:spPr>
          <a:xfrm>
            <a:off x="16327042" y="4739642"/>
            <a:ext cx="19442430" cy="23393400"/>
          </a:xfrm>
        </p:spPr>
        <p:txBody>
          <a:bodyPr/>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endParaRPr lang="en-US"/>
          </a:p>
        </p:txBody>
      </p:sp>
      <p:sp>
        <p:nvSpPr>
          <p:cNvPr id="4" name="Text Placeholder 3"/>
          <p:cNvSpPr>
            <a:spLocks noGrp="1"/>
          </p:cNvSpPr>
          <p:nvPr>
            <p:ph type="body" sz="half" idx="2"/>
          </p:nvPr>
        </p:nvSpPr>
        <p:spPr>
          <a:xfrm>
            <a:off x="2645334" y="9875520"/>
            <a:ext cx="12386547" cy="18295622"/>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Edit Master text styles</a:t>
            </a:r>
          </a:p>
        </p:txBody>
      </p:sp>
      <p:sp>
        <p:nvSpPr>
          <p:cNvPr id="5" name="Date Placeholder 4"/>
          <p:cNvSpPr>
            <a:spLocks noGrp="1"/>
          </p:cNvSpPr>
          <p:nvPr>
            <p:ph type="dt" sz="half" idx="10"/>
          </p:nvPr>
        </p:nvSpPr>
        <p:spPr/>
        <p:txBody>
          <a:bodyPr/>
          <a:lstStyle/>
          <a:p>
            <a:fld id="{5CB08714-8859-436C-89DA-E1DD208B48DA}" type="datetimeFigureOut">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95BB1-DA09-41B9-9822-C5B3C3E5FCA7}" type="slidenum">
              <a:rPr lang="en-US" smtClean="0"/>
              <a:t>‹#›</a:t>
            </a:fld>
            <a:endParaRPr lang="en-US"/>
          </a:p>
        </p:txBody>
      </p:sp>
    </p:spTree>
    <p:extLst>
      <p:ext uri="{BB962C8B-B14F-4D97-AF65-F5344CB8AC3E}">
        <p14:creationId xmlns:p14="http://schemas.microsoft.com/office/powerpoint/2010/main" val="257213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3"/>
            <a:ext cx="3312414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0510482"/>
            <a:ext cx="8641080" cy="1752600"/>
          </a:xfrm>
          <a:prstGeom prst="rect">
            <a:avLst/>
          </a:prstGeom>
        </p:spPr>
        <p:txBody>
          <a:bodyPr vert="horz" lIns="91440" tIns="45720" rIns="91440" bIns="45720" rtlCol="0" anchor="ctr"/>
          <a:lstStyle>
            <a:lvl1pPr algn="l">
              <a:defRPr sz="3780">
                <a:solidFill>
                  <a:schemeClr val="tx1">
                    <a:tint val="75000"/>
                  </a:schemeClr>
                </a:solidFill>
              </a:defRPr>
            </a:lvl1pPr>
          </a:lstStyle>
          <a:p>
            <a:fld id="{5CB08714-8859-436C-89DA-E1DD208B48DA}" type="datetimeFigureOut">
              <a:rPr lang="en-US" smtClean="0"/>
              <a:t>4/11/2017</a:t>
            </a:fld>
            <a:endParaRPr lang="en-US"/>
          </a:p>
        </p:txBody>
      </p:sp>
      <p:sp>
        <p:nvSpPr>
          <p:cNvPr id="5" name="Footer Placeholder 4"/>
          <p:cNvSpPr>
            <a:spLocks noGrp="1"/>
          </p:cNvSpPr>
          <p:nvPr>
            <p:ph type="ftr" sz="quarter" idx="3"/>
          </p:nvPr>
        </p:nvSpPr>
        <p:spPr>
          <a:xfrm>
            <a:off x="12721590" y="30510482"/>
            <a:ext cx="12961620" cy="1752600"/>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2"/>
            <a:ext cx="8641080" cy="1752600"/>
          </a:xfrm>
          <a:prstGeom prst="rect">
            <a:avLst/>
          </a:prstGeom>
        </p:spPr>
        <p:txBody>
          <a:bodyPr vert="horz" lIns="91440" tIns="45720" rIns="91440" bIns="45720" rtlCol="0" anchor="ctr"/>
          <a:lstStyle>
            <a:lvl1pPr algn="r">
              <a:defRPr sz="3780">
                <a:solidFill>
                  <a:schemeClr val="tx1">
                    <a:tint val="75000"/>
                  </a:schemeClr>
                </a:solidFill>
              </a:defRPr>
            </a:lvl1pPr>
          </a:lstStyle>
          <a:p>
            <a:fld id="{54695BB1-DA09-41B9-9822-C5B3C3E5FCA7}" type="slidenum">
              <a:rPr lang="en-US" smtClean="0"/>
              <a:t>‹#›</a:t>
            </a:fld>
            <a:endParaRPr lang="en-US"/>
          </a:p>
        </p:txBody>
      </p:sp>
    </p:spTree>
    <p:extLst>
      <p:ext uri="{BB962C8B-B14F-4D97-AF65-F5344CB8AC3E}">
        <p14:creationId xmlns:p14="http://schemas.microsoft.com/office/powerpoint/2010/main" val="39113219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5"/>
        </a:solidFill>
        <a:effectLst/>
      </p:bgPr>
    </p:bg>
    <p:spTree>
      <p:nvGrpSpPr>
        <p:cNvPr id="1" name=""/>
        <p:cNvGrpSpPr/>
        <p:nvPr/>
      </p:nvGrpSpPr>
      <p:grpSpPr>
        <a:xfrm>
          <a:off x="0" y="0"/>
          <a:ext cx="0" cy="0"/>
          <a:chOff x="0" y="0"/>
          <a:chExt cx="0" cy="0"/>
        </a:xfrm>
      </p:grpSpPr>
      <p:sp>
        <p:nvSpPr>
          <p:cNvPr id="10" name="TextBox 9"/>
          <p:cNvSpPr txBox="1"/>
          <p:nvPr/>
        </p:nvSpPr>
        <p:spPr>
          <a:xfrm>
            <a:off x="0" y="0"/>
            <a:ext cx="38404800" cy="5399314"/>
          </a:xfrm>
          <a:prstGeom prst="rect">
            <a:avLst/>
          </a:prstGeom>
          <a:solidFill>
            <a:srgbClr val="519516"/>
          </a:solidFill>
        </p:spPr>
        <p:txBody>
          <a:bodyPr wrap="square" rtlCol="0">
            <a:spAutoFit/>
          </a:bodyPr>
          <a:lstStyle/>
          <a:p>
            <a:endParaRPr lang="en-US" dirty="0"/>
          </a:p>
        </p:txBody>
      </p:sp>
      <p:sp>
        <p:nvSpPr>
          <p:cNvPr id="5" name="Title 1"/>
          <p:cNvSpPr txBox="1">
            <a:spLocks/>
          </p:cNvSpPr>
          <p:nvPr/>
        </p:nvSpPr>
        <p:spPr>
          <a:xfrm>
            <a:off x="1721684" y="782152"/>
            <a:ext cx="23620258" cy="1979552"/>
          </a:xfrm>
          <a:prstGeom prst="rect">
            <a:avLst/>
          </a:prstGeom>
        </p:spPr>
        <p:txBody>
          <a:bodyPr>
            <a:noAutofit/>
          </a:bodyPr>
          <a:lst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a:lstStyle>
          <a:p>
            <a:r>
              <a:rPr lang="en-US" sz="14700" b="1" i="1" dirty="0">
                <a:solidFill>
                  <a:schemeClr val="bg1"/>
                </a:solidFill>
                <a:latin typeface="Arial Rounded MT Bold" panose="020F0704030504030204" pitchFamily="34" charset="0"/>
                <a:cs typeface="Arial" panose="020B0604020202020204" pitchFamily="34" charset="0"/>
              </a:rPr>
              <a:t>Reading in the Ether</a:t>
            </a:r>
          </a:p>
        </p:txBody>
      </p:sp>
      <p:sp>
        <p:nvSpPr>
          <p:cNvPr id="6" name="Title 1"/>
          <p:cNvSpPr txBox="1">
            <a:spLocks/>
          </p:cNvSpPr>
          <p:nvPr/>
        </p:nvSpPr>
        <p:spPr>
          <a:xfrm>
            <a:off x="1406869" y="2873838"/>
            <a:ext cx="19614316" cy="2041100"/>
          </a:xfrm>
          <a:prstGeom prst="rect">
            <a:avLst/>
          </a:prstGeom>
        </p:spPr>
        <p:txBody>
          <a:bodyPr vert="horz" lIns="407557" tIns="203779" rIns="407557" bIns="203779" rtlCol="0" anchor="ctr">
            <a:noAutofit/>
          </a:bodyPr>
          <a:lstStyle>
            <a:lvl1pPr algn="ctr" defTabSz="2037786" rtl="0" eaLnBrk="1" latinLnBrk="0" hangingPunct="1">
              <a:spcBef>
                <a:spcPct val="0"/>
              </a:spcBef>
              <a:buNone/>
              <a:defRPr sz="19600" kern="1200">
                <a:solidFill>
                  <a:schemeClr val="tx1"/>
                </a:solidFill>
                <a:latin typeface="+mj-lt"/>
                <a:ea typeface="+mj-ea"/>
                <a:cs typeface="+mj-cs"/>
              </a:defRPr>
            </a:lvl1pPr>
          </a:lstStyle>
          <a:p>
            <a:pPr algn="l"/>
            <a:r>
              <a:rPr lang="en-US" sz="5500" b="1" dirty="0">
                <a:solidFill>
                  <a:schemeClr val="bg1"/>
                </a:solidFill>
                <a:latin typeface="Arial" panose="020B0604020202020204" pitchFamily="34" charset="0"/>
                <a:cs typeface="Arial" panose="020B0604020202020204" pitchFamily="34" charset="0"/>
              </a:rPr>
              <a:t>Team: </a:t>
            </a:r>
            <a:r>
              <a:rPr lang="en-US" sz="5500" dirty="0">
                <a:solidFill>
                  <a:schemeClr val="bg1"/>
                </a:solidFill>
                <a:latin typeface="Arial" panose="020B0604020202020204" pitchFamily="34" charset="0"/>
                <a:cs typeface="Arial" panose="020B0604020202020204" pitchFamily="34" charset="0"/>
              </a:rPr>
              <a:t>Cameron Meyers, Gabe </a:t>
            </a:r>
            <a:r>
              <a:rPr lang="en-US" sz="5500" dirty="0" err="1">
                <a:solidFill>
                  <a:schemeClr val="bg1"/>
                </a:solidFill>
                <a:latin typeface="Arial" panose="020B0604020202020204" pitchFamily="34" charset="0"/>
                <a:cs typeface="Arial" panose="020B0604020202020204" pitchFamily="34" charset="0"/>
              </a:rPr>
              <a:t>Quiñones</a:t>
            </a:r>
            <a:r>
              <a:rPr lang="en-US" sz="5500" dirty="0">
                <a:solidFill>
                  <a:schemeClr val="bg1"/>
                </a:solidFill>
                <a:latin typeface="Arial" panose="020B0604020202020204" pitchFamily="34" charset="0"/>
                <a:cs typeface="Arial" panose="020B0604020202020204" pitchFamily="34" charset="0"/>
              </a:rPr>
              <a:t>, Zach </a:t>
            </a:r>
            <a:r>
              <a:rPr lang="en-US" sz="5500" dirty="0" err="1">
                <a:solidFill>
                  <a:schemeClr val="bg1"/>
                </a:solidFill>
                <a:latin typeface="Arial" panose="020B0604020202020204" pitchFamily="34" charset="0"/>
                <a:cs typeface="Arial" panose="020B0604020202020204" pitchFamily="34" charset="0"/>
              </a:rPr>
              <a:t>Schwaiger</a:t>
            </a:r>
            <a:r>
              <a:rPr lang="en-US" sz="5500" dirty="0">
                <a:solidFill>
                  <a:schemeClr val="bg1"/>
                </a:solidFill>
                <a:latin typeface="Arial" panose="020B0604020202020204" pitchFamily="34" charset="0"/>
                <a:cs typeface="Arial" panose="020B0604020202020204" pitchFamily="34" charset="0"/>
              </a:rPr>
              <a:t> </a:t>
            </a:r>
            <a:r>
              <a:rPr lang="en-US" sz="5500" b="1" dirty="0">
                <a:solidFill>
                  <a:schemeClr val="bg1"/>
                </a:solidFill>
                <a:latin typeface="Arial" panose="020B0604020202020204" pitchFamily="34" charset="0"/>
                <a:cs typeface="Arial" panose="020B0604020202020204" pitchFamily="34" charset="0"/>
              </a:rPr>
              <a:t>Advisor: </a:t>
            </a:r>
            <a:r>
              <a:rPr lang="en-US" sz="5500" dirty="0">
                <a:solidFill>
                  <a:schemeClr val="bg1"/>
                </a:solidFill>
                <a:latin typeface="Arial" panose="020B0604020202020204" pitchFamily="34" charset="0"/>
                <a:cs typeface="Arial" panose="020B0604020202020204" pitchFamily="34" charset="0"/>
              </a:rPr>
              <a:t>Dr. Aleshia Hayes </a:t>
            </a:r>
          </a:p>
        </p:txBody>
      </p:sp>
      <p:sp>
        <p:nvSpPr>
          <p:cNvPr id="3" name="TextBox 2"/>
          <p:cNvSpPr txBox="1"/>
          <p:nvPr/>
        </p:nvSpPr>
        <p:spPr>
          <a:xfrm>
            <a:off x="1718050" y="24013016"/>
            <a:ext cx="10493828" cy="7201972"/>
          </a:xfrm>
          <a:prstGeom prst="rect">
            <a:avLst/>
          </a:prstGeom>
          <a:noFill/>
        </p:spPr>
        <p:txBody>
          <a:bodyPr wrap="square" rtlCol="0">
            <a:spAutoFit/>
          </a:bodyPr>
          <a:lstStyle/>
          <a:p>
            <a:pPr marL="571500" indent="-571500">
              <a:buFont typeface="Wingdings" panose="05000000000000000000" pitchFamily="2" charset="2"/>
              <a:buChar char="Ø"/>
            </a:pPr>
            <a:r>
              <a:rPr lang="en-US" sz="4200" dirty="0"/>
              <a:t>Creates a 3D space for users to interact with and read books from a library</a:t>
            </a:r>
          </a:p>
          <a:p>
            <a:pPr marL="571500" indent="-571500">
              <a:buFont typeface="Wingdings" panose="05000000000000000000" pitchFamily="2" charset="2"/>
              <a:buChar char="Ø"/>
            </a:pPr>
            <a:r>
              <a:rPr lang="en-US" sz="4200" dirty="0"/>
              <a:t>Uses gesture tracking as the sole input medium</a:t>
            </a:r>
          </a:p>
          <a:p>
            <a:pPr marL="571500" indent="-571500">
              <a:buFont typeface="Wingdings" panose="05000000000000000000" pitchFamily="2" charset="2"/>
              <a:buChar char="Ø"/>
            </a:pPr>
            <a:r>
              <a:rPr lang="en-US" sz="4200" dirty="0"/>
              <a:t>Procedurally generates books based on searches ran against a database of texts</a:t>
            </a:r>
          </a:p>
          <a:p>
            <a:pPr marL="571500" indent="-571500">
              <a:buFont typeface="Wingdings" panose="05000000000000000000" pitchFamily="2" charset="2"/>
              <a:buChar char="Ø"/>
            </a:pPr>
            <a:r>
              <a:rPr lang="en-US" sz="4200" dirty="0"/>
              <a:t>Manages local repository of books, a database of book metadata, and runs searches based on metadata or keyword indexing</a:t>
            </a:r>
          </a:p>
          <a:p>
            <a:pPr marL="571500" indent="-571500">
              <a:buFont typeface="Arial" panose="020B0604020202020204" pitchFamily="34" charset="0"/>
              <a:buChar char="•"/>
            </a:pPr>
            <a:endParaRPr lang="en-US" sz="4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050" y="16759053"/>
            <a:ext cx="10493828" cy="5315552"/>
          </a:xfrm>
          <a:prstGeom prst="rect">
            <a:avLst/>
          </a:prstGeom>
          <a:noFill/>
        </p:spPr>
      </p:pic>
      <p:sp>
        <p:nvSpPr>
          <p:cNvPr id="9" name="TextBox 8"/>
          <p:cNvSpPr txBox="1"/>
          <p:nvPr/>
        </p:nvSpPr>
        <p:spPr>
          <a:xfrm>
            <a:off x="26357263" y="8556815"/>
            <a:ext cx="10493828" cy="7201972"/>
          </a:xfrm>
          <a:prstGeom prst="rect">
            <a:avLst/>
          </a:prstGeom>
          <a:noFill/>
        </p:spPr>
        <p:txBody>
          <a:bodyPr wrap="square" rtlCol="0">
            <a:spAutoFit/>
          </a:bodyPr>
          <a:lstStyle/>
          <a:p>
            <a:pPr marL="571500" indent="-571500">
              <a:buFont typeface="Wingdings" panose="05000000000000000000" pitchFamily="2" charset="2"/>
              <a:buChar char="Ø"/>
            </a:pPr>
            <a:r>
              <a:rPr lang="en-US" sz="4200" dirty="0"/>
              <a:t>Creates immersive experience of reading using a blend of VR and gesture tracking technologies.</a:t>
            </a:r>
          </a:p>
          <a:p>
            <a:pPr marL="571500" indent="-571500">
              <a:buFont typeface="Wingdings" panose="05000000000000000000" pitchFamily="2" charset="2"/>
              <a:buChar char="Ø"/>
            </a:pPr>
            <a:r>
              <a:rPr lang="en-US" sz="4200" dirty="0"/>
              <a:t>Uses custom-made virtual books to allow gesture-based manipulation.</a:t>
            </a:r>
          </a:p>
          <a:p>
            <a:pPr marL="571500" indent="-571500">
              <a:buFont typeface="Wingdings" panose="05000000000000000000" pitchFamily="2" charset="2"/>
              <a:buChar char="Ø"/>
            </a:pPr>
            <a:r>
              <a:rPr lang="en-US" sz="4200" dirty="0"/>
              <a:t>Gesture-based keyboard allows custom queries for books</a:t>
            </a:r>
          </a:p>
          <a:p>
            <a:pPr marL="571500" indent="-571500">
              <a:buFont typeface="Wingdings" panose="05000000000000000000" pitchFamily="2" charset="2"/>
              <a:buChar char="Ø"/>
            </a:pPr>
            <a:r>
              <a:rPr lang="en-US" sz="4200" dirty="0"/>
              <a:t>Uses query results to procedurally generate books for the user.</a:t>
            </a:r>
          </a:p>
          <a:p>
            <a:pPr marL="571500" indent="-571500">
              <a:buFont typeface="Wingdings" panose="05000000000000000000" pitchFamily="2" charset="2"/>
              <a:buChar char="Ø"/>
            </a:pPr>
            <a:r>
              <a:rPr lang="en-US" sz="4200" dirty="0"/>
              <a:t>Exists in a forest-like environment to promote relaxation.</a:t>
            </a:r>
          </a:p>
        </p:txBody>
      </p:sp>
      <p:sp>
        <p:nvSpPr>
          <p:cNvPr id="11" name="TextBox 10"/>
          <p:cNvSpPr txBox="1"/>
          <p:nvPr/>
        </p:nvSpPr>
        <p:spPr>
          <a:xfrm>
            <a:off x="1919369" y="7104893"/>
            <a:ext cx="10493828" cy="1379101"/>
          </a:xfrm>
          <a:prstGeom prst="roundRect">
            <a:avLst/>
          </a:prstGeom>
          <a:solidFill>
            <a:srgbClr val="5A1695"/>
          </a:solidFill>
        </p:spPr>
        <p:txBody>
          <a:bodyPr wrap="square" rtlCol="0">
            <a:spAutoFit/>
          </a:bodyPr>
          <a:lstStyle/>
          <a:p>
            <a:pPr algn="ctr"/>
            <a:r>
              <a:rPr lang="en-US" sz="7500" dirty="0">
                <a:solidFill>
                  <a:srgbClr val="FFFFF5"/>
                </a:solidFill>
              </a:rPr>
              <a:t>Abstract</a:t>
            </a:r>
          </a:p>
        </p:txBody>
      </p:sp>
      <p:sp>
        <p:nvSpPr>
          <p:cNvPr id="12" name="TextBox 11"/>
          <p:cNvSpPr txBox="1"/>
          <p:nvPr/>
        </p:nvSpPr>
        <p:spPr>
          <a:xfrm>
            <a:off x="1885841" y="8803064"/>
            <a:ext cx="10493828" cy="7848302"/>
          </a:xfrm>
          <a:prstGeom prst="rect">
            <a:avLst/>
          </a:prstGeom>
          <a:noFill/>
        </p:spPr>
        <p:txBody>
          <a:bodyPr wrap="square" rtlCol="0">
            <a:spAutoFit/>
          </a:bodyPr>
          <a:lstStyle/>
          <a:p>
            <a:r>
              <a:rPr lang="en-US" sz="4200" dirty="0"/>
              <a:t>Virtual reality (VR) can be used to create deeply immersive experiences, as well as to add depth and complexity to visualizations. This modern immersive capability can be utilized to create deep experiences for users and can be leveraged to highlight complex visualizations. The Interactive Virtual Library (IVL) creates a VR library system that allows users to search through books, immerse themselves in scenic environments for reading, and observe relationships between documents based on keyword indexing.</a:t>
            </a:r>
          </a:p>
        </p:txBody>
      </p:sp>
      <p:sp>
        <p:nvSpPr>
          <p:cNvPr id="16" name="TextBox 15"/>
          <p:cNvSpPr txBox="1"/>
          <p:nvPr/>
        </p:nvSpPr>
        <p:spPr>
          <a:xfrm>
            <a:off x="14039381" y="8483995"/>
            <a:ext cx="10493828" cy="7201972"/>
          </a:xfrm>
          <a:prstGeom prst="rect">
            <a:avLst/>
          </a:prstGeom>
          <a:noFill/>
        </p:spPr>
        <p:txBody>
          <a:bodyPr wrap="square" rtlCol="0">
            <a:spAutoFit/>
          </a:bodyPr>
          <a:lstStyle/>
          <a:p>
            <a:pPr marL="571500" indent="-571500">
              <a:buFont typeface="Wingdings" panose="05000000000000000000" pitchFamily="2" charset="2"/>
              <a:buChar char="Ø"/>
            </a:pPr>
            <a:r>
              <a:rPr lang="en-US" sz="4200" dirty="0"/>
              <a:t>Creates plain text repository based on Gutenberg corpus (~50,000 books)</a:t>
            </a:r>
          </a:p>
          <a:p>
            <a:pPr marL="571500" indent="-571500">
              <a:buFont typeface="Wingdings" panose="05000000000000000000" pitchFamily="2" charset="2"/>
              <a:buChar char="Ø"/>
            </a:pPr>
            <a:r>
              <a:rPr lang="en-US" sz="4200" dirty="0"/>
              <a:t>Creates and manages a database of metadata (e.g. author, title) for each book for querying</a:t>
            </a:r>
          </a:p>
          <a:p>
            <a:pPr marL="571500" indent="-571500">
              <a:buFont typeface="Wingdings" panose="05000000000000000000" pitchFamily="2" charset="2"/>
              <a:buChar char="Ø"/>
            </a:pPr>
            <a:r>
              <a:rPr lang="en-US" sz="4200" dirty="0"/>
              <a:t>Serves up queries from library using PHP script hosted on local server.</a:t>
            </a:r>
          </a:p>
          <a:p>
            <a:pPr marL="571500" indent="-571500">
              <a:buFont typeface="Wingdings" panose="05000000000000000000" pitchFamily="2" charset="2"/>
              <a:buChar char="Ø"/>
            </a:pPr>
            <a:r>
              <a:rPr lang="en-US" sz="4200" dirty="0"/>
              <a:t>Indexes books for keywords (i.e. non stop words) </a:t>
            </a:r>
          </a:p>
          <a:p>
            <a:pPr marL="571500" indent="-571500">
              <a:buFont typeface="Wingdings" panose="05000000000000000000" pitchFamily="2" charset="2"/>
              <a:buChar char="Ø"/>
            </a:pPr>
            <a:r>
              <a:rPr lang="en-US" sz="4200" dirty="0"/>
              <a:t>Runs searches over keywords using Apache Lucene, returning relevant results.</a:t>
            </a:r>
          </a:p>
        </p:txBody>
      </p:sp>
      <p:sp>
        <p:nvSpPr>
          <p:cNvPr id="18" name="TextBox 17"/>
          <p:cNvSpPr txBox="1"/>
          <p:nvPr/>
        </p:nvSpPr>
        <p:spPr>
          <a:xfrm>
            <a:off x="14039381" y="18030467"/>
            <a:ext cx="10493828" cy="4616648"/>
          </a:xfrm>
          <a:prstGeom prst="rect">
            <a:avLst/>
          </a:prstGeom>
          <a:noFill/>
        </p:spPr>
        <p:txBody>
          <a:bodyPr wrap="square" rtlCol="0">
            <a:spAutoFit/>
          </a:bodyPr>
          <a:lstStyle/>
          <a:p>
            <a:pPr marL="571500" indent="-571500">
              <a:buFont typeface="Wingdings" panose="05000000000000000000" pitchFamily="2" charset="2"/>
              <a:buChar char="Ø"/>
            </a:pPr>
            <a:r>
              <a:rPr lang="en-US" sz="4200" dirty="0"/>
              <a:t>Uses Leap Motion gesture tracking device mounted to Oculus Rift and available API.</a:t>
            </a:r>
          </a:p>
          <a:p>
            <a:pPr marL="571500" indent="-571500">
              <a:buFont typeface="Wingdings" panose="05000000000000000000" pitchFamily="2" charset="2"/>
              <a:buChar char="Ø"/>
            </a:pPr>
            <a:r>
              <a:rPr lang="en-US" sz="4200" dirty="0"/>
              <a:t>Implements custom gesture detectors to select books for reading</a:t>
            </a:r>
          </a:p>
          <a:p>
            <a:pPr marL="571500" indent="-571500">
              <a:buFont typeface="Wingdings" panose="05000000000000000000" pitchFamily="2" charset="2"/>
              <a:buChar char="Ø"/>
            </a:pPr>
            <a:r>
              <a:rPr lang="en-US" sz="4200" dirty="0"/>
              <a:t>Uses specialized swipe tracking service to manipulate selected book (open, turn page, etc.).</a:t>
            </a:r>
          </a:p>
        </p:txBody>
      </p:sp>
      <p:sp>
        <p:nvSpPr>
          <p:cNvPr id="19" name="TextBox 18"/>
          <p:cNvSpPr txBox="1"/>
          <p:nvPr/>
        </p:nvSpPr>
        <p:spPr>
          <a:xfrm>
            <a:off x="1718050" y="22314844"/>
            <a:ext cx="10493828" cy="1379101"/>
          </a:xfrm>
          <a:prstGeom prst="roundRect">
            <a:avLst/>
          </a:prstGeom>
          <a:solidFill>
            <a:srgbClr val="5A1695"/>
          </a:solidFill>
        </p:spPr>
        <p:txBody>
          <a:bodyPr wrap="square" rtlCol="0">
            <a:spAutoFit/>
          </a:bodyPr>
          <a:lstStyle/>
          <a:p>
            <a:pPr algn="ctr"/>
            <a:r>
              <a:rPr lang="en-US" sz="7500" dirty="0">
                <a:solidFill>
                  <a:srgbClr val="FFFFF5"/>
                </a:solidFill>
              </a:rPr>
              <a:t>Overview</a:t>
            </a:r>
          </a:p>
        </p:txBody>
      </p:sp>
      <p:sp>
        <p:nvSpPr>
          <p:cNvPr id="20" name="TextBox 19"/>
          <p:cNvSpPr txBox="1"/>
          <p:nvPr/>
        </p:nvSpPr>
        <p:spPr>
          <a:xfrm>
            <a:off x="14039381" y="16651366"/>
            <a:ext cx="10493828" cy="1379101"/>
          </a:xfrm>
          <a:prstGeom prst="roundRect">
            <a:avLst/>
          </a:prstGeom>
          <a:solidFill>
            <a:srgbClr val="5A1695"/>
          </a:solidFill>
        </p:spPr>
        <p:txBody>
          <a:bodyPr wrap="square" rtlCol="0">
            <a:spAutoFit/>
          </a:bodyPr>
          <a:lstStyle/>
          <a:p>
            <a:pPr algn="ctr"/>
            <a:r>
              <a:rPr lang="en-US" sz="7500" dirty="0">
                <a:solidFill>
                  <a:srgbClr val="FFFFF5"/>
                </a:solidFill>
              </a:rPr>
              <a:t>Gesture Tracking</a:t>
            </a:r>
          </a:p>
        </p:txBody>
      </p:sp>
      <p:sp>
        <p:nvSpPr>
          <p:cNvPr id="21" name="TextBox 20"/>
          <p:cNvSpPr txBox="1"/>
          <p:nvPr/>
        </p:nvSpPr>
        <p:spPr>
          <a:xfrm>
            <a:off x="26357263" y="7107162"/>
            <a:ext cx="10493828" cy="1379101"/>
          </a:xfrm>
          <a:prstGeom prst="roundRect">
            <a:avLst/>
          </a:prstGeom>
          <a:solidFill>
            <a:srgbClr val="5A1695"/>
          </a:solidFill>
        </p:spPr>
        <p:txBody>
          <a:bodyPr wrap="square" rtlCol="0">
            <a:spAutoFit/>
          </a:bodyPr>
          <a:lstStyle/>
          <a:p>
            <a:pPr algn="ctr"/>
            <a:r>
              <a:rPr lang="en-US" sz="7500" dirty="0">
                <a:solidFill>
                  <a:srgbClr val="FFFFF5"/>
                </a:solidFill>
              </a:rPr>
              <a:t>User Experience</a:t>
            </a:r>
          </a:p>
        </p:txBody>
      </p:sp>
      <p:sp>
        <p:nvSpPr>
          <p:cNvPr id="23" name="TextBox 22"/>
          <p:cNvSpPr txBox="1"/>
          <p:nvPr/>
        </p:nvSpPr>
        <p:spPr>
          <a:xfrm>
            <a:off x="14039381" y="7104893"/>
            <a:ext cx="10493828" cy="1379101"/>
          </a:xfrm>
          <a:prstGeom prst="roundRect">
            <a:avLst/>
          </a:prstGeom>
          <a:solidFill>
            <a:srgbClr val="5A1695"/>
          </a:solidFill>
        </p:spPr>
        <p:txBody>
          <a:bodyPr wrap="square" rtlCol="0">
            <a:spAutoFit/>
          </a:bodyPr>
          <a:lstStyle/>
          <a:p>
            <a:pPr algn="ctr"/>
            <a:r>
              <a:rPr lang="en-US" sz="7500" dirty="0">
                <a:solidFill>
                  <a:srgbClr val="FFFFF5"/>
                </a:solidFill>
              </a:rPr>
              <a:t>Database Management</a:t>
            </a:r>
          </a:p>
        </p:txBody>
      </p:sp>
      <p:cxnSp>
        <p:nvCxnSpPr>
          <p:cNvPr id="25" name="Straight Connector 24"/>
          <p:cNvCxnSpPr/>
          <p:nvPr/>
        </p:nvCxnSpPr>
        <p:spPr>
          <a:xfrm>
            <a:off x="1885841" y="2873839"/>
            <a:ext cx="18656373" cy="54774"/>
          </a:xfrm>
          <a:prstGeom prst="line">
            <a:avLst/>
          </a:prstGeom>
          <a:ln cap="sq" cmpd="sng">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9381" y="22855640"/>
            <a:ext cx="10493828" cy="7361651"/>
          </a:xfrm>
          <a:prstGeom prst="rect">
            <a:avLst/>
          </a:prstGeom>
        </p:spPr>
      </p:pic>
      <p:sp>
        <p:nvSpPr>
          <p:cNvPr id="30" name="TextBox 29"/>
          <p:cNvSpPr txBox="1"/>
          <p:nvPr/>
        </p:nvSpPr>
        <p:spPr>
          <a:xfrm>
            <a:off x="26357263" y="25831496"/>
            <a:ext cx="10493828" cy="5262979"/>
          </a:xfrm>
          <a:prstGeom prst="rect">
            <a:avLst/>
          </a:prstGeom>
          <a:noFill/>
        </p:spPr>
        <p:txBody>
          <a:bodyPr wrap="square" rtlCol="0">
            <a:spAutoFit/>
          </a:bodyPr>
          <a:lstStyle/>
          <a:p>
            <a:pPr marL="571500" indent="-571500">
              <a:buFont typeface="Wingdings" panose="05000000000000000000" pitchFamily="2" charset="2"/>
              <a:buChar char="Ø"/>
            </a:pPr>
            <a:r>
              <a:rPr lang="en-US" sz="4200" dirty="0"/>
              <a:t>Update user interface to be more streamlines and cleaner</a:t>
            </a:r>
          </a:p>
          <a:p>
            <a:pPr marL="571500" indent="-571500">
              <a:buFont typeface="Wingdings" panose="05000000000000000000" pitchFamily="2" charset="2"/>
              <a:buChar char="Ø"/>
            </a:pPr>
            <a:r>
              <a:rPr lang="en-US" sz="4200" dirty="0"/>
              <a:t>Implement select-and-search for relevance visualizations</a:t>
            </a:r>
          </a:p>
          <a:p>
            <a:pPr marL="571500" indent="-571500">
              <a:buFont typeface="Wingdings" panose="05000000000000000000" pitchFamily="2" charset="2"/>
              <a:buChar char="Ø"/>
            </a:pPr>
            <a:r>
              <a:rPr lang="en-US" sz="4200" dirty="0"/>
              <a:t>Heighten ambiance through variety in environments and sounds.</a:t>
            </a:r>
          </a:p>
          <a:p>
            <a:pPr marL="571500" indent="-571500">
              <a:buFont typeface="Wingdings" panose="05000000000000000000" pitchFamily="2" charset="2"/>
              <a:buChar char="Ø"/>
            </a:pPr>
            <a:r>
              <a:rPr lang="en-US" sz="4200" dirty="0"/>
              <a:t>Re-implement back-end on a web server.</a:t>
            </a:r>
          </a:p>
          <a:p>
            <a:pPr marL="571500" indent="-571500">
              <a:buFont typeface="Arial" panose="020B0604020202020204" pitchFamily="34" charset="0"/>
              <a:buChar char="•"/>
            </a:pPr>
            <a:endParaRPr lang="en-US" sz="4200" dirty="0"/>
          </a:p>
        </p:txBody>
      </p:sp>
      <p:sp>
        <p:nvSpPr>
          <p:cNvPr id="31" name="TextBox 30"/>
          <p:cNvSpPr txBox="1"/>
          <p:nvPr/>
        </p:nvSpPr>
        <p:spPr>
          <a:xfrm>
            <a:off x="26357263" y="24452394"/>
            <a:ext cx="10493828" cy="1379101"/>
          </a:xfrm>
          <a:prstGeom prst="roundRect">
            <a:avLst/>
          </a:prstGeom>
          <a:solidFill>
            <a:srgbClr val="5A1695"/>
          </a:solidFill>
        </p:spPr>
        <p:txBody>
          <a:bodyPr wrap="square" rtlCol="0">
            <a:spAutoFit/>
          </a:bodyPr>
          <a:lstStyle/>
          <a:p>
            <a:pPr algn="ctr"/>
            <a:r>
              <a:rPr lang="en-US" sz="7500" dirty="0">
                <a:solidFill>
                  <a:srgbClr val="FFFFF5"/>
                </a:solidFill>
              </a:rPr>
              <a:t>Future Work</a:t>
            </a: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57263" y="15847002"/>
            <a:ext cx="10493828" cy="8063163"/>
          </a:xfrm>
          <a:prstGeom prst="rect">
            <a:avLst/>
          </a:prstGeom>
        </p:spPr>
      </p:pic>
      <p:sp>
        <p:nvSpPr>
          <p:cNvPr id="33" name="TextBox 32"/>
          <p:cNvSpPr txBox="1"/>
          <p:nvPr/>
        </p:nvSpPr>
        <p:spPr>
          <a:xfrm>
            <a:off x="0" y="31182690"/>
            <a:ext cx="38404800" cy="1769715"/>
          </a:xfrm>
          <a:prstGeom prst="rect">
            <a:avLst/>
          </a:prstGeom>
          <a:solidFill>
            <a:srgbClr val="519516"/>
          </a:solidFill>
          <a:ln>
            <a:noFill/>
          </a:ln>
        </p:spPr>
        <p:txBody>
          <a:bodyPr wrap="square" lIns="1828800" tIns="457200" bIns="457200" rtlCol="0">
            <a:spAutoFit/>
          </a:bodyPr>
          <a:lstStyle/>
          <a:p>
            <a:r>
              <a:rPr lang="en-US" sz="5500" b="1" dirty="0">
                <a:solidFill>
                  <a:schemeClr val="bg1"/>
                </a:solidFill>
                <a:latin typeface="Arial" panose="020B0604020202020204" pitchFamily="34" charset="0"/>
                <a:cs typeface="Arial" panose="020B0604020202020204" pitchFamily="34" charset="0"/>
              </a:rPr>
              <a:t>Contact Information: </a:t>
            </a:r>
            <a:r>
              <a:rPr lang="en-US" sz="5500" dirty="0">
                <a:solidFill>
                  <a:schemeClr val="bg1"/>
                </a:solidFill>
                <a:latin typeface="Arial" panose="020B0604020202020204" pitchFamily="34" charset="0"/>
                <a:cs typeface="Arial" panose="020B0604020202020204" pitchFamily="34" charset="0"/>
              </a:rPr>
              <a:t>Cameron Meyers – meyeca03@students.ipfw.edu, Dr. Hayes – hayesa@ipfw.edu</a:t>
            </a:r>
          </a:p>
        </p:txBody>
      </p:sp>
      <p:grpSp>
        <p:nvGrpSpPr>
          <p:cNvPr id="89" name="Group 60"/>
          <p:cNvGrpSpPr>
            <a:grpSpLocks noChangeAspect="1"/>
          </p:cNvGrpSpPr>
          <p:nvPr/>
        </p:nvGrpSpPr>
        <p:grpSpPr bwMode="auto">
          <a:xfrm>
            <a:off x="32521525" y="698500"/>
            <a:ext cx="4464050" cy="4002088"/>
            <a:chOff x="20486" y="440"/>
            <a:chExt cx="2812" cy="2521"/>
          </a:xfrm>
        </p:grpSpPr>
        <p:sp>
          <p:nvSpPr>
            <p:cNvPr id="90" name="AutoShape 59"/>
            <p:cNvSpPr>
              <a:spLocks noChangeAspect="1" noChangeArrowheads="1" noTextEdit="1"/>
            </p:cNvSpPr>
            <p:nvPr/>
          </p:nvSpPr>
          <p:spPr bwMode="auto">
            <a:xfrm>
              <a:off x="20486" y="440"/>
              <a:ext cx="2812" cy="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1"/>
            <p:cNvSpPr>
              <a:spLocks/>
            </p:cNvSpPr>
            <p:nvPr/>
          </p:nvSpPr>
          <p:spPr bwMode="auto">
            <a:xfrm>
              <a:off x="15978" y="853"/>
              <a:ext cx="45" cy="305"/>
            </a:xfrm>
            <a:custGeom>
              <a:avLst/>
              <a:gdLst>
                <a:gd name="T0" fmla="*/ 0 w 12"/>
                <a:gd name="T1" fmla="*/ 0 h 81"/>
                <a:gd name="T2" fmla="*/ 0 w 12"/>
                <a:gd name="T3" fmla="*/ 0 h 81"/>
                <a:gd name="T4" fmla="*/ 12 w 12"/>
                <a:gd name="T5" fmla="*/ 0 h 81"/>
                <a:gd name="T6" fmla="*/ 12 w 12"/>
                <a:gd name="T7" fmla="*/ 81 h 81"/>
                <a:gd name="T8" fmla="*/ 0 w 12"/>
                <a:gd name="T9" fmla="*/ 81 h 81"/>
                <a:gd name="T10" fmla="*/ 0 w 12"/>
                <a:gd name="T11" fmla="*/ 0 h 81"/>
              </a:gdLst>
              <a:ahLst/>
              <a:cxnLst>
                <a:cxn ang="0">
                  <a:pos x="T0" y="T1"/>
                </a:cxn>
                <a:cxn ang="0">
                  <a:pos x="T2" y="T3"/>
                </a:cxn>
                <a:cxn ang="0">
                  <a:pos x="T4" y="T5"/>
                </a:cxn>
                <a:cxn ang="0">
                  <a:pos x="T6" y="T7"/>
                </a:cxn>
                <a:cxn ang="0">
                  <a:pos x="T8" y="T9"/>
                </a:cxn>
                <a:cxn ang="0">
                  <a:pos x="T10" y="T11"/>
                </a:cxn>
              </a:cxnLst>
              <a:rect l="0" t="0" r="r" b="b"/>
              <a:pathLst>
                <a:path w="12" h="81">
                  <a:moveTo>
                    <a:pt x="0" y="0"/>
                  </a:moveTo>
                  <a:lnTo>
                    <a:pt x="0" y="0"/>
                  </a:lnTo>
                  <a:lnTo>
                    <a:pt x="12" y="0"/>
                  </a:lnTo>
                  <a:lnTo>
                    <a:pt x="12"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2"/>
            <p:cNvSpPr>
              <a:spLocks/>
            </p:cNvSpPr>
            <p:nvPr/>
          </p:nvSpPr>
          <p:spPr bwMode="auto">
            <a:xfrm>
              <a:off x="16094" y="853"/>
              <a:ext cx="194" cy="305"/>
            </a:xfrm>
            <a:custGeom>
              <a:avLst/>
              <a:gdLst>
                <a:gd name="T0" fmla="*/ 0 w 52"/>
                <a:gd name="T1" fmla="*/ 0 h 81"/>
                <a:gd name="T2" fmla="*/ 0 w 52"/>
                <a:gd name="T3" fmla="*/ 0 h 81"/>
                <a:gd name="T4" fmla="*/ 16 w 52"/>
                <a:gd name="T5" fmla="*/ 0 h 81"/>
                <a:gd name="T6" fmla="*/ 39 w 52"/>
                <a:gd name="T7" fmla="*/ 60 h 81"/>
                <a:gd name="T8" fmla="*/ 39 w 52"/>
                <a:gd name="T9" fmla="*/ 60 h 81"/>
                <a:gd name="T10" fmla="*/ 39 w 52"/>
                <a:gd name="T11" fmla="*/ 0 h 81"/>
                <a:gd name="T12" fmla="*/ 52 w 52"/>
                <a:gd name="T13" fmla="*/ 0 h 81"/>
                <a:gd name="T14" fmla="*/ 52 w 52"/>
                <a:gd name="T15" fmla="*/ 81 h 81"/>
                <a:gd name="T16" fmla="*/ 36 w 52"/>
                <a:gd name="T17" fmla="*/ 81 h 81"/>
                <a:gd name="T18" fmla="*/ 12 w 52"/>
                <a:gd name="T19" fmla="*/ 19 h 81"/>
                <a:gd name="T20" fmla="*/ 12 w 52"/>
                <a:gd name="T21" fmla="*/ 19 h 81"/>
                <a:gd name="T22" fmla="*/ 12 w 52"/>
                <a:gd name="T23" fmla="*/ 81 h 81"/>
                <a:gd name="T24" fmla="*/ 0 w 52"/>
                <a:gd name="T25" fmla="*/ 81 h 81"/>
                <a:gd name="T26" fmla="*/ 0 w 52"/>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81">
                  <a:moveTo>
                    <a:pt x="0" y="0"/>
                  </a:moveTo>
                  <a:lnTo>
                    <a:pt x="0" y="0"/>
                  </a:lnTo>
                  <a:lnTo>
                    <a:pt x="16" y="0"/>
                  </a:lnTo>
                  <a:lnTo>
                    <a:pt x="39" y="60"/>
                  </a:lnTo>
                  <a:lnTo>
                    <a:pt x="39" y="60"/>
                  </a:lnTo>
                  <a:lnTo>
                    <a:pt x="39" y="0"/>
                  </a:lnTo>
                  <a:lnTo>
                    <a:pt x="52" y="0"/>
                  </a:lnTo>
                  <a:lnTo>
                    <a:pt x="52" y="81"/>
                  </a:lnTo>
                  <a:lnTo>
                    <a:pt x="36" y="81"/>
                  </a:lnTo>
                  <a:lnTo>
                    <a:pt x="12" y="19"/>
                  </a:lnTo>
                  <a:lnTo>
                    <a:pt x="12" y="19"/>
                  </a:lnTo>
                  <a:lnTo>
                    <a:pt x="12"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63"/>
            <p:cNvSpPr>
              <a:spLocks noEditPoints="1"/>
            </p:cNvSpPr>
            <p:nvPr/>
          </p:nvSpPr>
          <p:spPr bwMode="auto">
            <a:xfrm>
              <a:off x="16360" y="853"/>
              <a:ext cx="190" cy="305"/>
            </a:xfrm>
            <a:custGeom>
              <a:avLst/>
              <a:gdLst>
                <a:gd name="T0" fmla="*/ 13 w 51"/>
                <a:gd name="T1" fmla="*/ 71 h 81"/>
                <a:gd name="T2" fmla="*/ 13 w 51"/>
                <a:gd name="T3" fmla="*/ 71 h 81"/>
                <a:gd name="T4" fmla="*/ 23 w 51"/>
                <a:gd name="T5" fmla="*/ 71 h 81"/>
                <a:gd name="T6" fmla="*/ 38 w 51"/>
                <a:gd name="T7" fmla="*/ 40 h 81"/>
                <a:gd name="T8" fmla="*/ 23 w 51"/>
                <a:gd name="T9" fmla="*/ 10 h 81"/>
                <a:gd name="T10" fmla="*/ 13 w 51"/>
                <a:gd name="T11" fmla="*/ 10 h 81"/>
                <a:gd name="T12" fmla="*/ 13 w 51"/>
                <a:gd name="T13" fmla="*/ 71 h 81"/>
                <a:gd name="T14" fmla="*/ 13 w 51"/>
                <a:gd name="T15" fmla="*/ 71 h 81"/>
                <a:gd name="T16" fmla="*/ 0 w 51"/>
                <a:gd name="T17" fmla="*/ 0 h 81"/>
                <a:gd name="T18" fmla="*/ 0 w 51"/>
                <a:gd name="T19" fmla="*/ 0 h 81"/>
                <a:gd name="T20" fmla="*/ 23 w 51"/>
                <a:gd name="T21" fmla="*/ 0 h 81"/>
                <a:gd name="T22" fmla="*/ 51 w 51"/>
                <a:gd name="T23" fmla="*/ 40 h 81"/>
                <a:gd name="T24" fmla="*/ 23 w 51"/>
                <a:gd name="T25" fmla="*/ 81 h 81"/>
                <a:gd name="T26" fmla="*/ 0 w 51"/>
                <a:gd name="T27" fmla="*/ 81 h 81"/>
                <a:gd name="T28" fmla="*/ 0 w 51"/>
                <a:gd name="T2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1">
                  <a:moveTo>
                    <a:pt x="13" y="71"/>
                  </a:moveTo>
                  <a:lnTo>
                    <a:pt x="13" y="71"/>
                  </a:lnTo>
                  <a:lnTo>
                    <a:pt x="23" y="71"/>
                  </a:lnTo>
                  <a:cubicBezTo>
                    <a:pt x="34" y="71"/>
                    <a:pt x="38" y="64"/>
                    <a:pt x="38" y="40"/>
                  </a:cubicBezTo>
                  <a:cubicBezTo>
                    <a:pt x="38" y="18"/>
                    <a:pt x="34" y="10"/>
                    <a:pt x="23" y="10"/>
                  </a:cubicBezTo>
                  <a:lnTo>
                    <a:pt x="13" y="10"/>
                  </a:lnTo>
                  <a:lnTo>
                    <a:pt x="13" y="71"/>
                  </a:lnTo>
                  <a:lnTo>
                    <a:pt x="13" y="71"/>
                  </a:lnTo>
                  <a:close/>
                  <a:moveTo>
                    <a:pt x="0" y="0"/>
                  </a:moveTo>
                  <a:lnTo>
                    <a:pt x="0" y="0"/>
                  </a:lnTo>
                  <a:lnTo>
                    <a:pt x="23" y="0"/>
                  </a:lnTo>
                  <a:cubicBezTo>
                    <a:pt x="48" y="0"/>
                    <a:pt x="51" y="17"/>
                    <a:pt x="51" y="40"/>
                  </a:cubicBezTo>
                  <a:cubicBezTo>
                    <a:pt x="51" y="64"/>
                    <a:pt x="48" y="81"/>
                    <a:pt x="23" y="81"/>
                  </a:cubicBez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4"/>
            <p:cNvSpPr>
              <a:spLocks/>
            </p:cNvSpPr>
            <p:nvPr/>
          </p:nvSpPr>
          <p:spPr bwMode="auto">
            <a:xfrm>
              <a:off x="16603" y="853"/>
              <a:ext cx="48" cy="305"/>
            </a:xfrm>
            <a:custGeom>
              <a:avLst/>
              <a:gdLst>
                <a:gd name="T0" fmla="*/ 0 w 13"/>
                <a:gd name="T1" fmla="*/ 0 h 81"/>
                <a:gd name="T2" fmla="*/ 0 w 13"/>
                <a:gd name="T3" fmla="*/ 0 h 81"/>
                <a:gd name="T4" fmla="*/ 13 w 13"/>
                <a:gd name="T5" fmla="*/ 0 h 81"/>
                <a:gd name="T6" fmla="*/ 13 w 13"/>
                <a:gd name="T7" fmla="*/ 81 h 81"/>
                <a:gd name="T8" fmla="*/ 0 w 13"/>
                <a:gd name="T9" fmla="*/ 81 h 81"/>
                <a:gd name="T10" fmla="*/ 0 w 13"/>
                <a:gd name="T11" fmla="*/ 0 h 81"/>
              </a:gdLst>
              <a:ahLst/>
              <a:cxnLst>
                <a:cxn ang="0">
                  <a:pos x="T0" y="T1"/>
                </a:cxn>
                <a:cxn ang="0">
                  <a:pos x="T2" y="T3"/>
                </a:cxn>
                <a:cxn ang="0">
                  <a:pos x="T4" y="T5"/>
                </a:cxn>
                <a:cxn ang="0">
                  <a:pos x="T6" y="T7"/>
                </a:cxn>
                <a:cxn ang="0">
                  <a:pos x="T8" y="T9"/>
                </a:cxn>
                <a:cxn ang="0">
                  <a:pos x="T10" y="T11"/>
                </a:cxn>
              </a:cxnLst>
              <a:rect l="0" t="0" r="r" b="b"/>
              <a:pathLst>
                <a:path w="13" h="81">
                  <a:moveTo>
                    <a:pt x="0" y="0"/>
                  </a:moveTo>
                  <a:lnTo>
                    <a:pt x="0" y="0"/>
                  </a:lnTo>
                  <a:lnTo>
                    <a:pt x="13" y="0"/>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65"/>
            <p:cNvSpPr>
              <a:spLocks noEditPoints="1"/>
            </p:cNvSpPr>
            <p:nvPr/>
          </p:nvSpPr>
          <p:spPr bwMode="auto">
            <a:xfrm>
              <a:off x="16692" y="853"/>
              <a:ext cx="229" cy="305"/>
            </a:xfrm>
            <a:custGeom>
              <a:avLst/>
              <a:gdLst>
                <a:gd name="T0" fmla="*/ 40 w 61"/>
                <a:gd name="T1" fmla="*/ 51 h 81"/>
                <a:gd name="T2" fmla="*/ 40 w 61"/>
                <a:gd name="T3" fmla="*/ 51 h 81"/>
                <a:gd name="T4" fmla="*/ 31 w 61"/>
                <a:gd name="T5" fmla="*/ 11 h 81"/>
                <a:gd name="T6" fmla="*/ 31 w 61"/>
                <a:gd name="T7" fmla="*/ 11 h 81"/>
                <a:gd name="T8" fmla="*/ 21 w 61"/>
                <a:gd name="T9" fmla="*/ 51 h 81"/>
                <a:gd name="T10" fmla="*/ 40 w 61"/>
                <a:gd name="T11" fmla="*/ 51 h 81"/>
                <a:gd name="T12" fmla="*/ 40 w 61"/>
                <a:gd name="T13" fmla="*/ 51 h 81"/>
                <a:gd name="T14" fmla="*/ 23 w 61"/>
                <a:gd name="T15" fmla="*/ 0 h 81"/>
                <a:gd name="T16" fmla="*/ 23 w 61"/>
                <a:gd name="T17" fmla="*/ 0 h 81"/>
                <a:gd name="T18" fmla="*/ 40 w 61"/>
                <a:gd name="T19" fmla="*/ 0 h 81"/>
                <a:gd name="T20" fmla="*/ 61 w 61"/>
                <a:gd name="T21" fmla="*/ 81 h 81"/>
                <a:gd name="T22" fmla="*/ 48 w 61"/>
                <a:gd name="T23" fmla="*/ 81 h 81"/>
                <a:gd name="T24" fmla="*/ 43 w 61"/>
                <a:gd name="T25" fmla="*/ 61 h 81"/>
                <a:gd name="T26" fmla="*/ 19 w 61"/>
                <a:gd name="T27" fmla="*/ 61 h 81"/>
                <a:gd name="T28" fmla="*/ 14 w 61"/>
                <a:gd name="T29" fmla="*/ 81 h 81"/>
                <a:gd name="T30" fmla="*/ 0 w 61"/>
                <a:gd name="T31" fmla="*/ 81 h 81"/>
                <a:gd name="T32" fmla="*/ 23 w 61"/>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81">
                  <a:moveTo>
                    <a:pt x="40" y="51"/>
                  </a:moveTo>
                  <a:lnTo>
                    <a:pt x="40" y="51"/>
                  </a:lnTo>
                  <a:lnTo>
                    <a:pt x="31" y="11"/>
                  </a:lnTo>
                  <a:lnTo>
                    <a:pt x="31" y="11"/>
                  </a:lnTo>
                  <a:lnTo>
                    <a:pt x="21" y="51"/>
                  </a:lnTo>
                  <a:lnTo>
                    <a:pt x="40" y="51"/>
                  </a:lnTo>
                  <a:lnTo>
                    <a:pt x="40" y="51"/>
                  </a:lnTo>
                  <a:close/>
                  <a:moveTo>
                    <a:pt x="23" y="0"/>
                  </a:moveTo>
                  <a:lnTo>
                    <a:pt x="23" y="0"/>
                  </a:lnTo>
                  <a:lnTo>
                    <a:pt x="40" y="0"/>
                  </a:lnTo>
                  <a:lnTo>
                    <a:pt x="61" y="81"/>
                  </a:lnTo>
                  <a:lnTo>
                    <a:pt x="48" y="81"/>
                  </a:lnTo>
                  <a:lnTo>
                    <a:pt x="43" y="61"/>
                  </a:lnTo>
                  <a:lnTo>
                    <a:pt x="19" y="61"/>
                  </a:lnTo>
                  <a:lnTo>
                    <a:pt x="14" y="81"/>
                  </a:lnTo>
                  <a:lnTo>
                    <a:pt x="0" y="81"/>
                  </a:lnTo>
                  <a:lnTo>
                    <a:pt x="23"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6"/>
            <p:cNvSpPr>
              <a:spLocks/>
            </p:cNvSpPr>
            <p:nvPr/>
          </p:nvSpPr>
          <p:spPr bwMode="auto">
            <a:xfrm>
              <a:off x="16962" y="853"/>
              <a:ext cx="194" cy="305"/>
            </a:xfrm>
            <a:custGeom>
              <a:avLst/>
              <a:gdLst>
                <a:gd name="T0" fmla="*/ 0 w 52"/>
                <a:gd name="T1" fmla="*/ 0 h 81"/>
                <a:gd name="T2" fmla="*/ 0 w 52"/>
                <a:gd name="T3" fmla="*/ 0 h 81"/>
                <a:gd name="T4" fmla="*/ 16 w 52"/>
                <a:gd name="T5" fmla="*/ 0 h 81"/>
                <a:gd name="T6" fmla="*/ 40 w 52"/>
                <a:gd name="T7" fmla="*/ 60 h 81"/>
                <a:gd name="T8" fmla="*/ 40 w 52"/>
                <a:gd name="T9" fmla="*/ 60 h 81"/>
                <a:gd name="T10" fmla="*/ 40 w 52"/>
                <a:gd name="T11" fmla="*/ 0 h 81"/>
                <a:gd name="T12" fmla="*/ 52 w 52"/>
                <a:gd name="T13" fmla="*/ 0 h 81"/>
                <a:gd name="T14" fmla="*/ 52 w 52"/>
                <a:gd name="T15" fmla="*/ 81 h 81"/>
                <a:gd name="T16" fmla="*/ 36 w 52"/>
                <a:gd name="T17" fmla="*/ 81 h 81"/>
                <a:gd name="T18" fmla="*/ 13 w 52"/>
                <a:gd name="T19" fmla="*/ 19 h 81"/>
                <a:gd name="T20" fmla="*/ 13 w 52"/>
                <a:gd name="T21" fmla="*/ 19 h 81"/>
                <a:gd name="T22" fmla="*/ 13 w 52"/>
                <a:gd name="T23" fmla="*/ 81 h 81"/>
                <a:gd name="T24" fmla="*/ 0 w 52"/>
                <a:gd name="T25" fmla="*/ 81 h 81"/>
                <a:gd name="T26" fmla="*/ 0 w 52"/>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81">
                  <a:moveTo>
                    <a:pt x="0" y="0"/>
                  </a:moveTo>
                  <a:lnTo>
                    <a:pt x="0" y="0"/>
                  </a:lnTo>
                  <a:lnTo>
                    <a:pt x="16" y="0"/>
                  </a:lnTo>
                  <a:lnTo>
                    <a:pt x="40" y="60"/>
                  </a:lnTo>
                  <a:lnTo>
                    <a:pt x="40" y="60"/>
                  </a:lnTo>
                  <a:lnTo>
                    <a:pt x="40" y="0"/>
                  </a:lnTo>
                  <a:lnTo>
                    <a:pt x="52" y="0"/>
                  </a:lnTo>
                  <a:lnTo>
                    <a:pt x="52" y="81"/>
                  </a:lnTo>
                  <a:lnTo>
                    <a:pt x="36" y="81"/>
                  </a:lnTo>
                  <a:lnTo>
                    <a:pt x="13" y="19"/>
                  </a:lnTo>
                  <a:lnTo>
                    <a:pt x="13" y="19"/>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67"/>
            <p:cNvSpPr>
              <a:spLocks noEditPoints="1"/>
            </p:cNvSpPr>
            <p:nvPr/>
          </p:nvSpPr>
          <p:spPr bwMode="auto">
            <a:xfrm>
              <a:off x="17197" y="853"/>
              <a:ext cx="229" cy="305"/>
            </a:xfrm>
            <a:custGeom>
              <a:avLst/>
              <a:gdLst>
                <a:gd name="T0" fmla="*/ 41 w 61"/>
                <a:gd name="T1" fmla="*/ 51 h 81"/>
                <a:gd name="T2" fmla="*/ 41 w 61"/>
                <a:gd name="T3" fmla="*/ 51 h 81"/>
                <a:gd name="T4" fmla="*/ 31 w 61"/>
                <a:gd name="T5" fmla="*/ 11 h 81"/>
                <a:gd name="T6" fmla="*/ 31 w 61"/>
                <a:gd name="T7" fmla="*/ 11 h 81"/>
                <a:gd name="T8" fmla="*/ 21 w 61"/>
                <a:gd name="T9" fmla="*/ 51 h 81"/>
                <a:gd name="T10" fmla="*/ 41 w 61"/>
                <a:gd name="T11" fmla="*/ 51 h 81"/>
                <a:gd name="T12" fmla="*/ 41 w 61"/>
                <a:gd name="T13" fmla="*/ 51 h 81"/>
                <a:gd name="T14" fmla="*/ 23 w 61"/>
                <a:gd name="T15" fmla="*/ 0 h 81"/>
                <a:gd name="T16" fmla="*/ 23 w 61"/>
                <a:gd name="T17" fmla="*/ 0 h 81"/>
                <a:gd name="T18" fmla="*/ 40 w 61"/>
                <a:gd name="T19" fmla="*/ 0 h 81"/>
                <a:gd name="T20" fmla="*/ 61 w 61"/>
                <a:gd name="T21" fmla="*/ 81 h 81"/>
                <a:gd name="T22" fmla="*/ 48 w 61"/>
                <a:gd name="T23" fmla="*/ 81 h 81"/>
                <a:gd name="T24" fmla="*/ 43 w 61"/>
                <a:gd name="T25" fmla="*/ 61 h 81"/>
                <a:gd name="T26" fmla="*/ 19 w 61"/>
                <a:gd name="T27" fmla="*/ 61 h 81"/>
                <a:gd name="T28" fmla="*/ 14 w 61"/>
                <a:gd name="T29" fmla="*/ 81 h 81"/>
                <a:gd name="T30" fmla="*/ 0 w 61"/>
                <a:gd name="T31" fmla="*/ 81 h 81"/>
                <a:gd name="T32" fmla="*/ 23 w 61"/>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81">
                  <a:moveTo>
                    <a:pt x="41" y="51"/>
                  </a:moveTo>
                  <a:lnTo>
                    <a:pt x="41" y="51"/>
                  </a:lnTo>
                  <a:lnTo>
                    <a:pt x="31" y="11"/>
                  </a:lnTo>
                  <a:lnTo>
                    <a:pt x="31" y="11"/>
                  </a:lnTo>
                  <a:lnTo>
                    <a:pt x="21" y="51"/>
                  </a:lnTo>
                  <a:lnTo>
                    <a:pt x="41" y="51"/>
                  </a:lnTo>
                  <a:lnTo>
                    <a:pt x="41" y="51"/>
                  </a:lnTo>
                  <a:close/>
                  <a:moveTo>
                    <a:pt x="23" y="0"/>
                  </a:moveTo>
                  <a:lnTo>
                    <a:pt x="23" y="0"/>
                  </a:lnTo>
                  <a:lnTo>
                    <a:pt x="40" y="0"/>
                  </a:lnTo>
                  <a:lnTo>
                    <a:pt x="61" y="81"/>
                  </a:lnTo>
                  <a:lnTo>
                    <a:pt x="48" y="81"/>
                  </a:lnTo>
                  <a:lnTo>
                    <a:pt x="43" y="61"/>
                  </a:lnTo>
                  <a:lnTo>
                    <a:pt x="19" y="61"/>
                  </a:lnTo>
                  <a:lnTo>
                    <a:pt x="14" y="81"/>
                  </a:lnTo>
                  <a:lnTo>
                    <a:pt x="0" y="81"/>
                  </a:lnTo>
                  <a:lnTo>
                    <a:pt x="23"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8"/>
            <p:cNvSpPr>
              <a:spLocks/>
            </p:cNvSpPr>
            <p:nvPr/>
          </p:nvSpPr>
          <p:spPr bwMode="auto">
            <a:xfrm>
              <a:off x="17579" y="853"/>
              <a:ext cx="187" cy="309"/>
            </a:xfrm>
            <a:custGeom>
              <a:avLst/>
              <a:gdLst>
                <a:gd name="T0" fmla="*/ 13 w 50"/>
                <a:gd name="T1" fmla="*/ 0 h 82"/>
                <a:gd name="T2" fmla="*/ 13 w 50"/>
                <a:gd name="T3" fmla="*/ 0 h 82"/>
                <a:gd name="T4" fmla="*/ 13 w 50"/>
                <a:gd name="T5" fmla="*/ 58 h 82"/>
                <a:gd name="T6" fmla="*/ 25 w 50"/>
                <a:gd name="T7" fmla="*/ 73 h 82"/>
                <a:gd name="T8" fmla="*/ 37 w 50"/>
                <a:gd name="T9" fmla="*/ 58 h 82"/>
                <a:gd name="T10" fmla="*/ 37 w 50"/>
                <a:gd name="T11" fmla="*/ 0 h 82"/>
                <a:gd name="T12" fmla="*/ 50 w 50"/>
                <a:gd name="T13" fmla="*/ 0 h 82"/>
                <a:gd name="T14" fmla="*/ 50 w 50"/>
                <a:gd name="T15" fmla="*/ 57 h 82"/>
                <a:gd name="T16" fmla="*/ 25 w 50"/>
                <a:gd name="T17" fmla="*/ 82 h 82"/>
                <a:gd name="T18" fmla="*/ 0 w 50"/>
                <a:gd name="T19" fmla="*/ 57 h 82"/>
                <a:gd name="T20" fmla="*/ 0 w 50"/>
                <a:gd name="T21" fmla="*/ 0 h 82"/>
                <a:gd name="T22" fmla="*/ 13 w 50"/>
                <a:gd name="T2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82">
                  <a:moveTo>
                    <a:pt x="13" y="0"/>
                  </a:moveTo>
                  <a:lnTo>
                    <a:pt x="13" y="0"/>
                  </a:lnTo>
                  <a:lnTo>
                    <a:pt x="13" y="58"/>
                  </a:lnTo>
                  <a:cubicBezTo>
                    <a:pt x="13" y="68"/>
                    <a:pt x="17" y="73"/>
                    <a:pt x="25" y="73"/>
                  </a:cubicBezTo>
                  <a:cubicBezTo>
                    <a:pt x="33" y="73"/>
                    <a:pt x="37" y="68"/>
                    <a:pt x="37" y="58"/>
                  </a:cubicBezTo>
                  <a:lnTo>
                    <a:pt x="37" y="0"/>
                  </a:lnTo>
                  <a:lnTo>
                    <a:pt x="50" y="0"/>
                  </a:lnTo>
                  <a:lnTo>
                    <a:pt x="50" y="57"/>
                  </a:lnTo>
                  <a:cubicBezTo>
                    <a:pt x="50" y="76"/>
                    <a:pt x="40" y="82"/>
                    <a:pt x="25" y="82"/>
                  </a:cubicBezTo>
                  <a:cubicBezTo>
                    <a:pt x="9" y="82"/>
                    <a:pt x="0" y="76"/>
                    <a:pt x="0" y="57"/>
                  </a:cubicBezTo>
                  <a:lnTo>
                    <a:pt x="0" y="0"/>
                  </a:lnTo>
                  <a:lnTo>
                    <a:pt x="13"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
            <p:cNvSpPr>
              <a:spLocks/>
            </p:cNvSpPr>
            <p:nvPr/>
          </p:nvSpPr>
          <p:spPr bwMode="auto">
            <a:xfrm>
              <a:off x="17833" y="853"/>
              <a:ext cx="191" cy="305"/>
            </a:xfrm>
            <a:custGeom>
              <a:avLst/>
              <a:gdLst>
                <a:gd name="T0" fmla="*/ 0 w 51"/>
                <a:gd name="T1" fmla="*/ 0 h 81"/>
                <a:gd name="T2" fmla="*/ 0 w 51"/>
                <a:gd name="T3" fmla="*/ 0 h 81"/>
                <a:gd name="T4" fmla="*/ 15 w 51"/>
                <a:gd name="T5" fmla="*/ 0 h 81"/>
                <a:gd name="T6" fmla="*/ 39 w 51"/>
                <a:gd name="T7" fmla="*/ 60 h 81"/>
                <a:gd name="T8" fmla="*/ 39 w 51"/>
                <a:gd name="T9" fmla="*/ 60 h 81"/>
                <a:gd name="T10" fmla="*/ 39 w 51"/>
                <a:gd name="T11" fmla="*/ 0 h 81"/>
                <a:gd name="T12" fmla="*/ 51 w 51"/>
                <a:gd name="T13" fmla="*/ 0 h 81"/>
                <a:gd name="T14" fmla="*/ 51 w 51"/>
                <a:gd name="T15" fmla="*/ 81 h 81"/>
                <a:gd name="T16" fmla="*/ 36 w 51"/>
                <a:gd name="T17" fmla="*/ 81 h 81"/>
                <a:gd name="T18" fmla="*/ 12 w 51"/>
                <a:gd name="T19" fmla="*/ 19 h 81"/>
                <a:gd name="T20" fmla="*/ 12 w 51"/>
                <a:gd name="T21" fmla="*/ 19 h 81"/>
                <a:gd name="T22" fmla="*/ 12 w 51"/>
                <a:gd name="T23" fmla="*/ 81 h 81"/>
                <a:gd name="T24" fmla="*/ 0 w 51"/>
                <a:gd name="T25" fmla="*/ 81 h 81"/>
                <a:gd name="T26" fmla="*/ 0 w 51"/>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81">
                  <a:moveTo>
                    <a:pt x="0" y="0"/>
                  </a:moveTo>
                  <a:lnTo>
                    <a:pt x="0" y="0"/>
                  </a:lnTo>
                  <a:lnTo>
                    <a:pt x="15" y="0"/>
                  </a:lnTo>
                  <a:lnTo>
                    <a:pt x="39" y="60"/>
                  </a:lnTo>
                  <a:lnTo>
                    <a:pt x="39" y="60"/>
                  </a:lnTo>
                  <a:lnTo>
                    <a:pt x="39" y="0"/>
                  </a:lnTo>
                  <a:lnTo>
                    <a:pt x="51" y="0"/>
                  </a:lnTo>
                  <a:lnTo>
                    <a:pt x="51" y="81"/>
                  </a:lnTo>
                  <a:lnTo>
                    <a:pt x="36" y="81"/>
                  </a:lnTo>
                  <a:lnTo>
                    <a:pt x="12" y="19"/>
                  </a:lnTo>
                  <a:lnTo>
                    <a:pt x="12" y="19"/>
                  </a:lnTo>
                  <a:lnTo>
                    <a:pt x="12"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0"/>
            <p:cNvSpPr>
              <a:spLocks/>
            </p:cNvSpPr>
            <p:nvPr/>
          </p:nvSpPr>
          <p:spPr bwMode="auto">
            <a:xfrm>
              <a:off x="18095" y="853"/>
              <a:ext cx="49" cy="305"/>
            </a:xfrm>
            <a:custGeom>
              <a:avLst/>
              <a:gdLst>
                <a:gd name="T0" fmla="*/ 0 w 13"/>
                <a:gd name="T1" fmla="*/ 0 h 81"/>
                <a:gd name="T2" fmla="*/ 0 w 13"/>
                <a:gd name="T3" fmla="*/ 0 h 81"/>
                <a:gd name="T4" fmla="*/ 13 w 13"/>
                <a:gd name="T5" fmla="*/ 0 h 81"/>
                <a:gd name="T6" fmla="*/ 13 w 13"/>
                <a:gd name="T7" fmla="*/ 81 h 81"/>
                <a:gd name="T8" fmla="*/ 0 w 13"/>
                <a:gd name="T9" fmla="*/ 81 h 81"/>
                <a:gd name="T10" fmla="*/ 0 w 13"/>
                <a:gd name="T11" fmla="*/ 0 h 81"/>
              </a:gdLst>
              <a:ahLst/>
              <a:cxnLst>
                <a:cxn ang="0">
                  <a:pos x="T0" y="T1"/>
                </a:cxn>
                <a:cxn ang="0">
                  <a:pos x="T2" y="T3"/>
                </a:cxn>
                <a:cxn ang="0">
                  <a:pos x="T4" y="T5"/>
                </a:cxn>
                <a:cxn ang="0">
                  <a:pos x="T6" y="T7"/>
                </a:cxn>
                <a:cxn ang="0">
                  <a:pos x="T8" y="T9"/>
                </a:cxn>
                <a:cxn ang="0">
                  <a:pos x="T10" y="T11"/>
                </a:cxn>
              </a:cxnLst>
              <a:rect l="0" t="0" r="r" b="b"/>
              <a:pathLst>
                <a:path w="13" h="81">
                  <a:moveTo>
                    <a:pt x="0" y="0"/>
                  </a:moveTo>
                  <a:lnTo>
                    <a:pt x="0" y="0"/>
                  </a:lnTo>
                  <a:lnTo>
                    <a:pt x="13" y="0"/>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1"/>
            <p:cNvSpPr>
              <a:spLocks/>
            </p:cNvSpPr>
            <p:nvPr/>
          </p:nvSpPr>
          <p:spPr bwMode="auto">
            <a:xfrm>
              <a:off x="18185" y="853"/>
              <a:ext cx="209" cy="305"/>
            </a:xfrm>
            <a:custGeom>
              <a:avLst/>
              <a:gdLst>
                <a:gd name="T0" fmla="*/ 0 w 56"/>
                <a:gd name="T1" fmla="*/ 0 h 81"/>
                <a:gd name="T2" fmla="*/ 0 w 56"/>
                <a:gd name="T3" fmla="*/ 0 h 81"/>
                <a:gd name="T4" fmla="*/ 14 w 56"/>
                <a:gd name="T5" fmla="*/ 0 h 81"/>
                <a:gd name="T6" fmla="*/ 27 w 56"/>
                <a:gd name="T7" fmla="*/ 65 h 81"/>
                <a:gd name="T8" fmla="*/ 27 w 56"/>
                <a:gd name="T9" fmla="*/ 65 h 81"/>
                <a:gd name="T10" fmla="*/ 42 w 56"/>
                <a:gd name="T11" fmla="*/ 0 h 81"/>
                <a:gd name="T12" fmla="*/ 56 w 56"/>
                <a:gd name="T13" fmla="*/ 0 h 81"/>
                <a:gd name="T14" fmla="*/ 35 w 56"/>
                <a:gd name="T15" fmla="*/ 81 h 81"/>
                <a:gd name="T16" fmla="*/ 19 w 56"/>
                <a:gd name="T17" fmla="*/ 81 h 81"/>
                <a:gd name="T18" fmla="*/ 0 w 56"/>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81">
                  <a:moveTo>
                    <a:pt x="0" y="0"/>
                  </a:moveTo>
                  <a:lnTo>
                    <a:pt x="0" y="0"/>
                  </a:lnTo>
                  <a:lnTo>
                    <a:pt x="14" y="0"/>
                  </a:lnTo>
                  <a:lnTo>
                    <a:pt x="27" y="65"/>
                  </a:lnTo>
                  <a:lnTo>
                    <a:pt x="27" y="65"/>
                  </a:lnTo>
                  <a:lnTo>
                    <a:pt x="42" y="0"/>
                  </a:lnTo>
                  <a:lnTo>
                    <a:pt x="56" y="0"/>
                  </a:lnTo>
                  <a:lnTo>
                    <a:pt x="35" y="81"/>
                  </a:lnTo>
                  <a:lnTo>
                    <a:pt x="19"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72"/>
            <p:cNvSpPr>
              <a:spLocks/>
            </p:cNvSpPr>
            <p:nvPr/>
          </p:nvSpPr>
          <p:spPr bwMode="auto">
            <a:xfrm>
              <a:off x="18435" y="853"/>
              <a:ext cx="169" cy="305"/>
            </a:xfrm>
            <a:custGeom>
              <a:avLst/>
              <a:gdLst>
                <a:gd name="T0" fmla="*/ 0 w 45"/>
                <a:gd name="T1" fmla="*/ 0 h 81"/>
                <a:gd name="T2" fmla="*/ 0 w 45"/>
                <a:gd name="T3" fmla="*/ 0 h 81"/>
                <a:gd name="T4" fmla="*/ 44 w 45"/>
                <a:gd name="T5" fmla="*/ 0 h 81"/>
                <a:gd name="T6" fmla="*/ 44 w 45"/>
                <a:gd name="T7" fmla="*/ 11 h 81"/>
                <a:gd name="T8" fmla="*/ 13 w 45"/>
                <a:gd name="T9" fmla="*/ 11 h 81"/>
                <a:gd name="T10" fmla="*/ 13 w 45"/>
                <a:gd name="T11" fmla="*/ 33 h 81"/>
                <a:gd name="T12" fmla="*/ 42 w 45"/>
                <a:gd name="T13" fmla="*/ 33 h 81"/>
                <a:gd name="T14" fmla="*/ 42 w 45"/>
                <a:gd name="T15" fmla="*/ 44 h 81"/>
                <a:gd name="T16" fmla="*/ 13 w 45"/>
                <a:gd name="T17" fmla="*/ 44 h 81"/>
                <a:gd name="T18" fmla="*/ 13 w 45"/>
                <a:gd name="T19" fmla="*/ 70 h 81"/>
                <a:gd name="T20" fmla="*/ 45 w 45"/>
                <a:gd name="T21" fmla="*/ 70 h 81"/>
                <a:gd name="T22" fmla="*/ 45 w 45"/>
                <a:gd name="T23" fmla="*/ 81 h 81"/>
                <a:gd name="T24" fmla="*/ 0 w 45"/>
                <a:gd name="T25" fmla="*/ 81 h 81"/>
                <a:gd name="T26" fmla="*/ 0 w 45"/>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81">
                  <a:moveTo>
                    <a:pt x="0" y="0"/>
                  </a:moveTo>
                  <a:lnTo>
                    <a:pt x="0" y="0"/>
                  </a:lnTo>
                  <a:lnTo>
                    <a:pt x="44" y="0"/>
                  </a:lnTo>
                  <a:lnTo>
                    <a:pt x="44" y="11"/>
                  </a:lnTo>
                  <a:lnTo>
                    <a:pt x="13" y="11"/>
                  </a:lnTo>
                  <a:lnTo>
                    <a:pt x="13" y="33"/>
                  </a:lnTo>
                  <a:lnTo>
                    <a:pt x="42" y="33"/>
                  </a:lnTo>
                  <a:lnTo>
                    <a:pt x="42" y="44"/>
                  </a:lnTo>
                  <a:lnTo>
                    <a:pt x="13" y="44"/>
                  </a:lnTo>
                  <a:lnTo>
                    <a:pt x="13" y="70"/>
                  </a:lnTo>
                  <a:lnTo>
                    <a:pt x="45" y="70"/>
                  </a:lnTo>
                  <a:lnTo>
                    <a:pt x="45"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73"/>
            <p:cNvSpPr>
              <a:spLocks noEditPoints="1"/>
            </p:cNvSpPr>
            <p:nvPr/>
          </p:nvSpPr>
          <p:spPr bwMode="auto">
            <a:xfrm>
              <a:off x="18664" y="853"/>
              <a:ext cx="194" cy="305"/>
            </a:xfrm>
            <a:custGeom>
              <a:avLst/>
              <a:gdLst>
                <a:gd name="T0" fmla="*/ 23 w 52"/>
                <a:gd name="T1" fmla="*/ 36 h 81"/>
                <a:gd name="T2" fmla="*/ 23 w 52"/>
                <a:gd name="T3" fmla="*/ 36 h 81"/>
                <a:gd name="T4" fmla="*/ 36 w 52"/>
                <a:gd name="T5" fmla="*/ 23 h 81"/>
                <a:gd name="T6" fmla="*/ 23 w 52"/>
                <a:gd name="T7" fmla="*/ 10 h 81"/>
                <a:gd name="T8" fmla="*/ 12 w 52"/>
                <a:gd name="T9" fmla="*/ 10 h 81"/>
                <a:gd name="T10" fmla="*/ 12 w 52"/>
                <a:gd name="T11" fmla="*/ 36 h 81"/>
                <a:gd name="T12" fmla="*/ 23 w 52"/>
                <a:gd name="T13" fmla="*/ 36 h 81"/>
                <a:gd name="T14" fmla="*/ 23 w 52"/>
                <a:gd name="T15" fmla="*/ 36 h 81"/>
                <a:gd name="T16" fmla="*/ 0 w 52"/>
                <a:gd name="T17" fmla="*/ 0 h 81"/>
                <a:gd name="T18" fmla="*/ 0 w 52"/>
                <a:gd name="T19" fmla="*/ 0 h 81"/>
                <a:gd name="T20" fmla="*/ 28 w 52"/>
                <a:gd name="T21" fmla="*/ 0 h 81"/>
                <a:gd name="T22" fmla="*/ 49 w 52"/>
                <a:gd name="T23" fmla="*/ 21 h 81"/>
                <a:gd name="T24" fmla="*/ 35 w 52"/>
                <a:gd name="T25" fmla="*/ 41 h 81"/>
                <a:gd name="T26" fmla="*/ 35 w 52"/>
                <a:gd name="T27" fmla="*/ 41 h 81"/>
                <a:gd name="T28" fmla="*/ 48 w 52"/>
                <a:gd name="T29" fmla="*/ 57 h 81"/>
                <a:gd name="T30" fmla="*/ 48 w 52"/>
                <a:gd name="T31" fmla="*/ 74 h 81"/>
                <a:gd name="T32" fmla="*/ 52 w 52"/>
                <a:gd name="T33" fmla="*/ 81 h 81"/>
                <a:gd name="T34" fmla="*/ 38 w 52"/>
                <a:gd name="T35" fmla="*/ 81 h 81"/>
                <a:gd name="T36" fmla="*/ 35 w 52"/>
                <a:gd name="T37" fmla="*/ 74 h 81"/>
                <a:gd name="T38" fmla="*/ 35 w 52"/>
                <a:gd name="T39" fmla="*/ 58 h 81"/>
                <a:gd name="T40" fmla="*/ 23 w 52"/>
                <a:gd name="T41" fmla="*/ 46 h 81"/>
                <a:gd name="T42" fmla="*/ 12 w 52"/>
                <a:gd name="T43" fmla="*/ 46 h 81"/>
                <a:gd name="T44" fmla="*/ 12 w 52"/>
                <a:gd name="T45" fmla="*/ 81 h 81"/>
                <a:gd name="T46" fmla="*/ 0 w 52"/>
                <a:gd name="T47" fmla="*/ 81 h 81"/>
                <a:gd name="T48" fmla="*/ 0 w 52"/>
                <a:gd name="T4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81">
                  <a:moveTo>
                    <a:pt x="23" y="36"/>
                  </a:moveTo>
                  <a:lnTo>
                    <a:pt x="23" y="36"/>
                  </a:lnTo>
                  <a:cubicBezTo>
                    <a:pt x="31" y="36"/>
                    <a:pt x="36" y="31"/>
                    <a:pt x="36" y="23"/>
                  </a:cubicBezTo>
                  <a:cubicBezTo>
                    <a:pt x="36" y="14"/>
                    <a:pt x="32" y="10"/>
                    <a:pt x="23" y="10"/>
                  </a:cubicBezTo>
                  <a:lnTo>
                    <a:pt x="12" y="10"/>
                  </a:lnTo>
                  <a:lnTo>
                    <a:pt x="12" y="36"/>
                  </a:lnTo>
                  <a:lnTo>
                    <a:pt x="23" y="36"/>
                  </a:lnTo>
                  <a:lnTo>
                    <a:pt x="23" y="36"/>
                  </a:lnTo>
                  <a:close/>
                  <a:moveTo>
                    <a:pt x="0" y="0"/>
                  </a:moveTo>
                  <a:lnTo>
                    <a:pt x="0" y="0"/>
                  </a:lnTo>
                  <a:lnTo>
                    <a:pt x="28" y="0"/>
                  </a:lnTo>
                  <a:cubicBezTo>
                    <a:pt x="39" y="0"/>
                    <a:pt x="49" y="6"/>
                    <a:pt x="49" y="21"/>
                  </a:cubicBezTo>
                  <a:cubicBezTo>
                    <a:pt x="49" y="31"/>
                    <a:pt x="44" y="39"/>
                    <a:pt x="35" y="41"/>
                  </a:cubicBezTo>
                  <a:lnTo>
                    <a:pt x="35" y="41"/>
                  </a:lnTo>
                  <a:cubicBezTo>
                    <a:pt x="43" y="42"/>
                    <a:pt x="47" y="46"/>
                    <a:pt x="48" y="57"/>
                  </a:cubicBezTo>
                  <a:cubicBezTo>
                    <a:pt x="48" y="63"/>
                    <a:pt x="48" y="69"/>
                    <a:pt x="48" y="74"/>
                  </a:cubicBezTo>
                  <a:cubicBezTo>
                    <a:pt x="49" y="78"/>
                    <a:pt x="50" y="80"/>
                    <a:pt x="52" y="81"/>
                  </a:cubicBezTo>
                  <a:lnTo>
                    <a:pt x="38" y="81"/>
                  </a:lnTo>
                  <a:cubicBezTo>
                    <a:pt x="36" y="79"/>
                    <a:pt x="36" y="77"/>
                    <a:pt x="35" y="74"/>
                  </a:cubicBezTo>
                  <a:cubicBezTo>
                    <a:pt x="35" y="69"/>
                    <a:pt x="35" y="64"/>
                    <a:pt x="35" y="58"/>
                  </a:cubicBezTo>
                  <a:cubicBezTo>
                    <a:pt x="35" y="50"/>
                    <a:pt x="32" y="46"/>
                    <a:pt x="23" y="46"/>
                  </a:cubicBezTo>
                  <a:lnTo>
                    <a:pt x="12" y="46"/>
                  </a:lnTo>
                  <a:lnTo>
                    <a:pt x="12"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74"/>
            <p:cNvSpPr>
              <a:spLocks/>
            </p:cNvSpPr>
            <p:nvPr/>
          </p:nvSpPr>
          <p:spPr bwMode="auto">
            <a:xfrm>
              <a:off x="18899" y="846"/>
              <a:ext cx="191" cy="316"/>
            </a:xfrm>
            <a:custGeom>
              <a:avLst/>
              <a:gdLst>
                <a:gd name="T0" fmla="*/ 13 w 51"/>
                <a:gd name="T1" fmla="*/ 58 h 84"/>
                <a:gd name="T2" fmla="*/ 13 w 51"/>
                <a:gd name="T3" fmla="*/ 58 h 84"/>
                <a:gd name="T4" fmla="*/ 13 w 51"/>
                <a:gd name="T5" fmla="*/ 60 h 84"/>
                <a:gd name="T6" fmla="*/ 26 w 51"/>
                <a:gd name="T7" fmla="*/ 75 h 84"/>
                <a:gd name="T8" fmla="*/ 39 w 51"/>
                <a:gd name="T9" fmla="*/ 63 h 84"/>
                <a:gd name="T10" fmla="*/ 27 w 51"/>
                <a:gd name="T11" fmla="*/ 49 h 84"/>
                <a:gd name="T12" fmla="*/ 18 w 51"/>
                <a:gd name="T13" fmla="*/ 45 h 84"/>
                <a:gd name="T14" fmla="*/ 1 w 51"/>
                <a:gd name="T15" fmla="*/ 23 h 84"/>
                <a:gd name="T16" fmla="*/ 26 w 51"/>
                <a:gd name="T17" fmla="*/ 0 h 84"/>
                <a:gd name="T18" fmla="*/ 49 w 51"/>
                <a:gd name="T19" fmla="*/ 22 h 84"/>
                <a:gd name="T20" fmla="*/ 49 w 51"/>
                <a:gd name="T21" fmla="*/ 24 h 84"/>
                <a:gd name="T22" fmla="*/ 36 w 51"/>
                <a:gd name="T23" fmla="*/ 24 h 84"/>
                <a:gd name="T24" fmla="*/ 36 w 51"/>
                <a:gd name="T25" fmla="*/ 22 h 84"/>
                <a:gd name="T26" fmla="*/ 25 w 51"/>
                <a:gd name="T27" fmla="*/ 10 h 84"/>
                <a:gd name="T28" fmla="*/ 14 w 51"/>
                <a:gd name="T29" fmla="*/ 22 h 84"/>
                <a:gd name="T30" fmla="*/ 26 w 51"/>
                <a:gd name="T31" fmla="*/ 36 h 84"/>
                <a:gd name="T32" fmla="*/ 35 w 51"/>
                <a:gd name="T33" fmla="*/ 39 h 84"/>
                <a:gd name="T34" fmla="*/ 51 w 51"/>
                <a:gd name="T35" fmla="*/ 60 h 84"/>
                <a:gd name="T36" fmla="*/ 25 w 51"/>
                <a:gd name="T37" fmla="*/ 84 h 84"/>
                <a:gd name="T38" fmla="*/ 0 w 51"/>
                <a:gd name="T39" fmla="*/ 60 h 84"/>
                <a:gd name="T40" fmla="*/ 0 w 51"/>
                <a:gd name="T41" fmla="*/ 58 h 84"/>
                <a:gd name="T42" fmla="*/ 13 w 51"/>
                <a:gd name="T43" fmla="*/ 5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84">
                  <a:moveTo>
                    <a:pt x="13" y="58"/>
                  </a:moveTo>
                  <a:lnTo>
                    <a:pt x="13" y="58"/>
                  </a:lnTo>
                  <a:lnTo>
                    <a:pt x="13" y="60"/>
                  </a:lnTo>
                  <a:cubicBezTo>
                    <a:pt x="13" y="70"/>
                    <a:pt x="17" y="75"/>
                    <a:pt x="26" y="75"/>
                  </a:cubicBezTo>
                  <a:cubicBezTo>
                    <a:pt x="34" y="75"/>
                    <a:pt x="39" y="69"/>
                    <a:pt x="39" y="63"/>
                  </a:cubicBezTo>
                  <a:cubicBezTo>
                    <a:pt x="39" y="54"/>
                    <a:pt x="34" y="51"/>
                    <a:pt x="27" y="49"/>
                  </a:cubicBezTo>
                  <a:lnTo>
                    <a:pt x="18" y="45"/>
                  </a:lnTo>
                  <a:cubicBezTo>
                    <a:pt x="6" y="41"/>
                    <a:pt x="1" y="35"/>
                    <a:pt x="1" y="23"/>
                  </a:cubicBezTo>
                  <a:cubicBezTo>
                    <a:pt x="1" y="9"/>
                    <a:pt x="11" y="0"/>
                    <a:pt x="26" y="0"/>
                  </a:cubicBezTo>
                  <a:cubicBezTo>
                    <a:pt x="47" y="0"/>
                    <a:pt x="49" y="13"/>
                    <a:pt x="49" y="22"/>
                  </a:cubicBezTo>
                  <a:lnTo>
                    <a:pt x="49" y="24"/>
                  </a:lnTo>
                  <a:lnTo>
                    <a:pt x="36" y="24"/>
                  </a:lnTo>
                  <a:lnTo>
                    <a:pt x="36" y="22"/>
                  </a:lnTo>
                  <a:cubicBezTo>
                    <a:pt x="36" y="14"/>
                    <a:pt x="33" y="10"/>
                    <a:pt x="25" y="10"/>
                  </a:cubicBezTo>
                  <a:cubicBezTo>
                    <a:pt x="20" y="10"/>
                    <a:pt x="14" y="13"/>
                    <a:pt x="14" y="22"/>
                  </a:cubicBezTo>
                  <a:cubicBezTo>
                    <a:pt x="14" y="29"/>
                    <a:pt x="18" y="32"/>
                    <a:pt x="26" y="36"/>
                  </a:cubicBezTo>
                  <a:lnTo>
                    <a:pt x="35" y="39"/>
                  </a:lnTo>
                  <a:cubicBezTo>
                    <a:pt x="46" y="43"/>
                    <a:pt x="51" y="49"/>
                    <a:pt x="51" y="60"/>
                  </a:cubicBezTo>
                  <a:cubicBezTo>
                    <a:pt x="51" y="77"/>
                    <a:pt x="41" y="84"/>
                    <a:pt x="25" y="84"/>
                  </a:cubicBezTo>
                  <a:cubicBezTo>
                    <a:pt x="5" y="84"/>
                    <a:pt x="0" y="71"/>
                    <a:pt x="0" y="60"/>
                  </a:cubicBezTo>
                  <a:lnTo>
                    <a:pt x="0" y="58"/>
                  </a:lnTo>
                  <a:lnTo>
                    <a:pt x="13" y="58"/>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75"/>
            <p:cNvSpPr>
              <a:spLocks/>
            </p:cNvSpPr>
            <p:nvPr/>
          </p:nvSpPr>
          <p:spPr bwMode="auto">
            <a:xfrm>
              <a:off x="19150" y="853"/>
              <a:ext cx="48" cy="305"/>
            </a:xfrm>
            <a:custGeom>
              <a:avLst/>
              <a:gdLst>
                <a:gd name="T0" fmla="*/ 0 w 13"/>
                <a:gd name="T1" fmla="*/ 0 h 81"/>
                <a:gd name="T2" fmla="*/ 0 w 13"/>
                <a:gd name="T3" fmla="*/ 0 h 81"/>
                <a:gd name="T4" fmla="*/ 13 w 13"/>
                <a:gd name="T5" fmla="*/ 0 h 81"/>
                <a:gd name="T6" fmla="*/ 13 w 13"/>
                <a:gd name="T7" fmla="*/ 81 h 81"/>
                <a:gd name="T8" fmla="*/ 0 w 13"/>
                <a:gd name="T9" fmla="*/ 81 h 81"/>
                <a:gd name="T10" fmla="*/ 0 w 13"/>
                <a:gd name="T11" fmla="*/ 0 h 81"/>
              </a:gdLst>
              <a:ahLst/>
              <a:cxnLst>
                <a:cxn ang="0">
                  <a:pos x="T0" y="T1"/>
                </a:cxn>
                <a:cxn ang="0">
                  <a:pos x="T2" y="T3"/>
                </a:cxn>
                <a:cxn ang="0">
                  <a:pos x="T4" y="T5"/>
                </a:cxn>
                <a:cxn ang="0">
                  <a:pos x="T6" y="T7"/>
                </a:cxn>
                <a:cxn ang="0">
                  <a:pos x="T8" y="T9"/>
                </a:cxn>
                <a:cxn ang="0">
                  <a:pos x="T10" y="T11"/>
                </a:cxn>
              </a:cxnLst>
              <a:rect l="0" t="0" r="r" b="b"/>
              <a:pathLst>
                <a:path w="13" h="81">
                  <a:moveTo>
                    <a:pt x="0" y="0"/>
                  </a:moveTo>
                  <a:lnTo>
                    <a:pt x="0" y="0"/>
                  </a:lnTo>
                  <a:lnTo>
                    <a:pt x="13" y="0"/>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76"/>
            <p:cNvSpPr>
              <a:spLocks/>
            </p:cNvSpPr>
            <p:nvPr/>
          </p:nvSpPr>
          <p:spPr bwMode="auto">
            <a:xfrm>
              <a:off x="19243" y="853"/>
              <a:ext cx="195" cy="305"/>
            </a:xfrm>
            <a:custGeom>
              <a:avLst/>
              <a:gdLst>
                <a:gd name="T0" fmla="*/ 20 w 52"/>
                <a:gd name="T1" fmla="*/ 11 h 81"/>
                <a:gd name="T2" fmla="*/ 20 w 52"/>
                <a:gd name="T3" fmla="*/ 11 h 81"/>
                <a:gd name="T4" fmla="*/ 0 w 52"/>
                <a:gd name="T5" fmla="*/ 11 h 81"/>
                <a:gd name="T6" fmla="*/ 0 w 52"/>
                <a:gd name="T7" fmla="*/ 0 h 81"/>
                <a:gd name="T8" fmla="*/ 52 w 52"/>
                <a:gd name="T9" fmla="*/ 0 h 81"/>
                <a:gd name="T10" fmla="*/ 52 w 52"/>
                <a:gd name="T11" fmla="*/ 11 h 81"/>
                <a:gd name="T12" fmla="*/ 33 w 52"/>
                <a:gd name="T13" fmla="*/ 11 h 81"/>
                <a:gd name="T14" fmla="*/ 33 w 52"/>
                <a:gd name="T15" fmla="*/ 81 h 81"/>
                <a:gd name="T16" fmla="*/ 20 w 52"/>
                <a:gd name="T17" fmla="*/ 81 h 81"/>
                <a:gd name="T18" fmla="*/ 20 w 52"/>
                <a:gd name="T19" fmla="*/ 1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81">
                  <a:moveTo>
                    <a:pt x="20" y="11"/>
                  </a:moveTo>
                  <a:lnTo>
                    <a:pt x="20" y="11"/>
                  </a:lnTo>
                  <a:lnTo>
                    <a:pt x="0" y="11"/>
                  </a:lnTo>
                  <a:lnTo>
                    <a:pt x="0" y="0"/>
                  </a:lnTo>
                  <a:lnTo>
                    <a:pt x="52" y="0"/>
                  </a:lnTo>
                  <a:lnTo>
                    <a:pt x="52" y="11"/>
                  </a:lnTo>
                  <a:lnTo>
                    <a:pt x="33" y="11"/>
                  </a:lnTo>
                  <a:lnTo>
                    <a:pt x="33" y="81"/>
                  </a:lnTo>
                  <a:lnTo>
                    <a:pt x="20" y="81"/>
                  </a:lnTo>
                  <a:lnTo>
                    <a:pt x="20" y="11"/>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7"/>
            <p:cNvSpPr>
              <a:spLocks/>
            </p:cNvSpPr>
            <p:nvPr/>
          </p:nvSpPr>
          <p:spPr bwMode="auto">
            <a:xfrm>
              <a:off x="19457" y="853"/>
              <a:ext cx="209" cy="305"/>
            </a:xfrm>
            <a:custGeom>
              <a:avLst/>
              <a:gdLst>
                <a:gd name="T0" fmla="*/ 21 w 56"/>
                <a:gd name="T1" fmla="*/ 49 h 81"/>
                <a:gd name="T2" fmla="*/ 21 w 56"/>
                <a:gd name="T3" fmla="*/ 49 h 81"/>
                <a:gd name="T4" fmla="*/ 0 w 56"/>
                <a:gd name="T5" fmla="*/ 0 h 81"/>
                <a:gd name="T6" fmla="*/ 15 w 56"/>
                <a:gd name="T7" fmla="*/ 0 h 81"/>
                <a:gd name="T8" fmla="*/ 28 w 56"/>
                <a:gd name="T9" fmla="*/ 35 h 81"/>
                <a:gd name="T10" fmla="*/ 42 w 56"/>
                <a:gd name="T11" fmla="*/ 0 h 81"/>
                <a:gd name="T12" fmla="*/ 56 w 56"/>
                <a:gd name="T13" fmla="*/ 0 h 81"/>
                <a:gd name="T14" fmla="*/ 34 w 56"/>
                <a:gd name="T15" fmla="*/ 49 h 81"/>
                <a:gd name="T16" fmla="*/ 34 w 56"/>
                <a:gd name="T17" fmla="*/ 81 h 81"/>
                <a:gd name="T18" fmla="*/ 21 w 56"/>
                <a:gd name="T19" fmla="*/ 81 h 81"/>
                <a:gd name="T20" fmla="*/ 21 w 56"/>
                <a:gd name="T2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1">
                  <a:moveTo>
                    <a:pt x="21" y="49"/>
                  </a:moveTo>
                  <a:lnTo>
                    <a:pt x="21" y="49"/>
                  </a:lnTo>
                  <a:lnTo>
                    <a:pt x="0" y="0"/>
                  </a:lnTo>
                  <a:lnTo>
                    <a:pt x="15" y="0"/>
                  </a:lnTo>
                  <a:lnTo>
                    <a:pt x="28" y="35"/>
                  </a:lnTo>
                  <a:lnTo>
                    <a:pt x="42" y="0"/>
                  </a:lnTo>
                  <a:lnTo>
                    <a:pt x="56" y="0"/>
                  </a:lnTo>
                  <a:lnTo>
                    <a:pt x="34" y="49"/>
                  </a:lnTo>
                  <a:lnTo>
                    <a:pt x="34" y="81"/>
                  </a:lnTo>
                  <a:lnTo>
                    <a:pt x="21" y="81"/>
                  </a:lnTo>
                  <a:lnTo>
                    <a:pt x="21" y="49"/>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8"/>
            <p:cNvSpPr>
              <a:spLocks noEditPoints="1"/>
            </p:cNvSpPr>
            <p:nvPr/>
          </p:nvSpPr>
          <p:spPr bwMode="auto">
            <a:xfrm>
              <a:off x="15989" y="1504"/>
              <a:ext cx="180" cy="304"/>
            </a:xfrm>
            <a:custGeom>
              <a:avLst/>
              <a:gdLst>
                <a:gd name="T0" fmla="*/ 13 w 48"/>
                <a:gd name="T1" fmla="*/ 38 h 81"/>
                <a:gd name="T2" fmla="*/ 13 w 48"/>
                <a:gd name="T3" fmla="*/ 38 h 81"/>
                <a:gd name="T4" fmla="*/ 22 w 48"/>
                <a:gd name="T5" fmla="*/ 38 h 81"/>
                <a:gd name="T6" fmla="*/ 35 w 48"/>
                <a:gd name="T7" fmla="*/ 24 h 81"/>
                <a:gd name="T8" fmla="*/ 21 w 48"/>
                <a:gd name="T9" fmla="*/ 10 h 81"/>
                <a:gd name="T10" fmla="*/ 13 w 48"/>
                <a:gd name="T11" fmla="*/ 10 h 81"/>
                <a:gd name="T12" fmla="*/ 13 w 48"/>
                <a:gd name="T13" fmla="*/ 38 h 81"/>
                <a:gd name="T14" fmla="*/ 13 w 48"/>
                <a:gd name="T15" fmla="*/ 38 h 81"/>
                <a:gd name="T16" fmla="*/ 0 w 48"/>
                <a:gd name="T17" fmla="*/ 0 h 81"/>
                <a:gd name="T18" fmla="*/ 0 w 48"/>
                <a:gd name="T19" fmla="*/ 0 h 81"/>
                <a:gd name="T20" fmla="*/ 26 w 48"/>
                <a:gd name="T21" fmla="*/ 0 h 81"/>
                <a:gd name="T22" fmla="*/ 48 w 48"/>
                <a:gd name="T23" fmla="*/ 24 h 81"/>
                <a:gd name="T24" fmla="*/ 24 w 48"/>
                <a:gd name="T25" fmla="*/ 48 h 81"/>
                <a:gd name="T26" fmla="*/ 13 w 48"/>
                <a:gd name="T27" fmla="*/ 48 h 81"/>
                <a:gd name="T28" fmla="*/ 13 w 48"/>
                <a:gd name="T29" fmla="*/ 81 h 81"/>
                <a:gd name="T30" fmla="*/ 0 w 48"/>
                <a:gd name="T31" fmla="*/ 81 h 81"/>
                <a:gd name="T32" fmla="*/ 0 w 48"/>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81">
                  <a:moveTo>
                    <a:pt x="13" y="38"/>
                  </a:moveTo>
                  <a:lnTo>
                    <a:pt x="13" y="38"/>
                  </a:lnTo>
                  <a:lnTo>
                    <a:pt x="22" y="38"/>
                  </a:lnTo>
                  <a:cubicBezTo>
                    <a:pt x="29" y="38"/>
                    <a:pt x="35" y="34"/>
                    <a:pt x="35" y="24"/>
                  </a:cubicBezTo>
                  <a:cubicBezTo>
                    <a:pt x="35" y="15"/>
                    <a:pt x="32" y="10"/>
                    <a:pt x="21" y="10"/>
                  </a:cubicBezTo>
                  <a:lnTo>
                    <a:pt x="13" y="10"/>
                  </a:lnTo>
                  <a:lnTo>
                    <a:pt x="13" y="38"/>
                  </a:lnTo>
                  <a:lnTo>
                    <a:pt x="13" y="38"/>
                  </a:lnTo>
                  <a:close/>
                  <a:moveTo>
                    <a:pt x="0" y="0"/>
                  </a:moveTo>
                  <a:lnTo>
                    <a:pt x="0" y="0"/>
                  </a:lnTo>
                  <a:lnTo>
                    <a:pt x="26" y="0"/>
                  </a:lnTo>
                  <a:cubicBezTo>
                    <a:pt x="41" y="0"/>
                    <a:pt x="48" y="10"/>
                    <a:pt x="48" y="24"/>
                  </a:cubicBezTo>
                  <a:cubicBezTo>
                    <a:pt x="48" y="38"/>
                    <a:pt x="40" y="48"/>
                    <a:pt x="24" y="48"/>
                  </a:cubicBezTo>
                  <a:lnTo>
                    <a:pt x="13" y="48"/>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79"/>
            <p:cNvSpPr>
              <a:spLocks/>
            </p:cNvSpPr>
            <p:nvPr/>
          </p:nvSpPr>
          <p:spPr bwMode="auto">
            <a:xfrm>
              <a:off x="16221" y="1504"/>
              <a:ext cx="183" cy="312"/>
            </a:xfrm>
            <a:custGeom>
              <a:avLst/>
              <a:gdLst>
                <a:gd name="T0" fmla="*/ 12 w 49"/>
                <a:gd name="T1" fmla="*/ 0 h 83"/>
                <a:gd name="T2" fmla="*/ 12 w 49"/>
                <a:gd name="T3" fmla="*/ 0 h 83"/>
                <a:gd name="T4" fmla="*/ 12 w 49"/>
                <a:gd name="T5" fmla="*/ 58 h 83"/>
                <a:gd name="T6" fmla="*/ 24 w 49"/>
                <a:gd name="T7" fmla="*/ 73 h 83"/>
                <a:gd name="T8" fmla="*/ 36 w 49"/>
                <a:gd name="T9" fmla="*/ 58 h 83"/>
                <a:gd name="T10" fmla="*/ 36 w 49"/>
                <a:gd name="T11" fmla="*/ 0 h 83"/>
                <a:gd name="T12" fmla="*/ 49 w 49"/>
                <a:gd name="T13" fmla="*/ 0 h 83"/>
                <a:gd name="T14" fmla="*/ 49 w 49"/>
                <a:gd name="T15" fmla="*/ 57 h 83"/>
                <a:gd name="T16" fmla="*/ 24 w 49"/>
                <a:gd name="T17" fmla="*/ 83 h 83"/>
                <a:gd name="T18" fmla="*/ 0 w 49"/>
                <a:gd name="T19" fmla="*/ 57 h 83"/>
                <a:gd name="T20" fmla="*/ 0 w 49"/>
                <a:gd name="T21" fmla="*/ 0 h 83"/>
                <a:gd name="T22" fmla="*/ 12 w 49"/>
                <a:gd name="T2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83">
                  <a:moveTo>
                    <a:pt x="12" y="0"/>
                  </a:moveTo>
                  <a:lnTo>
                    <a:pt x="12" y="0"/>
                  </a:lnTo>
                  <a:lnTo>
                    <a:pt x="12" y="58"/>
                  </a:lnTo>
                  <a:cubicBezTo>
                    <a:pt x="12" y="69"/>
                    <a:pt x="17" y="73"/>
                    <a:pt x="24" y="73"/>
                  </a:cubicBezTo>
                  <a:cubicBezTo>
                    <a:pt x="32" y="73"/>
                    <a:pt x="36" y="69"/>
                    <a:pt x="36" y="58"/>
                  </a:cubicBezTo>
                  <a:lnTo>
                    <a:pt x="36" y="0"/>
                  </a:lnTo>
                  <a:lnTo>
                    <a:pt x="49" y="0"/>
                  </a:lnTo>
                  <a:lnTo>
                    <a:pt x="49" y="57"/>
                  </a:lnTo>
                  <a:cubicBezTo>
                    <a:pt x="49" y="76"/>
                    <a:pt x="40" y="83"/>
                    <a:pt x="24" y="83"/>
                  </a:cubicBezTo>
                  <a:cubicBezTo>
                    <a:pt x="9" y="83"/>
                    <a:pt x="0" y="76"/>
                    <a:pt x="0" y="57"/>
                  </a:cubicBezTo>
                  <a:lnTo>
                    <a:pt x="0" y="0"/>
                  </a:lnTo>
                  <a:lnTo>
                    <a:pt x="12"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80"/>
            <p:cNvSpPr>
              <a:spLocks noEditPoints="1"/>
            </p:cNvSpPr>
            <p:nvPr/>
          </p:nvSpPr>
          <p:spPr bwMode="auto">
            <a:xfrm>
              <a:off x="16472" y="1504"/>
              <a:ext cx="198" cy="304"/>
            </a:xfrm>
            <a:custGeom>
              <a:avLst/>
              <a:gdLst>
                <a:gd name="T0" fmla="*/ 23 w 53"/>
                <a:gd name="T1" fmla="*/ 36 h 81"/>
                <a:gd name="T2" fmla="*/ 23 w 53"/>
                <a:gd name="T3" fmla="*/ 36 h 81"/>
                <a:gd name="T4" fmla="*/ 36 w 53"/>
                <a:gd name="T5" fmla="*/ 23 h 81"/>
                <a:gd name="T6" fmla="*/ 24 w 53"/>
                <a:gd name="T7" fmla="*/ 10 h 81"/>
                <a:gd name="T8" fmla="*/ 13 w 53"/>
                <a:gd name="T9" fmla="*/ 10 h 81"/>
                <a:gd name="T10" fmla="*/ 13 w 53"/>
                <a:gd name="T11" fmla="*/ 36 h 81"/>
                <a:gd name="T12" fmla="*/ 23 w 53"/>
                <a:gd name="T13" fmla="*/ 36 h 81"/>
                <a:gd name="T14" fmla="*/ 23 w 53"/>
                <a:gd name="T15" fmla="*/ 36 h 81"/>
                <a:gd name="T16" fmla="*/ 0 w 53"/>
                <a:gd name="T17" fmla="*/ 0 h 81"/>
                <a:gd name="T18" fmla="*/ 0 w 53"/>
                <a:gd name="T19" fmla="*/ 0 h 81"/>
                <a:gd name="T20" fmla="*/ 29 w 53"/>
                <a:gd name="T21" fmla="*/ 0 h 81"/>
                <a:gd name="T22" fmla="*/ 49 w 53"/>
                <a:gd name="T23" fmla="*/ 21 h 81"/>
                <a:gd name="T24" fmla="*/ 36 w 53"/>
                <a:gd name="T25" fmla="*/ 41 h 81"/>
                <a:gd name="T26" fmla="*/ 36 w 53"/>
                <a:gd name="T27" fmla="*/ 41 h 81"/>
                <a:gd name="T28" fmla="*/ 48 w 53"/>
                <a:gd name="T29" fmla="*/ 58 h 81"/>
                <a:gd name="T30" fmla="*/ 49 w 53"/>
                <a:gd name="T31" fmla="*/ 74 h 81"/>
                <a:gd name="T32" fmla="*/ 53 w 53"/>
                <a:gd name="T33" fmla="*/ 81 h 81"/>
                <a:gd name="T34" fmla="*/ 38 w 53"/>
                <a:gd name="T35" fmla="*/ 81 h 81"/>
                <a:gd name="T36" fmla="*/ 36 w 53"/>
                <a:gd name="T37" fmla="*/ 74 h 81"/>
                <a:gd name="T38" fmla="*/ 35 w 53"/>
                <a:gd name="T39" fmla="*/ 59 h 81"/>
                <a:gd name="T40" fmla="*/ 24 w 53"/>
                <a:gd name="T41" fmla="*/ 46 h 81"/>
                <a:gd name="T42" fmla="*/ 13 w 53"/>
                <a:gd name="T43" fmla="*/ 46 h 81"/>
                <a:gd name="T44" fmla="*/ 13 w 53"/>
                <a:gd name="T45" fmla="*/ 81 h 81"/>
                <a:gd name="T46" fmla="*/ 0 w 53"/>
                <a:gd name="T47" fmla="*/ 81 h 81"/>
                <a:gd name="T48" fmla="*/ 0 w 53"/>
                <a:gd name="T4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81">
                  <a:moveTo>
                    <a:pt x="23" y="36"/>
                  </a:moveTo>
                  <a:lnTo>
                    <a:pt x="23" y="36"/>
                  </a:lnTo>
                  <a:cubicBezTo>
                    <a:pt x="32" y="36"/>
                    <a:pt x="36" y="31"/>
                    <a:pt x="36" y="23"/>
                  </a:cubicBezTo>
                  <a:cubicBezTo>
                    <a:pt x="36" y="15"/>
                    <a:pt x="32" y="10"/>
                    <a:pt x="24" y="10"/>
                  </a:cubicBezTo>
                  <a:lnTo>
                    <a:pt x="13" y="10"/>
                  </a:lnTo>
                  <a:lnTo>
                    <a:pt x="13" y="36"/>
                  </a:lnTo>
                  <a:lnTo>
                    <a:pt x="23" y="36"/>
                  </a:lnTo>
                  <a:lnTo>
                    <a:pt x="23" y="36"/>
                  </a:lnTo>
                  <a:close/>
                  <a:moveTo>
                    <a:pt x="0" y="0"/>
                  </a:moveTo>
                  <a:lnTo>
                    <a:pt x="0" y="0"/>
                  </a:lnTo>
                  <a:lnTo>
                    <a:pt x="29" y="0"/>
                  </a:lnTo>
                  <a:cubicBezTo>
                    <a:pt x="40" y="0"/>
                    <a:pt x="49" y="6"/>
                    <a:pt x="49" y="21"/>
                  </a:cubicBezTo>
                  <a:cubicBezTo>
                    <a:pt x="49" y="32"/>
                    <a:pt x="45" y="40"/>
                    <a:pt x="36" y="41"/>
                  </a:cubicBezTo>
                  <a:lnTo>
                    <a:pt x="36" y="41"/>
                  </a:lnTo>
                  <a:cubicBezTo>
                    <a:pt x="44" y="42"/>
                    <a:pt x="48" y="46"/>
                    <a:pt x="48" y="58"/>
                  </a:cubicBezTo>
                  <a:cubicBezTo>
                    <a:pt x="48" y="63"/>
                    <a:pt x="49" y="69"/>
                    <a:pt x="49" y="74"/>
                  </a:cubicBezTo>
                  <a:cubicBezTo>
                    <a:pt x="49" y="78"/>
                    <a:pt x="51" y="80"/>
                    <a:pt x="53" y="81"/>
                  </a:cubicBezTo>
                  <a:lnTo>
                    <a:pt x="38" y="81"/>
                  </a:lnTo>
                  <a:cubicBezTo>
                    <a:pt x="37" y="80"/>
                    <a:pt x="36" y="77"/>
                    <a:pt x="36" y="74"/>
                  </a:cubicBezTo>
                  <a:cubicBezTo>
                    <a:pt x="35" y="69"/>
                    <a:pt x="36" y="65"/>
                    <a:pt x="35" y="59"/>
                  </a:cubicBezTo>
                  <a:cubicBezTo>
                    <a:pt x="35" y="50"/>
                    <a:pt x="32" y="46"/>
                    <a:pt x="24" y="46"/>
                  </a:cubicBezTo>
                  <a:lnTo>
                    <a:pt x="13" y="46"/>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81"/>
            <p:cNvSpPr>
              <a:spLocks noEditPoints="1"/>
            </p:cNvSpPr>
            <p:nvPr/>
          </p:nvSpPr>
          <p:spPr bwMode="auto">
            <a:xfrm>
              <a:off x="16722" y="1504"/>
              <a:ext cx="191" cy="304"/>
            </a:xfrm>
            <a:custGeom>
              <a:avLst/>
              <a:gdLst>
                <a:gd name="T0" fmla="*/ 13 w 51"/>
                <a:gd name="T1" fmla="*/ 71 h 81"/>
                <a:gd name="T2" fmla="*/ 13 w 51"/>
                <a:gd name="T3" fmla="*/ 71 h 81"/>
                <a:gd name="T4" fmla="*/ 23 w 51"/>
                <a:gd name="T5" fmla="*/ 71 h 81"/>
                <a:gd name="T6" fmla="*/ 38 w 51"/>
                <a:gd name="T7" fmla="*/ 41 h 81"/>
                <a:gd name="T8" fmla="*/ 23 w 51"/>
                <a:gd name="T9" fmla="*/ 10 h 81"/>
                <a:gd name="T10" fmla="*/ 13 w 51"/>
                <a:gd name="T11" fmla="*/ 10 h 81"/>
                <a:gd name="T12" fmla="*/ 13 w 51"/>
                <a:gd name="T13" fmla="*/ 71 h 81"/>
                <a:gd name="T14" fmla="*/ 13 w 51"/>
                <a:gd name="T15" fmla="*/ 71 h 81"/>
                <a:gd name="T16" fmla="*/ 0 w 51"/>
                <a:gd name="T17" fmla="*/ 0 h 81"/>
                <a:gd name="T18" fmla="*/ 0 w 51"/>
                <a:gd name="T19" fmla="*/ 0 h 81"/>
                <a:gd name="T20" fmla="*/ 23 w 51"/>
                <a:gd name="T21" fmla="*/ 0 h 81"/>
                <a:gd name="T22" fmla="*/ 51 w 51"/>
                <a:gd name="T23" fmla="*/ 41 h 81"/>
                <a:gd name="T24" fmla="*/ 23 w 51"/>
                <a:gd name="T25" fmla="*/ 81 h 81"/>
                <a:gd name="T26" fmla="*/ 0 w 51"/>
                <a:gd name="T27" fmla="*/ 81 h 81"/>
                <a:gd name="T28" fmla="*/ 0 w 51"/>
                <a:gd name="T2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81">
                  <a:moveTo>
                    <a:pt x="13" y="71"/>
                  </a:moveTo>
                  <a:lnTo>
                    <a:pt x="13" y="71"/>
                  </a:lnTo>
                  <a:lnTo>
                    <a:pt x="23" y="71"/>
                  </a:lnTo>
                  <a:cubicBezTo>
                    <a:pt x="34" y="71"/>
                    <a:pt x="38" y="64"/>
                    <a:pt x="38" y="41"/>
                  </a:cubicBezTo>
                  <a:cubicBezTo>
                    <a:pt x="38" y="18"/>
                    <a:pt x="34" y="10"/>
                    <a:pt x="23" y="10"/>
                  </a:cubicBezTo>
                  <a:lnTo>
                    <a:pt x="13" y="10"/>
                  </a:lnTo>
                  <a:lnTo>
                    <a:pt x="13" y="71"/>
                  </a:lnTo>
                  <a:lnTo>
                    <a:pt x="13" y="71"/>
                  </a:lnTo>
                  <a:close/>
                  <a:moveTo>
                    <a:pt x="0" y="0"/>
                  </a:moveTo>
                  <a:lnTo>
                    <a:pt x="0" y="0"/>
                  </a:lnTo>
                  <a:lnTo>
                    <a:pt x="23" y="0"/>
                  </a:lnTo>
                  <a:cubicBezTo>
                    <a:pt x="48" y="0"/>
                    <a:pt x="51" y="17"/>
                    <a:pt x="51" y="41"/>
                  </a:cubicBezTo>
                  <a:cubicBezTo>
                    <a:pt x="51" y="65"/>
                    <a:pt x="48" y="81"/>
                    <a:pt x="23" y="81"/>
                  </a:cubicBez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82"/>
            <p:cNvSpPr>
              <a:spLocks/>
            </p:cNvSpPr>
            <p:nvPr/>
          </p:nvSpPr>
          <p:spPr bwMode="auto">
            <a:xfrm>
              <a:off x="16973" y="1504"/>
              <a:ext cx="187" cy="312"/>
            </a:xfrm>
            <a:custGeom>
              <a:avLst/>
              <a:gdLst>
                <a:gd name="T0" fmla="*/ 13 w 50"/>
                <a:gd name="T1" fmla="*/ 0 h 83"/>
                <a:gd name="T2" fmla="*/ 13 w 50"/>
                <a:gd name="T3" fmla="*/ 0 h 83"/>
                <a:gd name="T4" fmla="*/ 13 w 50"/>
                <a:gd name="T5" fmla="*/ 58 h 83"/>
                <a:gd name="T6" fmla="*/ 25 w 50"/>
                <a:gd name="T7" fmla="*/ 73 h 83"/>
                <a:gd name="T8" fmla="*/ 37 w 50"/>
                <a:gd name="T9" fmla="*/ 58 h 83"/>
                <a:gd name="T10" fmla="*/ 37 w 50"/>
                <a:gd name="T11" fmla="*/ 0 h 83"/>
                <a:gd name="T12" fmla="*/ 50 w 50"/>
                <a:gd name="T13" fmla="*/ 0 h 83"/>
                <a:gd name="T14" fmla="*/ 50 w 50"/>
                <a:gd name="T15" fmla="*/ 57 h 83"/>
                <a:gd name="T16" fmla="*/ 25 w 50"/>
                <a:gd name="T17" fmla="*/ 83 h 83"/>
                <a:gd name="T18" fmla="*/ 0 w 50"/>
                <a:gd name="T19" fmla="*/ 57 h 83"/>
                <a:gd name="T20" fmla="*/ 0 w 50"/>
                <a:gd name="T21" fmla="*/ 0 h 83"/>
                <a:gd name="T22" fmla="*/ 13 w 50"/>
                <a:gd name="T2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83">
                  <a:moveTo>
                    <a:pt x="13" y="0"/>
                  </a:moveTo>
                  <a:lnTo>
                    <a:pt x="13" y="0"/>
                  </a:lnTo>
                  <a:lnTo>
                    <a:pt x="13" y="58"/>
                  </a:lnTo>
                  <a:cubicBezTo>
                    <a:pt x="13" y="69"/>
                    <a:pt x="17" y="73"/>
                    <a:pt x="25" y="73"/>
                  </a:cubicBezTo>
                  <a:cubicBezTo>
                    <a:pt x="33" y="73"/>
                    <a:pt x="37" y="69"/>
                    <a:pt x="37" y="58"/>
                  </a:cubicBezTo>
                  <a:lnTo>
                    <a:pt x="37" y="0"/>
                  </a:lnTo>
                  <a:lnTo>
                    <a:pt x="50" y="0"/>
                  </a:lnTo>
                  <a:lnTo>
                    <a:pt x="50" y="57"/>
                  </a:lnTo>
                  <a:cubicBezTo>
                    <a:pt x="50" y="76"/>
                    <a:pt x="41" y="83"/>
                    <a:pt x="25" y="83"/>
                  </a:cubicBezTo>
                  <a:cubicBezTo>
                    <a:pt x="10" y="83"/>
                    <a:pt x="0" y="76"/>
                    <a:pt x="0" y="57"/>
                  </a:cubicBezTo>
                  <a:lnTo>
                    <a:pt x="0" y="0"/>
                  </a:lnTo>
                  <a:lnTo>
                    <a:pt x="13"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83"/>
            <p:cNvSpPr>
              <a:spLocks/>
            </p:cNvSpPr>
            <p:nvPr/>
          </p:nvSpPr>
          <p:spPr bwMode="auto">
            <a:xfrm>
              <a:off x="17227" y="1504"/>
              <a:ext cx="165" cy="304"/>
            </a:xfrm>
            <a:custGeom>
              <a:avLst/>
              <a:gdLst>
                <a:gd name="T0" fmla="*/ 0 w 44"/>
                <a:gd name="T1" fmla="*/ 0 h 81"/>
                <a:gd name="T2" fmla="*/ 0 w 44"/>
                <a:gd name="T3" fmla="*/ 0 h 81"/>
                <a:gd name="T4" fmla="*/ 44 w 44"/>
                <a:gd name="T5" fmla="*/ 0 h 81"/>
                <a:gd name="T6" fmla="*/ 44 w 44"/>
                <a:gd name="T7" fmla="*/ 11 h 81"/>
                <a:gd name="T8" fmla="*/ 13 w 44"/>
                <a:gd name="T9" fmla="*/ 11 h 81"/>
                <a:gd name="T10" fmla="*/ 13 w 44"/>
                <a:gd name="T11" fmla="*/ 34 h 81"/>
                <a:gd name="T12" fmla="*/ 42 w 44"/>
                <a:gd name="T13" fmla="*/ 34 h 81"/>
                <a:gd name="T14" fmla="*/ 42 w 44"/>
                <a:gd name="T15" fmla="*/ 44 h 81"/>
                <a:gd name="T16" fmla="*/ 13 w 44"/>
                <a:gd name="T17" fmla="*/ 44 h 81"/>
                <a:gd name="T18" fmla="*/ 13 w 44"/>
                <a:gd name="T19" fmla="*/ 70 h 81"/>
                <a:gd name="T20" fmla="*/ 44 w 44"/>
                <a:gd name="T21" fmla="*/ 70 h 81"/>
                <a:gd name="T22" fmla="*/ 44 w 44"/>
                <a:gd name="T23" fmla="*/ 81 h 81"/>
                <a:gd name="T24" fmla="*/ 0 w 44"/>
                <a:gd name="T25" fmla="*/ 81 h 81"/>
                <a:gd name="T26" fmla="*/ 0 w 44"/>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81">
                  <a:moveTo>
                    <a:pt x="0" y="0"/>
                  </a:moveTo>
                  <a:lnTo>
                    <a:pt x="0" y="0"/>
                  </a:lnTo>
                  <a:lnTo>
                    <a:pt x="44" y="0"/>
                  </a:lnTo>
                  <a:lnTo>
                    <a:pt x="44" y="11"/>
                  </a:lnTo>
                  <a:lnTo>
                    <a:pt x="13" y="11"/>
                  </a:lnTo>
                  <a:lnTo>
                    <a:pt x="13" y="34"/>
                  </a:lnTo>
                  <a:lnTo>
                    <a:pt x="42" y="34"/>
                  </a:lnTo>
                  <a:lnTo>
                    <a:pt x="42" y="44"/>
                  </a:lnTo>
                  <a:lnTo>
                    <a:pt x="13" y="44"/>
                  </a:lnTo>
                  <a:lnTo>
                    <a:pt x="13" y="70"/>
                  </a:lnTo>
                  <a:lnTo>
                    <a:pt x="44" y="70"/>
                  </a:lnTo>
                  <a:lnTo>
                    <a:pt x="44"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84"/>
            <p:cNvSpPr>
              <a:spLocks/>
            </p:cNvSpPr>
            <p:nvPr/>
          </p:nvSpPr>
          <p:spPr bwMode="auto">
            <a:xfrm>
              <a:off x="17579" y="1504"/>
              <a:ext cx="187" cy="312"/>
            </a:xfrm>
            <a:custGeom>
              <a:avLst/>
              <a:gdLst>
                <a:gd name="T0" fmla="*/ 13 w 50"/>
                <a:gd name="T1" fmla="*/ 0 h 83"/>
                <a:gd name="T2" fmla="*/ 13 w 50"/>
                <a:gd name="T3" fmla="*/ 0 h 83"/>
                <a:gd name="T4" fmla="*/ 13 w 50"/>
                <a:gd name="T5" fmla="*/ 58 h 83"/>
                <a:gd name="T6" fmla="*/ 25 w 50"/>
                <a:gd name="T7" fmla="*/ 73 h 83"/>
                <a:gd name="T8" fmla="*/ 37 w 50"/>
                <a:gd name="T9" fmla="*/ 58 h 83"/>
                <a:gd name="T10" fmla="*/ 37 w 50"/>
                <a:gd name="T11" fmla="*/ 0 h 83"/>
                <a:gd name="T12" fmla="*/ 50 w 50"/>
                <a:gd name="T13" fmla="*/ 0 h 83"/>
                <a:gd name="T14" fmla="*/ 50 w 50"/>
                <a:gd name="T15" fmla="*/ 57 h 83"/>
                <a:gd name="T16" fmla="*/ 25 w 50"/>
                <a:gd name="T17" fmla="*/ 83 h 83"/>
                <a:gd name="T18" fmla="*/ 0 w 50"/>
                <a:gd name="T19" fmla="*/ 57 h 83"/>
                <a:gd name="T20" fmla="*/ 0 w 50"/>
                <a:gd name="T21" fmla="*/ 0 h 83"/>
                <a:gd name="T22" fmla="*/ 13 w 50"/>
                <a:gd name="T2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83">
                  <a:moveTo>
                    <a:pt x="13" y="0"/>
                  </a:moveTo>
                  <a:lnTo>
                    <a:pt x="13" y="0"/>
                  </a:lnTo>
                  <a:lnTo>
                    <a:pt x="13" y="58"/>
                  </a:lnTo>
                  <a:cubicBezTo>
                    <a:pt x="13" y="69"/>
                    <a:pt x="17" y="73"/>
                    <a:pt x="25" y="73"/>
                  </a:cubicBezTo>
                  <a:cubicBezTo>
                    <a:pt x="33" y="73"/>
                    <a:pt x="37" y="69"/>
                    <a:pt x="37" y="58"/>
                  </a:cubicBezTo>
                  <a:lnTo>
                    <a:pt x="37" y="0"/>
                  </a:lnTo>
                  <a:lnTo>
                    <a:pt x="50" y="0"/>
                  </a:lnTo>
                  <a:lnTo>
                    <a:pt x="50" y="57"/>
                  </a:lnTo>
                  <a:cubicBezTo>
                    <a:pt x="50" y="76"/>
                    <a:pt x="40" y="83"/>
                    <a:pt x="25" y="83"/>
                  </a:cubicBezTo>
                  <a:cubicBezTo>
                    <a:pt x="9" y="83"/>
                    <a:pt x="0" y="76"/>
                    <a:pt x="0" y="57"/>
                  </a:cubicBezTo>
                  <a:lnTo>
                    <a:pt x="0" y="0"/>
                  </a:lnTo>
                  <a:lnTo>
                    <a:pt x="13"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85"/>
            <p:cNvSpPr>
              <a:spLocks/>
            </p:cNvSpPr>
            <p:nvPr/>
          </p:nvSpPr>
          <p:spPr bwMode="auto">
            <a:xfrm>
              <a:off x="17833" y="1504"/>
              <a:ext cx="191" cy="304"/>
            </a:xfrm>
            <a:custGeom>
              <a:avLst/>
              <a:gdLst>
                <a:gd name="T0" fmla="*/ 0 w 51"/>
                <a:gd name="T1" fmla="*/ 0 h 81"/>
                <a:gd name="T2" fmla="*/ 0 w 51"/>
                <a:gd name="T3" fmla="*/ 0 h 81"/>
                <a:gd name="T4" fmla="*/ 15 w 51"/>
                <a:gd name="T5" fmla="*/ 0 h 81"/>
                <a:gd name="T6" fmla="*/ 39 w 51"/>
                <a:gd name="T7" fmla="*/ 61 h 81"/>
                <a:gd name="T8" fmla="*/ 39 w 51"/>
                <a:gd name="T9" fmla="*/ 61 h 81"/>
                <a:gd name="T10" fmla="*/ 39 w 51"/>
                <a:gd name="T11" fmla="*/ 0 h 81"/>
                <a:gd name="T12" fmla="*/ 51 w 51"/>
                <a:gd name="T13" fmla="*/ 0 h 81"/>
                <a:gd name="T14" fmla="*/ 51 w 51"/>
                <a:gd name="T15" fmla="*/ 81 h 81"/>
                <a:gd name="T16" fmla="*/ 36 w 51"/>
                <a:gd name="T17" fmla="*/ 81 h 81"/>
                <a:gd name="T18" fmla="*/ 12 w 51"/>
                <a:gd name="T19" fmla="*/ 19 h 81"/>
                <a:gd name="T20" fmla="*/ 12 w 51"/>
                <a:gd name="T21" fmla="*/ 19 h 81"/>
                <a:gd name="T22" fmla="*/ 12 w 51"/>
                <a:gd name="T23" fmla="*/ 81 h 81"/>
                <a:gd name="T24" fmla="*/ 0 w 51"/>
                <a:gd name="T25" fmla="*/ 81 h 81"/>
                <a:gd name="T26" fmla="*/ 0 w 51"/>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81">
                  <a:moveTo>
                    <a:pt x="0" y="0"/>
                  </a:moveTo>
                  <a:lnTo>
                    <a:pt x="0" y="0"/>
                  </a:lnTo>
                  <a:lnTo>
                    <a:pt x="15" y="0"/>
                  </a:lnTo>
                  <a:lnTo>
                    <a:pt x="39" y="61"/>
                  </a:lnTo>
                  <a:lnTo>
                    <a:pt x="39" y="61"/>
                  </a:lnTo>
                  <a:lnTo>
                    <a:pt x="39" y="0"/>
                  </a:lnTo>
                  <a:lnTo>
                    <a:pt x="51" y="0"/>
                  </a:lnTo>
                  <a:lnTo>
                    <a:pt x="51" y="81"/>
                  </a:lnTo>
                  <a:lnTo>
                    <a:pt x="36" y="81"/>
                  </a:lnTo>
                  <a:lnTo>
                    <a:pt x="12" y="19"/>
                  </a:lnTo>
                  <a:lnTo>
                    <a:pt x="12" y="19"/>
                  </a:lnTo>
                  <a:lnTo>
                    <a:pt x="12"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86"/>
            <p:cNvSpPr>
              <a:spLocks/>
            </p:cNvSpPr>
            <p:nvPr/>
          </p:nvSpPr>
          <p:spPr bwMode="auto">
            <a:xfrm>
              <a:off x="18095" y="1504"/>
              <a:ext cx="49" cy="304"/>
            </a:xfrm>
            <a:custGeom>
              <a:avLst/>
              <a:gdLst>
                <a:gd name="T0" fmla="*/ 0 w 13"/>
                <a:gd name="T1" fmla="*/ 0 h 81"/>
                <a:gd name="T2" fmla="*/ 0 w 13"/>
                <a:gd name="T3" fmla="*/ 0 h 81"/>
                <a:gd name="T4" fmla="*/ 13 w 13"/>
                <a:gd name="T5" fmla="*/ 0 h 81"/>
                <a:gd name="T6" fmla="*/ 13 w 13"/>
                <a:gd name="T7" fmla="*/ 81 h 81"/>
                <a:gd name="T8" fmla="*/ 0 w 13"/>
                <a:gd name="T9" fmla="*/ 81 h 81"/>
                <a:gd name="T10" fmla="*/ 0 w 13"/>
                <a:gd name="T11" fmla="*/ 0 h 81"/>
              </a:gdLst>
              <a:ahLst/>
              <a:cxnLst>
                <a:cxn ang="0">
                  <a:pos x="T0" y="T1"/>
                </a:cxn>
                <a:cxn ang="0">
                  <a:pos x="T2" y="T3"/>
                </a:cxn>
                <a:cxn ang="0">
                  <a:pos x="T4" y="T5"/>
                </a:cxn>
                <a:cxn ang="0">
                  <a:pos x="T6" y="T7"/>
                </a:cxn>
                <a:cxn ang="0">
                  <a:pos x="T8" y="T9"/>
                </a:cxn>
                <a:cxn ang="0">
                  <a:pos x="T10" y="T11"/>
                </a:cxn>
              </a:cxnLst>
              <a:rect l="0" t="0" r="r" b="b"/>
              <a:pathLst>
                <a:path w="13" h="81">
                  <a:moveTo>
                    <a:pt x="0" y="0"/>
                  </a:moveTo>
                  <a:lnTo>
                    <a:pt x="0" y="0"/>
                  </a:lnTo>
                  <a:lnTo>
                    <a:pt x="13" y="0"/>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87"/>
            <p:cNvSpPr>
              <a:spLocks/>
            </p:cNvSpPr>
            <p:nvPr/>
          </p:nvSpPr>
          <p:spPr bwMode="auto">
            <a:xfrm>
              <a:off x="18185" y="1504"/>
              <a:ext cx="209" cy="304"/>
            </a:xfrm>
            <a:custGeom>
              <a:avLst/>
              <a:gdLst>
                <a:gd name="T0" fmla="*/ 0 w 56"/>
                <a:gd name="T1" fmla="*/ 0 h 81"/>
                <a:gd name="T2" fmla="*/ 0 w 56"/>
                <a:gd name="T3" fmla="*/ 0 h 81"/>
                <a:gd name="T4" fmla="*/ 14 w 56"/>
                <a:gd name="T5" fmla="*/ 0 h 81"/>
                <a:gd name="T6" fmla="*/ 27 w 56"/>
                <a:gd name="T7" fmla="*/ 65 h 81"/>
                <a:gd name="T8" fmla="*/ 27 w 56"/>
                <a:gd name="T9" fmla="*/ 65 h 81"/>
                <a:gd name="T10" fmla="*/ 42 w 56"/>
                <a:gd name="T11" fmla="*/ 0 h 81"/>
                <a:gd name="T12" fmla="*/ 56 w 56"/>
                <a:gd name="T13" fmla="*/ 0 h 81"/>
                <a:gd name="T14" fmla="*/ 35 w 56"/>
                <a:gd name="T15" fmla="*/ 81 h 81"/>
                <a:gd name="T16" fmla="*/ 19 w 56"/>
                <a:gd name="T17" fmla="*/ 81 h 81"/>
                <a:gd name="T18" fmla="*/ 0 w 56"/>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81">
                  <a:moveTo>
                    <a:pt x="0" y="0"/>
                  </a:moveTo>
                  <a:lnTo>
                    <a:pt x="0" y="0"/>
                  </a:lnTo>
                  <a:lnTo>
                    <a:pt x="14" y="0"/>
                  </a:lnTo>
                  <a:lnTo>
                    <a:pt x="27" y="65"/>
                  </a:lnTo>
                  <a:lnTo>
                    <a:pt x="27" y="65"/>
                  </a:lnTo>
                  <a:lnTo>
                    <a:pt x="42" y="0"/>
                  </a:lnTo>
                  <a:lnTo>
                    <a:pt x="56" y="0"/>
                  </a:lnTo>
                  <a:lnTo>
                    <a:pt x="35" y="81"/>
                  </a:lnTo>
                  <a:lnTo>
                    <a:pt x="19"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88"/>
            <p:cNvSpPr>
              <a:spLocks/>
            </p:cNvSpPr>
            <p:nvPr/>
          </p:nvSpPr>
          <p:spPr bwMode="auto">
            <a:xfrm>
              <a:off x="18435" y="1504"/>
              <a:ext cx="169" cy="304"/>
            </a:xfrm>
            <a:custGeom>
              <a:avLst/>
              <a:gdLst>
                <a:gd name="T0" fmla="*/ 0 w 45"/>
                <a:gd name="T1" fmla="*/ 0 h 81"/>
                <a:gd name="T2" fmla="*/ 0 w 45"/>
                <a:gd name="T3" fmla="*/ 0 h 81"/>
                <a:gd name="T4" fmla="*/ 44 w 45"/>
                <a:gd name="T5" fmla="*/ 0 h 81"/>
                <a:gd name="T6" fmla="*/ 44 w 45"/>
                <a:gd name="T7" fmla="*/ 11 h 81"/>
                <a:gd name="T8" fmla="*/ 13 w 45"/>
                <a:gd name="T9" fmla="*/ 11 h 81"/>
                <a:gd name="T10" fmla="*/ 13 w 45"/>
                <a:gd name="T11" fmla="*/ 34 h 81"/>
                <a:gd name="T12" fmla="*/ 42 w 45"/>
                <a:gd name="T13" fmla="*/ 34 h 81"/>
                <a:gd name="T14" fmla="*/ 42 w 45"/>
                <a:gd name="T15" fmla="*/ 44 h 81"/>
                <a:gd name="T16" fmla="*/ 13 w 45"/>
                <a:gd name="T17" fmla="*/ 44 h 81"/>
                <a:gd name="T18" fmla="*/ 13 w 45"/>
                <a:gd name="T19" fmla="*/ 70 h 81"/>
                <a:gd name="T20" fmla="*/ 45 w 45"/>
                <a:gd name="T21" fmla="*/ 70 h 81"/>
                <a:gd name="T22" fmla="*/ 45 w 45"/>
                <a:gd name="T23" fmla="*/ 81 h 81"/>
                <a:gd name="T24" fmla="*/ 0 w 45"/>
                <a:gd name="T25" fmla="*/ 81 h 81"/>
                <a:gd name="T26" fmla="*/ 0 w 45"/>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81">
                  <a:moveTo>
                    <a:pt x="0" y="0"/>
                  </a:moveTo>
                  <a:lnTo>
                    <a:pt x="0" y="0"/>
                  </a:lnTo>
                  <a:lnTo>
                    <a:pt x="44" y="0"/>
                  </a:lnTo>
                  <a:lnTo>
                    <a:pt x="44" y="11"/>
                  </a:lnTo>
                  <a:lnTo>
                    <a:pt x="13" y="11"/>
                  </a:lnTo>
                  <a:lnTo>
                    <a:pt x="13" y="34"/>
                  </a:lnTo>
                  <a:lnTo>
                    <a:pt x="42" y="34"/>
                  </a:lnTo>
                  <a:lnTo>
                    <a:pt x="42" y="44"/>
                  </a:lnTo>
                  <a:lnTo>
                    <a:pt x="13" y="44"/>
                  </a:lnTo>
                  <a:lnTo>
                    <a:pt x="13" y="70"/>
                  </a:lnTo>
                  <a:lnTo>
                    <a:pt x="45" y="70"/>
                  </a:lnTo>
                  <a:lnTo>
                    <a:pt x="45"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89"/>
            <p:cNvSpPr>
              <a:spLocks noEditPoints="1"/>
            </p:cNvSpPr>
            <p:nvPr/>
          </p:nvSpPr>
          <p:spPr bwMode="auto">
            <a:xfrm>
              <a:off x="18664" y="1504"/>
              <a:ext cx="194" cy="304"/>
            </a:xfrm>
            <a:custGeom>
              <a:avLst/>
              <a:gdLst>
                <a:gd name="T0" fmla="*/ 23 w 52"/>
                <a:gd name="T1" fmla="*/ 36 h 81"/>
                <a:gd name="T2" fmla="*/ 23 w 52"/>
                <a:gd name="T3" fmla="*/ 36 h 81"/>
                <a:gd name="T4" fmla="*/ 36 w 52"/>
                <a:gd name="T5" fmla="*/ 23 h 81"/>
                <a:gd name="T6" fmla="*/ 23 w 52"/>
                <a:gd name="T7" fmla="*/ 10 h 81"/>
                <a:gd name="T8" fmla="*/ 12 w 52"/>
                <a:gd name="T9" fmla="*/ 10 h 81"/>
                <a:gd name="T10" fmla="*/ 12 w 52"/>
                <a:gd name="T11" fmla="*/ 36 h 81"/>
                <a:gd name="T12" fmla="*/ 23 w 52"/>
                <a:gd name="T13" fmla="*/ 36 h 81"/>
                <a:gd name="T14" fmla="*/ 23 w 52"/>
                <a:gd name="T15" fmla="*/ 36 h 81"/>
                <a:gd name="T16" fmla="*/ 0 w 52"/>
                <a:gd name="T17" fmla="*/ 0 h 81"/>
                <a:gd name="T18" fmla="*/ 0 w 52"/>
                <a:gd name="T19" fmla="*/ 0 h 81"/>
                <a:gd name="T20" fmla="*/ 28 w 52"/>
                <a:gd name="T21" fmla="*/ 0 h 81"/>
                <a:gd name="T22" fmla="*/ 49 w 52"/>
                <a:gd name="T23" fmla="*/ 21 h 81"/>
                <a:gd name="T24" fmla="*/ 35 w 52"/>
                <a:gd name="T25" fmla="*/ 41 h 81"/>
                <a:gd name="T26" fmla="*/ 35 w 52"/>
                <a:gd name="T27" fmla="*/ 41 h 81"/>
                <a:gd name="T28" fmla="*/ 48 w 52"/>
                <a:gd name="T29" fmla="*/ 58 h 81"/>
                <a:gd name="T30" fmla="*/ 48 w 52"/>
                <a:gd name="T31" fmla="*/ 74 h 81"/>
                <a:gd name="T32" fmla="*/ 52 w 52"/>
                <a:gd name="T33" fmla="*/ 81 h 81"/>
                <a:gd name="T34" fmla="*/ 38 w 52"/>
                <a:gd name="T35" fmla="*/ 81 h 81"/>
                <a:gd name="T36" fmla="*/ 35 w 52"/>
                <a:gd name="T37" fmla="*/ 74 h 81"/>
                <a:gd name="T38" fmla="*/ 35 w 52"/>
                <a:gd name="T39" fmla="*/ 59 h 81"/>
                <a:gd name="T40" fmla="*/ 23 w 52"/>
                <a:gd name="T41" fmla="*/ 46 h 81"/>
                <a:gd name="T42" fmla="*/ 12 w 52"/>
                <a:gd name="T43" fmla="*/ 46 h 81"/>
                <a:gd name="T44" fmla="*/ 12 w 52"/>
                <a:gd name="T45" fmla="*/ 81 h 81"/>
                <a:gd name="T46" fmla="*/ 0 w 52"/>
                <a:gd name="T47" fmla="*/ 81 h 81"/>
                <a:gd name="T48" fmla="*/ 0 w 52"/>
                <a:gd name="T4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81">
                  <a:moveTo>
                    <a:pt x="23" y="36"/>
                  </a:moveTo>
                  <a:lnTo>
                    <a:pt x="23" y="36"/>
                  </a:lnTo>
                  <a:cubicBezTo>
                    <a:pt x="31" y="36"/>
                    <a:pt x="36" y="31"/>
                    <a:pt x="36" y="23"/>
                  </a:cubicBezTo>
                  <a:cubicBezTo>
                    <a:pt x="36" y="15"/>
                    <a:pt x="32" y="10"/>
                    <a:pt x="23" y="10"/>
                  </a:cubicBezTo>
                  <a:lnTo>
                    <a:pt x="12" y="10"/>
                  </a:lnTo>
                  <a:lnTo>
                    <a:pt x="12" y="36"/>
                  </a:lnTo>
                  <a:lnTo>
                    <a:pt x="23" y="36"/>
                  </a:lnTo>
                  <a:lnTo>
                    <a:pt x="23" y="36"/>
                  </a:lnTo>
                  <a:close/>
                  <a:moveTo>
                    <a:pt x="0" y="0"/>
                  </a:moveTo>
                  <a:lnTo>
                    <a:pt x="0" y="0"/>
                  </a:lnTo>
                  <a:lnTo>
                    <a:pt x="28" y="0"/>
                  </a:lnTo>
                  <a:cubicBezTo>
                    <a:pt x="39" y="0"/>
                    <a:pt x="49" y="6"/>
                    <a:pt x="49" y="21"/>
                  </a:cubicBezTo>
                  <a:cubicBezTo>
                    <a:pt x="49" y="32"/>
                    <a:pt x="44" y="40"/>
                    <a:pt x="35" y="41"/>
                  </a:cubicBezTo>
                  <a:lnTo>
                    <a:pt x="35" y="41"/>
                  </a:lnTo>
                  <a:cubicBezTo>
                    <a:pt x="43" y="42"/>
                    <a:pt x="47" y="46"/>
                    <a:pt x="48" y="58"/>
                  </a:cubicBezTo>
                  <a:cubicBezTo>
                    <a:pt x="48" y="63"/>
                    <a:pt x="48" y="69"/>
                    <a:pt x="48" y="74"/>
                  </a:cubicBezTo>
                  <a:cubicBezTo>
                    <a:pt x="49" y="78"/>
                    <a:pt x="50" y="80"/>
                    <a:pt x="52" y="81"/>
                  </a:cubicBezTo>
                  <a:lnTo>
                    <a:pt x="38" y="81"/>
                  </a:lnTo>
                  <a:cubicBezTo>
                    <a:pt x="36" y="80"/>
                    <a:pt x="36" y="77"/>
                    <a:pt x="35" y="74"/>
                  </a:cubicBezTo>
                  <a:cubicBezTo>
                    <a:pt x="35" y="69"/>
                    <a:pt x="35" y="65"/>
                    <a:pt x="35" y="59"/>
                  </a:cubicBezTo>
                  <a:cubicBezTo>
                    <a:pt x="35" y="50"/>
                    <a:pt x="32" y="46"/>
                    <a:pt x="23" y="46"/>
                  </a:cubicBezTo>
                  <a:lnTo>
                    <a:pt x="12" y="46"/>
                  </a:lnTo>
                  <a:lnTo>
                    <a:pt x="12"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90"/>
            <p:cNvSpPr>
              <a:spLocks/>
            </p:cNvSpPr>
            <p:nvPr/>
          </p:nvSpPr>
          <p:spPr bwMode="auto">
            <a:xfrm>
              <a:off x="18899" y="1500"/>
              <a:ext cx="191" cy="316"/>
            </a:xfrm>
            <a:custGeom>
              <a:avLst/>
              <a:gdLst>
                <a:gd name="T0" fmla="*/ 13 w 51"/>
                <a:gd name="T1" fmla="*/ 57 h 84"/>
                <a:gd name="T2" fmla="*/ 13 w 51"/>
                <a:gd name="T3" fmla="*/ 57 h 84"/>
                <a:gd name="T4" fmla="*/ 13 w 51"/>
                <a:gd name="T5" fmla="*/ 59 h 84"/>
                <a:gd name="T6" fmla="*/ 26 w 51"/>
                <a:gd name="T7" fmla="*/ 74 h 84"/>
                <a:gd name="T8" fmla="*/ 39 w 51"/>
                <a:gd name="T9" fmla="*/ 62 h 84"/>
                <a:gd name="T10" fmla="*/ 27 w 51"/>
                <a:gd name="T11" fmla="*/ 48 h 84"/>
                <a:gd name="T12" fmla="*/ 18 w 51"/>
                <a:gd name="T13" fmla="*/ 45 h 84"/>
                <a:gd name="T14" fmla="*/ 1 w 51"/>
                <a:gd name="T15" fmla="*/ 23 h 84"/>
                <a:gd name="T16" fmla="*/ 26 w 51"/>
                <a:gd name="T17" fmla="*/ 0 h 84"/>
                <a:gd name="T18" fmla="*/ 49 w 51"/>
                <a:gd name="T19" fmla="*/ 21 h 84"/>
                <a:gd name="T20" fmla="*/ 49 w 51"/>
                <a:gd name="T21" fmla="*/ 23 h 84"/>
                <a:gd name="T22" fmla="*/ 36 w 51"/>
                <a:gd name="T23" fmla="*/ 23 h 84"/>
                <a:gd name="T24" fmla="*/ 36 w 51"/>
                <a:gd name="T25" fmla="*/ 21 h 84"/>
                <a:gd name="T26" fmla="*/ 25 w 51"/>
                <a:gd name="T27" fmla="*/ 9 h 84"/>
                <a:gd name="T28" fmla="*/ 14 w 51"/>
                <a:gd name="T29" fmla="*/ 21 h 84"/>
                <a:gd name="T30" fmla="*/ 26 w 51"/>
                <a:gd name="T31" fmla="*/ 35 h 84"/>
                <a:gd name="T32" fmla="*/ 35 w 51"/>
                <a:gd name="T33" fmla="*/ 38 h 84"/>
                <a:gd name="T34" fmla="*/ 51 w 51"/>
                <a:gd name="T35" fmla="*/ 59 h 84"/>
                <a:gd name="T36" fmla="*/ 25 w 51"/>
                <a:gd name="T37" fmla="*/ 84 h 84"/>
                <a:gd name="T38" fmla="*/ 0 w 51"/>
                <a:gd name="T39" fmla="*/ 59 h 84"/>
                <a:gd name="T40" fmla="*/ 0 w 51"/>
                <a:gd name="T41" fmla="*/ 57 h 84"/>
                <a:gd name="T42" fmla="*/ 13 w 51"/>
                <a:gd name="T43" fmla="*/ 5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84">
                  <a:moveTo>
                    <a:pt x="13" y="57"/>
                  </a:moveTo>
                  <a:lnTo>
                    <a:pt x="13" y="57"/>
                  </a:lnTo>
                  <a:lnTo>
                    <a:pt x="13" y="59"/>
                  </a:lnTo>
                  <a:cubicBezTo>
                    <a:pt x="13" y="69"/>
                    <a:pt x="17" y="74"/>
                    <a:pt x="26" y="74"/>
                  </a:cubicBezTo>
                  <a:cubicBezTo>
                    <a:pt x="34" y="74"/>
                    <a:pt x="39" y="68"/>
                    <a:pt x="39" y="62"/>
                  </a:cubicBezTo>
                  <a:cubicBezTo>
                    <a:pt x="39" y="54"/>
                    <a:pt x="34" y="50"/>
                    <a:pt x="27" y="48"/>
                  </a:cubicBezTo>
                  <a:lnTo>
                    <a:pt x="18" y="45"/>
                  </a:lnTo>
                  <a:cubicBezTo>
                    <a:pt x="6" y="40"/>
                    <a:pt x="1" y="34"/>
                    <a:pt x="1" y="23"/>
                  </a:cubicBezTo>
                  <a:cubicBezTo>
                    <a:pt x="1" y="8"/>
                    <a:pt x="11" y="0"/>
                    <a:pt x="26" y="0"/>
                  </a:cubicBezTo>
                  <a:cubicBezTo>
                    <a:pt x="47" y="0"/>
                    <a:pt x="49" y="13"/>
                    <a:pt x="49" y="21"/>
                  </a:cubicBezTo>
                  <a:lnTo>
                    <a:pt x="49" y="23"/>
                  </a:lnTo>
                  <a:lnTo>
                    <a:pt x="36" y="23"/>
                  </a:lnTo>
                  <a:lnTo>
                    <a:pt x="36" y="21"/>
                  </a:lnTo>
                  <a:cubicBezTo>
                    <a:pt x="36" y="14"/>
                    <a:pt x="33" y="9"/>
                    <a:pt x="25" y="9"/>
                  </a:cubicBezTo>
                  <a:cubicBezTo>
                    <a:pt x="20" y="9"/>
                    <a:pt x="14" y="13"/>
                    <a:pt x="14" y="21"/>
                  </a:cubicBezTo>
                  <a:cubicBezTo>
                    <a:pt x="14" y="28"/>
                    <a:pt x="18" y="32"/>
                    <a:pt x="26" y="35"/>
                  </a:cubicBezTo>
                  <a:lnTo>
                    <a:pt x="35" y="38"/>
                  </a:lnTo>
                  <a:cubicBezTo>
                    <a:pt x="46" y="42"/>
                    <a:pt x="51" y="48"/>
                    <a:pt x="51" y="59"/>
                  </a:cubicBezTo>
                  <a:cubicBezTo>
                    <a:pt x="51" y="77"/>
                    <a:pt x="41" y="84"/>
                    <a:pt x="25" y="84"/>
                  </a:cubicBezTo>
                  <a:cubicBezTo>
                    <a:pt x="5" y="84"/>
                    <a:pt x="0" y="70"/>
                    <a:pt x="0" y="59"/>
                  </a:cubicBezTo>
                  <a:lnTo>
                    <a:pt x="0" y="57"/>
                  </a:lnTo>
                  <a:lnTo>
                    <a:pt x="13" y="57"/>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91"/>
            <p:cNvSpPr>
              <a:spLocks/>
            </p:cNvSpPr>
            <p:nvPr/>
          </p:nvSpPr>
          <p:spPr bwMode="auto">
            <a:xfrm>
              <a:off x="19150" y="1504"/>
              <a:ext cx="48" cy="304"/>
            </a:xfrm>
            <a:custGeom>
              <a:avLst/>
              <a:gdLst>
                <a:gd name="T0" fmla="*/ 0 w 13"/>
                <a:gd name="T1" fmla="*/ 0 h 81"/>
                <a:gd name="T2" fmla="*/ 0 w 13"/>
                <a:gd name="T3" fmla="*/ 0 h 81"/>
                <a:gd name="T4" fmla="*/ 13 w 13"/>
                <a:gd name="T5" fmla="*/ 0 h 81"/>
                <a:gd name="T6" fmla="*/ 13 w 13"/>
                <a:gd name="T7" fmla="*/ 81 h 81"/>
                <a:gd name="T8" fmla="*/ 0 w 13"/>
                <a:gd name="T9" fmla="*/ 81 h 81"/>
                <a:gd name="T10" fmla="*/ 0 w 13"/>
                <a:gd name="T11" fmla="*/ 0 h 81"/>
              </a:gdLst>
              <a:ahLst/>
              <a:cxnLst>
                <a:cxn ang="0">
                  <a:pos x="T0" y="T1"/>
                </a:cxn>
                <a:cxn ang="0">
                  <a:pos x="T2" y="T3"/>
                </a:cxn>
                <a:cxn ang="0">
                  <a:pos x="T4" y="T5"/>
                </a:cxn>
                <a:cxn ang="0">
                  <a:pos x="T6" y="T7"/>
                </a:cxn>
                <a:cxn ang="0">
                  <a:pos x="T8" y="T9"/>
                </a:cxn>
                <a:cxn ang="0">
                  <a:pos x="T10" y="T11"/>
                </a:cxn>
              </a:cxnLst>
              <a:rect l="0" t="0" r="r" b="b"/>
              <a:pathLst>
                <a:path w="13" h="81">
                  <a:moveTo>
                    <a:pt x="0" y="0"/>
                  </a:moveTo>
                  <a:lnTo>
                    <a:pt x="0" y="0"/>
                  </a:lnTo>
                  <a:lnTo>
                    <a:pt x="13" y="0"/>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92"/>
            <p:cNvSpPr>
              <a:spLocks/>
            </p:cNvSpPr>
            <p:nvPr/>
          </p:nvSpPr>
          <p:spPr bwMode="auto">
            <a:xfrm>
              <a:off x="19243" y="1504"/>
              <a:ext cx="195" cy="304"/>
            </a:xfrm>
            <a:custGeom>
              <a:avLst/>
              <a:gdLst>
                <a:gd name="T0" fmla="*/ 20 w 52"/>
                <a:gd name="T1" fmla="*/ 11 h 81"/>
                <a:gd name="T2" fmla="*/ 20 w 52"/>
                <a:gd name="T3" fmla="*/ 11 h 81"/>
                <a:gd name="T4" fmla="*/ 0 w 52"/>
                <a:gd name="T5" fmla="*/ 11 h 81"/>
                <a:gd name="T6" fmla="*/ 0 w 52"/>
                <a:gd name="T7" fmla="*/ 0 h 81"/>
                <a:gd name="T8" fmla="*/ 52 w 52"/>
                <a:gd name="T9" fmla="*/ 0 h 81"/>
                <a:gd name="T10" fmla="*/ 52 w 52"/>
                <a:gd name="T11" fmla="*/ 11 h 81"/>
                <a:gd name="T12" fmla="*/ 33 w 52"/>
                <a:gd name="T13" fmla="*/ 11 h 81"/>
                <a:gd name="T14" fmla="*/ 33 w 52"/>
                <a:gd name="T15" fmla="*/ 81 h 81"/>
                <a:gd name="T16" fmla="*/ 20 w 52"/>
                <a:gd name="T17" fmla="*/ 81 h 81"/>
                <a:gd name="T18" fmla="*/ 20 w 52"/>
                <a:gd name="T19" fmla="*/ 1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81">
                  <a:moveTo>
                    <a:pt x="20" y="11"/>
                  </a:moveTo>
                  <a:lnTo>
                    <a:pt x="20" y="11"/>
                  </a:lnTo>
                  <a:lnTo>
                    <a:pt x="0" y="11"/>
                  </a:lnTo>
                  <a:lnTo>
                    <a:pt x="0" y="0"/>
                  </a:lnTo>
                  <a:lnTo>
                    <a:pt x="52" y="0"/>
                  </a:lnTo>
                  <a:lnTo>
                    <a:pt x="52" y="11"/>
                  </a:lnTo>
                  <a:lnTo>
                    <a:pt x="33" y="11"/>
                  </a:lnTo>
                  <a:lnTo>
                    <a:pt x="33" y="81"/>
                  </a:lnTo>
                  <a:lnTo>
                    <a:pt x="20" y="81"/>
                  </a:lnTo>
                  <a:lnTo>
                    <a:pt x="20" y="11"/>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93"/>
            <p:cNvSpPr>
              <a:spLocks/>
            </p:cNvSpPr>
            <p:nvPr/>
          </p:nvSpPr>
          <p:spPr bwMode="auto">
            <a:xfrm>
              <a:off x="19457" y="1504"/>
              <a:ext cx="209" cy="304"/>
            </a:xfrm>
            <a:custGeom>
              <a:avLst/>
              <a:gdLst>
                <a:gd name="T0" fmla="*/ 21 w 56"/>
                <a:gd name="T1" fmla="*/ 50 h 81"/>
                <a:gd name="T2" fmla="*/ 21 w 56"/>
                <a:gd name="T3" fmla="*/ 50 h 81"/>
                <a:gd name="T4" fmla="*/ 0 w 56"/>
                <a:gd name="T5" fmla="*/ 0 h 81"/>
                <a:gd name="T6" fmla="*/ 15 w 56"/>
                <a:gd name="T7" fmla="*/ 0 h 81"/>
                <a:gd name="T8" fmla="*/ 28 w 56"/>
                <a:gd name="T9" fmla="*/ 35 h 81"/>
                <a:gd name="T10" fmla="*/ 42 w 56"/>
                <a:gd name="T11" fmla="*/ 0 h 81"/>
                <a:gd name="T12" fmla="*/ 56 w 56"/>
                <a:gd name="T13" fmla="*/ 0 h 81"/>
                <a:gd name="T14" fmla="*/ 34 w 56"/>
                <a:gd name="T15" fmla="*/ 50 h 81"/>
                <a:gd name="T16" fmla="*/ 34 w 56"/>
                <a:gd name="T17" fmla="*/ 81 h 81"/>
                <a:gd name="T18" fmla="*/ 21 w 56"/>
                <a:gd name="T19" fmla="*/ 81 h 81"/>
                <a:gd name="T20" fmla="*/ 21 w 56"/>
                <a:gd name="T21" fmla="*/ 5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1">
                  <a:moveTo>
                    <a:pt x="21" y="50"/>
                  </a:moveTo>
                  <a:lnTo>
                    <a:pt x="21" y="50"/>
                  </a:lnTo>
                  <a:lnTo>
                    <a:pt x="0" y="0"/>
                  </a:lnTo>
                  <a:lnTo>
                    <a:pt x="15" y="0"/>
                  </a:lnTo>
                  <a:lnTo>
                    <a:pt x="28" y="35"/>
                  </a:lnTo>
                  <a:lnTo>
                    <a:pt x="42" y="0"/>
                  </a:lnTo>
                  <a:lnTo>
                    <a:pt x="56" y="0"/>
                  </a:lnTo>
                  <a:lnTo>
                    <a:pt x="34" y="50"/>
                  </a:lnTo>
                  <a:lnTo>
                    <a:pt x="34" y="81"/>
                  </a:lnTo>
                  <a:lnTo>
                    <a:pt x="21" y="81"/>
                  </a:lnTo>
                  <a:lnTo>
                    <a:pt x="21" y="5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94"/>
            <p:cNvSpPr>
              <a:spLocks/>
            </p:cNvSpPr>
            <p:nvPr/>
          </p:nvSpPr>
          <p:spPr bwMode="auto">
            <a:xfrm>
              <a:off x="17448" y="2158"/>
              <a:ext cx="161" cy="304"/>
            </a:xfrm>
            <a:custGeom>
              <a:avLst/>
              <a:gdLst>
                <a:gd name="T0" fmla="*/ 0 w 43"/>
                <a:gd name="T1" fmla="*/ 0 h 81"/>
                <a:gd name="T2" fmla="*/ 0 w 43"/>
                <a:gd name="T3" fmla="*/ 0 h 81"/>
                <a:gd name="T4" fmla="*/ 43 w 43"/>
                <a:gd name="T5" fmla="*/ 0 h 81"/>
                <a:gd name="T6" fmla="*/ 43 w 43"/>
                <a:gd name="T7" fmla="*/ 11 h 81"/>
                <a:gd name="T8" fmla="*/ 13 w 43"/>
                <a:gd name="T9" fmla="*/ 11 h 81"/>
                <a:gd name="T10" fmla="*/ 13 w 43"/>
                <a:gd name="T11" fmla="*/ 33 h 81"/>
                <a:gd name="T12" fmla="*/ 41 w 43"/>
                <a:gd name="T13" fmla="*/ 33 h 81"/>
                <a:gd name="T14" fmla="*/ 41 w 43"/>
                <a:gd name="T15" fmla="*/ 44 h 81"/>
                <a:gd name="T16" fmla="*/ 13 w 43"/>
                <a:gd name="T17" fmla="*/ 44 h 81"/>
                <a:gd name="T18" fmla="*/ 13 w 43"/>
                <a:gd name="T19" fmla="*/ 81 h 81"/>
                <a:gd name="T20" fmla="*/ 0 w 43"/>
                <a:gd name="T21" fmla="*/ 81 h 81"/>
                <a:gd name="T22" fmla="*/ 0 w 43"/>
                <a:gd name="T2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81">
                  <a:moveTo>
                    <a:pt x="0" y="0"/>
                  </a:moveTo>
                  <a:lnTo>
                    <a:pt x="0" y="0"/>
                  </a:lnTo>
                  <a:lnTo>
                    <a:pt x="43" y="0"/>
                  </a:lnTo>
                  <a:lnTo>
                    <a:pt x="43" y="11"/>
                  </a:lnTo>
                  <a:lnTo>
                    <a:pt x="13" y="11"/>
                  </a:lnTo>
                  <a:lnTo>
                    <a:pt x="13" y="33"/>
                  </a:lnTo>
                  <a:lnTo>
                    <a:pt x="41" y="33"/>
                  </a:lnTo>
                  <a:lnTo>
                    <a:pt x="41" y="44"/>
                  </a:lnTo>
                  <a:lnTo>
                    <a:pt x="13" y="44"/>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95"/>
            <p:cNvSpPr>
              <a:spLocks noEditPoints="1"/>
            </p:cNvSpPr>
            <p:nvPr/>
          </p:nvSpPr>
          <p:spPr bwMode="auto">
            <a:xfrm>
              <a:off x="17650" y="2150"/>
              <a:ext cx="202" cy="316"/>
            </a:xfrm>
            <a:custGeom>
              <a:avLst/>
              <a:gdLst>
                <a:gd name="T0" fmla="*/ 41 w 54"/>
                <a:gd name="T1" fmla="*/ 42 h 84"/>
                <a:gd name="T2" fmla="*/ 41 w 54"/>
                <a:gd name="T3" fmla="*/ 42 h 84"/>
                <a:gd name="T4" fmla="*/ 27 w 54"/>
                <a:gd name="T5" fmla="*/ 10 h 84"/>
                <a:gd name="T6" fmla="*/ 13 w 54"/>
                <a:gd name="T7" fmla="*/ 42 h 84"/>
                <a:gd name="T8" fmla="*/ 27 w 54"/>
                <a:gd name="T9" fmla="*/ 74 h 84"/>
                <a:gd name="T10" fmla="*/ 41 w 54"/>
                <a:gd name="T11" fmla="*/ 42 h 84"/>
                <a:gd name="T12" fmla="*/ 41 w 54"/>
                <a:gd name="T13" fmla="*/ 42 h 84"/>
                <a:gd name="T14" fmla="*/ 0 w 54"/>
                <a:gd name="T15" fmla="*/ 42 h 84"/>
                <a:gd name="T16" fmla="*/ 0 w 54"/>
                <a:gd name="T17" fmla="*/ 42 h 84"/>
                <a:gd name="T18" fmla="*/ 27 w 54"/>
                <a:gd name="T19" fmla="*/ 0 h 84"/>
                <a:gd name="T20" fmla="*/ 54 w 54"/>
                <a:gd name="T21" fmla="*/ 42 h 84"/>
                <a:gd name="T22" fmla="*/ 27 w 54"/>
                <a:gd name="T23" fmla="*/ 84 h 84"/>
                <a:gd name="T24" fmla="*/ 0 w 54"/>
                <a:gd name="T25" fmla="*/ 4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4">
                  <a:moveTo>
                    <a:pt x="41" y="42"/>
                  </a:moveTo>
                  <a:lnTo>
                    <a:pt x="41" y="42"/>
                  </a:lnTo>
                  <a:cubicBezTo>
                    <a:pt x="41" y="15"/>
                    <a:pt x="34" y="10"/>
                    <a:pt x="27" y="10"/>
                  </a:cubicBezTo>
                  <a:cubicBezTo>
                    <a:pt x="19" y="10"/>
                    <a:pt x="13" y="15"/>
                    <a:pt x="13" y="42"/>
                  </a:cubicBezTo>
                  <a:cubicBezTo>
                    <a:pt x="13" y="70"/>
                    <a:pt x="19" y="74"/>
                    <a:pt x="27" y="74"/>
                  </a:cubicBezTo>
                  <a:cubicBezTo>
                    <a:pt x="34" y="74"/>
                    <a:pt x="41" y="70"/>
                    <a:pt x="41" y="42"/>
                  </a:cubicBezTo>
                  <a:lnTo>
                    <a:pt x="41" y="42"/>
                  </a:lnTo>
                  <a:close/>
                  <a:moveTo>
                    <a:pt x="0" y="42"/>
                  </a:moveTo>
                  <a:lnTo>
                    <a:pt x="0" y="42"/>
                  </a:lnTo>
                  <a:cubicBezTo>
                    <a:pt x="0" y="13"/>
                    <a:pt x="8" y="0"/>
                    <a:pt x="27" y="0"/>
                  </a:cubicBezTo>
                  <a:cubicBezTo>
                    <a:pt x="45" y="0"/>
                    <a:pt x="54" y="13"/>
                    <a:pt x="54" y="42"/>
                  </a:cubicBezTo>
                  <a:cubicBezTo>
                    <a:pt x="54" y="71"/>
                    <a:pt x="45" y="84"/>
                    <a:pt x="27" y="84"/>
                  </a:cubicBezTo>
                  <a:cubicBezTo>
                    <a:pt x="8" y="84"/>
                    <a:pt x="0" y="71"/>
                    <a:pt x="0" y="42"/>
                  </a:cubicBez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96"/>
            <p:cNvSpPr>
              <a:spLocks noEditPoints="1"/>
            </p:cNvSpPr>
            <p:nvPr/>
          </p:nvSpPr>
          <p:spPr bwMode="auto">
            <a:xfrm>
              <a:off x="17915" y="2158"/>
              <a:ext cx="195" cy="304"/>
            </a:xfrm>
            <a:custGeom>
              <a:avLst/>
              <a:gdLst>
                <a:gd name="T0" fmla="*/ 23 w 52"/>
                <a:gd name="T1" fmla="*/ 36 h 81"/>
                <a:gd name="T2" fmla="*/ 23 w 52"/>
                <a:gd name="T3" fmla="*/ 36 h 81"/>
                <a:gd name="T4" fmla="*/ 36 w 52"/>
                <a:gd name="T5" fmla="*/ 23 h 81"/>
                <a:gd name="T6" fmla="*/ 24 w 52"/>
                <a:gd name="T7" fmla="*/ 9 h 81"/>
                <a:gd name="T8" fmla="*/ 13 w 52"/>
                <a:gd name="T9" fmla="*/ 9 h 81"/>
                <a:gd name="T10" fmla="*/ 13 w 52"/>
                <a:gd name="T11" fmla="*/ 36 h 81"/>
                <a:gd name="T12" fmla="*/ 23 w 52"/>
                <a:gd name="T13" fmla="*/ 36 h 81"/>
                <a:gd name="T14" fmla="*/ 23 w 52"/>
                <a:gd name="T15" fmla="*/ 36 h 81"/>
                <a:gd name="T16" fmla="*/ 0 w 52"/>
                <a:gd name="T17" fmla="*/ 0 h 81"/>
                <a:gd name="T18" fmla="*/ 0 w 52"/>
                <a:gd name="T19" fmla="*/ 0 h 81"/>
                <a:gd name="T20" fmla="*/ 28 w 52"/>
                <a:gd name="T21" fmla="*/ 0 h 81"/>
                <a:gd name="T22" fmla="*/ 49 w 52"/>
                <a:gd name="T23" fmla="*/ 20 h 81"/>
                <a:gd name="T24" fmla="*/ 35 w 52"/>
                <a:gd name="T25" fmla="*/ 40 h 81"/>
                <a:gd name="T26" fmla="*/ 35 w 52"/>
                <a:gd name="T27" fmla="*/ 41 h 81"/>
                <a:gd name="T28" fmla="*/ 48 w 52"/>
                <a:gd name="T29" fmla="*/ 57 h 81"/>
                <a:gd name="T30" fmla="*/ 48 w 52"/>
                <a:gd name="T31" fmla="*/ 74 h 81"/>
                <a:gd name="T32" fmla="*/ 52 w 52"/>
                <a:gd name="T33" fmla="*/ 81 h 81"/>
                <a:gd name="T34" fmla="*/ 38 w 52"/>
                <a:gd name="T35" fmla="*/ 81 h 81"/>
                <a:gd name="T36" fmla="*/ 35 w 52"/>
                <a:gd name="T37" fmla="*/ 73 h 81"/>
                <a:gd name="T38" fmla="*/ 35 w 52"/>
                <a:gd name="T39" fmla="*/ 58 h 81"/>
                <a:gd name="T40" fmla="*/ 23 w 52"/>
                <a:gd name="T41" fmla="*/ 45 h 81"/>
                <a:gd name="T42" fmla="*/ 13 w 52"/>
                <a:gd name="T43" fmla="*/ 45 h 81"/>
                <a:gd name="T44" fmla="*/ 13 w 52"/>
                <a:gd name="T45" fmla="*/ 81 h 81"/>
                <a:gd name="T46" fmla="*/ 0 w 52"/>
                <a:gd name="T47" fmla="*/ 81 h 81"/>
                <a:gd name="T48" fmla="*/ 0 w 52"/>
                <a:gd name="T4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81">
                  <a:moveTo>
                    <a:pt x="23" y="36"/>
                  </a:moveTo>
                  <a:lnTo>
                    <a:pt x="23" y="36"/>
                  </a:lnTo>
                  <a:cubicBezTo>
                    <a:pt x="31" y="36"/>
                    <a:pt x="36" y="31"/>
                    <a:pt x="36" y="23"/>
                  </a:cubicBezTo>
                  <a:cubicBezTo>
                    <a:pt x="36" y="14"/>
                    <a:pt x="32" y="9"/>
                    <a:pt x="24" y="9"/>
                  </a:cubicBezTo>
                  <a:lnTo>
                    <a:pt x="13" y="9"/>
                  </a:lnTo>
                  <a:lnTo>
                    <a:pt x="13" y="36"/>
                  </a:lnTo>
                  <a:lnTo>
                    <a:pt x="23" y="36"/>
                  </a:lnTo>
                  <a:lnTo>
                    <a:pt x="23" y="36"/>
                  </a:lnTo>
                  <a:close/>
                  <a:moveTo>
                    <a:pt x="0" y="0"/>
                  </a:moveTo>
                  <a:lnTo>
                    <a:pt x="0" y="0"/>
                  </a:lnTo>
                  <a:lnTo>
                    <a:pt x="28" y="0"/>
                  </a:lnTo>
                  <a:cubicBezTo>
                    <a:pt x="40" y="0"/>
                    <a:pt x="49" y="5"/>
                    <a:pt x="49" y="20"/>
                  </a:cubicBezTo>
                  <a:cubicBezTo>
                    <a:pt x="49" y="31"/>
                    <a:pt x="44" y="39"/>
                    <a:pt x="35" y="40"/>
                  </a:cubicBezTo>
                  <a:lnTo>
                    <a:pt x="35" y="41"/>
                  </a:lnTo>
                  <a:cubicBezTo>
                    <a:pt x="43" y="41"/>
                    <a:pt x="47" y="46"/>
                    <a:pt x="48" y="57"/>
                  </a:cubicBezTo>
                  <a:cubicBezTo>
                    <a:pt x="48" y="62"/>
                    <a:pt x="48" y="69"/>
                    <a:pt x="48" y="74"/>
                  </a:cubicBezTo>
                  <a:cubicBezTo>
                    <a:pt x="49" y="77"/>
                    <a:pt x="51" y="79"/>
                    <a:pt x="52" y="81"/>
                  </a:cubicBezTo>
                  <a:lnTo>
                    <a:pt x="38" y="81"/>
                  </a:lnTo>
                  <a:cubicBezTo>
                    <a:pt x="36" y="79"/>
                    <a:pt x="36" y="77"/>
                    <a:pt x="35" y="73"/>
                  </a:cubicBezTo>
                  <a:cubicBezTo>
                    <a:pt x="35" y="69"/>
                    <a:pt x="35" y="64"/>
                    <a:pt x="35" y="58"/>
                  </a:cubicBezTo>
                  <a:cubicBezTo>
                    <a:pt x="35" y="49"/>
                    <a:pt x="32" y="45"/>
                    <a:pt x="23" y="45"/>
                  </a:cubicBezTo>
                  <a:lnTo>
                    <a:pt x="13" y="45"/>
                  </a:lnTo>
                  <a:lnTo>
                    <a:pt x="13"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97"/>
            <p:cNvSpPr>
              <a:spLocks/>
            </p:cNvSpPr>
            <p:nvPr/>
          </p:nvSpPr>
          <p:spPr bwMode="auto">
            <a:xfrm>
              <a:off x="18132" y="2158"/>
              <a:ext cx="191" cy="304"/>
            </a:xfrm>
            <a:custGeom>
              <a:avLst/>
              <a:gdLst>
                <a:gd name="T0" fmla="*/ 19 w 51"/>
                <a:gd name="T1" fmla="*/ 11 h 81"/>
                <a:gd name="T2" fmla="*/ 19 w 51"/>
                <a:gd name="T3" fmla="*/ 11 h 81"/>
                <a:gd name="T4" fmla="*/ 0 w 51"/>
                <a:gd name="T5" fmla="*/ 11 h 81"/>
                <a:gd name="T6" fmla="*/ 0 w 51"/>
                <a:gd name="T7" fmla="*/ 0 h 81"/>
                <a:gd name="T8" fmla="*/ 51 w 51"/>
                <a:gd name="T9" fmla="*/ 0 h 81"/>
                <a:gd name="T10" fmla="*/ 51 w 51"/>
                <a:gd name="T11" fmla="*/ 11 h 81"/>
                <a:gd name="T12" fmla="*/ 32 w 51"/>
                <a:gd name="T13" fmla="*/ 11 h 81"/>
                <a:gd name="T14" fmla="*/ 32 w 51"/>
                <a:gd name="T15" fmla="*/ 81 h 81"/>
                <a:gd name="T16" fmla="*/ 19 w 51"/>
                <a:gd name="T17" fmla="*/ 81 h 81"/>
                <a:gd name="T18" fmla="*/ 19 w 51"/>
                <a:gd name="T19" fmla="*/ 1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19" y="11"/>
                  </a:moveTo>
                  <a:lnTo>
                    <a:pt x="19" y="11"/>
                  </a:lnTo>
                  <a:lnTo>
                    <a:pt x="0" y="11"/>
                  </a:lnTo>
                  <a:lnTo>
                    <a:pt x="0" y="0"/>
                  </a:lnTo>
                  <a:lnTo>
                    <a:pt x="51" y="0"/>
                  </a:lnTo>
                  <a:lnTo>
                    <a:pt x="51" y="11"/>
                  </a:lnTo>
                  <a:lnTo>
                    <a:pt x="32" y="11"/>
                  </a:lnTo>
                  <a:lnTo>
                    <a:pt x="32" y="81"/>
                  </a:lnTo>
                  <a:lnTo>
                    <a:pt x="19" y="81"/>
                  </a:lnTo>
                  <a:lnTo>
                    <a:pt x="19" y="11"/>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98"/>
            <p:cNvSpPr>
              <a:spLocks/>
            </p:cNvSpPr>
            <p:nvPr/>
          </p:nvSpPr>
          <p:spPr bwMode="auto">
            <a:xfrm>
              <a:off x="18439" y="2158"/>
              <a:ext cx="311" cy="304"/>
            </a:xfrm>
            <a:custGeom>
              <a:avLst/>
              <a:gdLst>
                <a:gd name="T0" fmla="*/ 0 w 83"/>
                <a:gd name="T1" fmla="*/ 0 h 81"/>
                <a:gd name="T2" fmla="*/ 0 w 83"/>
                <a:gd name="T3" fmla="*/ 0 h 81"/>
                <a:gd name="T4" fmla="*/ 13 w 83"/>
                <a:gd name="T5" fmla="*/ 0 h 81"/>
                <a:gd name="T6" fmla="*/ 24 w 83"/>
                <a:gd name="T7" fmla="*/ 63 h 81"/>
                <a:gd name="T8" fmla="*/ 24 w 83"/>
                <a:gd name="T9" fmla="*/ 63 h 81"/>
                <a:gd name="T10" fmla="*/ 35 w 83"/>
                <a:gd name="T11" fmla="*/ 0 h 81"/>
                <a:gd name="T12" fmla="*/ 49 w 83"/>
                <a:gd name="T13" fmla="*/ 0 h 81"/>
                <a:gd name="T14" fmla="*/ 59 w 83"/>
                <a:gd name="T15" fmla="*/ 63 h 81"/>
                <a:gd name="T16" fmla="*/ 60 w 83"/>
                <a:gd name="T17" fmla="*/ 63 h 81"/>
                <a:gd name="T18" fmla="*/ 70 w 83"/>
                <a:gd name="T19" fmla="*/ 0 h 81"/>
                <a:gd name="T20" fmla="*/ 83 w 83"/>
                <a:gd name="T21" fmla="*/ 0 h 81"/>
                <a:gd name="T22" fmla="*/ 67 w 83"/>
                <a:gd name="T23" fmla="*/ 81 h 81"/>
                <a:gd name="T24" fmla="*/ 52 w 83"/>
                <a:gd name="T25" fmla="*/ 81 h 81"/>
                <a:gd name="T26" fmla="*/ 42 w 83"/>
                <a:gd name="T27" fmla="*/ 20 h 81"/>
                <a:gd name="T28" fmla="*/ 41 w 83"/>
                <a:gd name="T29" fmla="*/ 20 h 81"/>
                <a:gd name="T30" fmla="*/ 31 w 83"/>
                <a:gd name="T31" fmla="*/ 81 h 81"/>
                <a:gd name="T32" fmla="*/ 16 w 83"/>
                <a:gd name="T33" fmla="*/ 81 h 81"/>
                <a:gd name="T34" fmla="*/ 0 w 83"/>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81">
                  <a:moveTo>
                    <a:pt x="0" y="0"/>
                  </a:moveTo>
                  <a:lnTo>
                    <a:pt x="0" y="0"/>
                  </a:lnTo>
                  <a:lnTo>
                    <a:pt x="13" y="0"/>
                  </a:lnTo>
                  <a:lnTo>
                    <a:pt x="24" y="63"/>
                  </a:lnTo>
                  <a:lnTo>
                    <a:pt x="24" y="63"/>
                  </a:lnTo>
                  <a:lnTo>
                    <a:pt x="35" y="0"/>
                  </a:lnTo>
                  <a:lnTo>
                    <a:pt x="49" y="0"/>
                  </a:lnTo>
                  <a:lnTo>
                    <a:pt x="59" y="63"/>
                  </a:lnTo>
                  <a:lnTo>
                    <a:pt x="60" y="63"/>
                  </a:lnTo>
                  <a:lnTo>
                    <a:pt x="70" y="0"/>
                  </a:lnTo>
                  <a:lnTo>
                    <a:pt x="83" y="0"/>
                  </a:lnTo>
                  <a:lnTo>
                    <a:pt x="67" y="81"/>
                  </a:lnTo>
                  <a:lnTo>
                    <a:pt x="52" y="81"/>
                  </a:lnTo>
                  <a:lnTo>
                    <a:pt x="42" y="20"/>
                  </a:lnTo>
                  <a:lnTo>
                    <a:pt x="41" y="20"/>
                  </a:lnTo>
                  <a:lnTo>
                    <a:pt x="31" y="81"/>
                  </a:lnTo>
                  <a:lnTo>
                    <a:pt x="16"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99"/>
            <p:cNvSpPr>
              <a:spLocks noEditPoints="1"/>
            </p:cNvSpPr>
            <p:nvPr/>
          </p:nvSpPr>
          <p:spPr bwMode="auto">
            <a:xfrm>
              <a:off x="18757" y="2158"/>
              <a:ext cx="228" cy="304"/>
            </a:xfrm>
            <a:custGeom>
              <a:avLst/>
              <a:gdLst>
                <a:gd name="T0" fmla="*/ 40 w 61"/>
                <a:gd name="T1" fmla="*/ 50 h 81"/>
                <a:gd name="T2" fmla="*/ 40 w 61"/>
                <a:gd name="T3" fmla="*/ 50 h 81"/>
                <a:gd name="T4" fmla="*/ 31 w 61"/>
                <a:gd name="T5" fmla="*/ 11 h 81"/>
                <a:gd name="T6" fmla="*/ 31 w 61"/>
                <a:gd name="T7" fmla="*/ 11 h 81"/>
                <a:gd name="T8" fmla="*/ 21 w 61"/>
                <a:gd name="T9" fmla="*/ 50 h 81"/>
                <a:gd name="T10" fmla="*/ 40 w 61"/>
                <a:gd name="T11" fmla="*/ 50 h 81"/>
                <a:gd name="T12" fmla="*/ 40 w 61"/>
                <a:gd name="T13" fmla="*/ 50 h 81"/>
                <a:gd name="T14" fmla="*/ 23 w 61"/>
                <a:gd name="T15" fmla="*/ 0 h 81"/>
                <a:gd name="T16" fmla="*/ 23 w 61"/>
                <a:gd name="T17" fmla="*/ 0 h 81"/>
                <a:gd name="T18" fmla="*/ 39 w 61"/>
                <a:gd name="T19" fmla="*/ 0 h 81"/>
                <a:gd name="T20" fmla="*/ 61 w 61"/>
                <a:gd name="T21" fmla="*/ 81 h 81"/>
                <a:gd name="T22" fmla="*/ 47 w 61"/>
                <a:gd name="T23" fmla="*/ 81 h 81"/>
                <a:gd name="T24" fmla="*/ 42 w 61"/>
                <a:gd name="T25" fmla="*/ 61 h 81"/>
                <a:gd name="T26" fmla="*/ 19 w 61"/>
                <a:gd name="T27" fmla="*/ 61 h 81"/>
                <a:gd name="T28" fmla="*/ 13 w 61"/>
                <a:gd name="T29" fmla="*/ 81 h 81"/>
                <a:gd name="T30" fmla="*/ 0 w 61"/>
                <a:gd name="T31" fmla="*/ 81 h 81"/>
                <a:gd name="T32" fmla="*/ 23 w 61"/>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81">
                  <a:moveTo>
                    <a:pt x="40" y="50"/>
                  </a:moveTo>
                  <a:lnTo>
                    <a:pt x="40" y="50"/>
                  </a:lnTo>
                  <a:lnTo>
                    <a:pt x="31" y="11"/>
                  </a:lnTo>
                  <a:lnTo>
                    <a:pt x="31" y="11"/>
                  </a:lnTo>
                  <a:lnTo>
                    <a:pt x="21" y="50"/>
                  </a:lnTo>
                  <a:lnTo>
                    <a:pt x="40" y="50"/>
                  </a:lnTo>
                  <a:lnTo>
                    <a:pt x="40" y="50"/>
                  </a:lnTo>
                  <a:close/>
                  <a:moveTo>
                    <a:pt x="23" y="0"/>
                  </a:moveTo>
                  <a:lnTo>
                    <a:pt x="23" y="0"/>
                  </a:lnTo>
                  <a:lnTo>
                    <a:pt x="39" y="0"/>
                  </a:lnTo>
                  <a:lnTo>
                    <a:pt x="61" y="81"/>
                  </a:lnTo>
                  <a:lnTo>
                    <a:pt x="47" y="81"/>
                  </a:lnTo>
                  <a:lnTo>
                    <a:pt x="42" y="61"/>
                  </a:lnTo>
                  <a:lnTo>
                    <a:pt x="19" y="61"/>
                  </a:lnTo>
                  <a:lnTo>
                    <a:pt x="13" y="81"/>
                  </a:lnTo>
                  <a:lnTo>
                    <a:pt x="0" y="81"/>
                  </a:lnTo>
                  <a:lnTo>
                    <a:pt x="23"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00"/>
            <p:cNvSpPr>
              <a:spLocks/>
            </p:cNvSpPr>
            <p:nvPr/>
          </p:nvSpPr>
          <p:spPr bwMode="auto">
            <a:xfrm>
              <a:off x="18978" y="2158"/>
              <a:ext cx="205" cy="304"/>
            </a:xfrm>
            <a:custGeom>
              <a:avLst/>
              <a:gdLst>
                <a:gd name="T0" fmla="*/ 21 w 55"/>
                <a:gd name="T1" fmla="*/ 49 h 81"/>
                <a:gd name="T2" fmla="*/ 21 w 55"/>
                <a:gd name="T3" fmla="*/ 49 h 81"/>
                <a:gd name="T4" fmla="*/ 0 w 55"/>
                <a:gd name="T5" fmla="*/ 0 h 81"/>
                <a:gd name="T6" fmla="*/ 14 w 55"/>
                <a:gd name="T7" fmla="*/ 0 h 81"/>
                <a:gd name="T8" fmla="*/ 28 w 55"/>
                <a:gd name="T9" fmla="*/ 35 h 81"/>
                <a:gd name="T10" fmla="*/ 42 w 55"/>
                <a:gd name="T11" fmla="*/ 0 h 81"/>
                <a:gd name="T12" fmla="*/ 55 w 55"/>
                <a:gd name="T13" fmla="*/ 0 h 81"/>
                <a:gd name="T14" fmla="*/ 34 w 55"/>
                <a:gd name="T15" fmla="*/ 49 h 81"/>
                <a:gd name="T16" fmla="*/ 34 w 55"/>
                <a:gd name="T17" fmla="*/ 81 h 81"/>
                <a:gd name="T18" fmla="*/ 21 w 55"/>
                <a:gd name="T19" fmla="*/ 81 h 81"/>
                <a:gd name="T20" fmla="*/ 21 w 55"/>
                <a:gd name="T2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81">
                  <a:moveTo>
                    <a:pt x="21" y="49"/>
                  </a:moveTo>
                  <a:lnTo>
                    <a:pt x="21" y="49"/>
                  </a:lnTo>
                  <a:lnTo>
                    <a:pt x="0" y="0"/>
                  </a:lnTo>
                  <a:lnTo>
                    <a:pt x="14" y="0"/>
                  </a:lnTo>
                  <a:lnTo>
                    <a:pt x="28" y="35"/>
                  </a:lnTo>
                  <a:lnTo>
                    <a:pt x="42" y="0"/>
                  </a:lnTo>
                  <a:lnTo>
                    <a:pt x="55" y="0"/>
                  </a:lnTo>
                  <a:lnTo>
                    <a:pt x="34" y="49"/>
                  </a:lnTo>
                  <a:lnTo>
                    <a:pt x="34" y="81"/>
                  </a:lnTo>
                  <a:lnTo>
                    <a:pt x="21" y="81"/>
                  </a:lnTo>
                  <a:lnTo>
                    <a:pt x="21" y="49"/>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01"/>
            <p:cNvSpPr>
              <a:spLocks/>
            </p:cNvSpPr>
            <p:nvPr/>
          </p:nvSpPr>
          <p:spPr bwMode="auto">
            <a:xfrm>
              <a:off x="19221" y="2158"/>
              <a:ext cx="191" cy="304"/>
            </a:xfrm>
            <a:custGeom>
              <a:avLst/>
              <a:gdLst>
                <a:gd name="T0" fmla="*/ 0 w 51"/>
                <a:gd name="T1" fmla="*/ 0 h 81"/>
                <a:gd name="T2" fmla="*/ 0 w 51"/>
                <a:gd name="T3" fmla="*/ 0 h 81"/>
                <a:gd name="T4" fmla="*/ 16 w 51"/>
                <a:gd name="T5" fmla="*/ 0 h 81"/>
                <a:gd name="T6" fmla="*/ 39 w 51"/>
                <a:gd name="T7" fmla="*/ 60 h 81"/>
                <a:gd name="T8" fmla="*/ 39 w 51"/>
                <a:gd name="T9" fmla="*/ 60 h 81"/>
                <a:gd name="T10" fmla="*/ 39 w 51"/>
                <a:gd name="T11" fmla="*/ 0 h 81"/>
                <a:gd name="T12" fmla="*/ 51 w 51"/>
                <a:gd name="T13" fmla="*/ 0 h 81"/>
                <a:gd name="T14" fmla="*/ 51 w 51"/>
                <a:gd name="T15" fmla="*/ 81 h 81"/>
                <a:gd name="T16" fmla="*/ 36 w 51"/>
                <a:gd name="T17" fmla="*/ 81 h 81"/>
                <a:gd name="T18" fmla="*/ 12 w 51"/>
                <a:gd name="T19" fmla="*/ 19 h 81"/>
                <a:gd name="T20" fmla="*/ 12 w 51"/>
                <a:gd name="T21" fmla="*/ 19 h 81"/>
                <a:gd name="T22" fmla="*/ 12 w 51"/>
                <a:gd name="T23" fmla="*/ 81 h 81"/>
                <a:gd name="T24" fmla="*/ 0 w 51"/>
                <a:gd name="T25" fmla="*/ 81 h 81"/>
                <a:gd name="T26" fmla="*/ 0 w 51"/>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81">
                  <a:moveTo>
                    <a:pt x="0" y="0"/>
                  </a:moveTo>
                  <a:lnTo>
                    <a:pt x="0" y="0"/>
                  </a:lnTo>
                  <a:lnTo>
                    <a:pt x="16" y="0"/>
                  </a:lnTo>
                  <a:lnTo>
                    <a:pt x="39" y="60"/>
                  </a:lnTo>
                  <a:lnTo>
                    <a:pt x="39" y="60"/>
                  </a:lnTo>
                  <a:lnTo>
                    <a:pt x="39" y="0"/>
                  </a:lnTo>
                  <a:lnTo>
                    <a:pt x="51" y="0"/>
                  </a:lnTo>
                  <a:lnTo>
                    <a:pt x="51" y="81"/>
                  </a:lnTo>
                  <a:lnTo>
                    <a:pt x="36" y="81"/>
                  </a:lnTo>
                  <a:lnTo>
                    <a:pt x="12" y="19"/>
                  </a:lnTo>
                  <a:lnTo>
                    <a:pt x="12" y="19"/>
                  </a:lnTo>
                  <a:lnTo>
                    <a:pt x="12"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02"/>
            <p:cNvSpPr>
              <a:spLocks/>
            </p:cNvSpPr>
            <p:nvPr/>
          </p:nvSpPr>
          <p:spPr bwMode="auto">
            <a:xfrm>
              <a:off x="19486" y="2158"/>
              <a:ext cx="165" cy="304"/>
            </a:xfrm>
            <a:custGeom>
              <a:avLst/>
              <a:gdLst>
                <a:gd name="T0" fmla="*/ 0 w 44"/>
                <a:gd name="T1" fmla="*/ 0 h 81"/>
                <a:gd name="T2" fmla="*/ 0 w 44"/>
                <a:gd name="T3" fmla="*/ 0 h 81"/>
                <a:gd name="T4" fmla="*/ 43 w 44"/>
                <a:gd name="T5" fmla="*/ 0 h 81"/>
                <a:gd name="T6" fmla="*/ 43 w 44"/>
                <a:gd name="T7" fmla="*/ 11 h 81"/>
                <a:gd name="T8" fmla="*/ 12 w 44"/>
                <a:gd name="T9" fmla="*/ 11 h 81"/>
                <a:gd name="T10" fmla="*/ 12 w 44"/>
                <a:gd name="T11" fmla="*/ 33 h 81"/>
                <a:gd name="T12" fmla="*/ 41 w 44"/>
                <a:gd name="T13" fmla="*/ 33 h 81"/>
                <a:gd name="T14" fmla="*/ 41 w 44"/>
                <a:gd name="T15" fmla="*/ 44 h 81"/>
                <a:gd name="T16" fmla="*/ 12 w 44"/>
                <a:gd name="T17" fmla="*/ 44 h 81"/>
                <a:gd name="T18" fmla="*/ 12 w 44"/>
                <a:gd name="T19" fmla="*/ 70 h 81"/>
                <a:gd name="T20" fmla="*/ 44 w 44"/>
                <a:gd name="T21" fmla="*/ 70 h 81"/>
                <a:gd name="T22" fmla="*/ 44 w 44"/>
                <a:gd name="T23" fmla="*/ 81 h 81"/>
                <a:gd name="T24" fmla="*/ 0 w 44"/>
                <a:gd name="T25" fmla="*/ 81 h 81"/>
                <a:gd name="T26" fmla="*/ 0 w 44"/>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81">
                  <a:moveTo>
                    <a:pt x="0" y="0"/>
                  </a:moveTo>
                  <a:lnTo>
                    <a:pt x="0" y="0"/>
                  </a:lnTo>
                  <a:lnTo>
                    <a:pt x="43" y="0"/>
                  </a:lnTo>
                  <a:lnTo>
                    <a:pt x="43" y="11"/>
                  </a:lnTo>
                  <a:lnTo>
                    <a:pt x="12" y="11"/>
                  </a:lnTo>
                  <a:lnTo>
                    <a:pt x="12" y="33"/>
                  </a:lnTo>
                  <a:lnTo>
                    <a:pt x="41" y="33"/>
                  </a:lnTo>
                  <a:lnTo>
                    <a:pt x="41" y="44"/>
                  </a:lnTo>
                  <a:lnTo>
                    <a:pt x="12" y="44"/>
                  </a:lnTo>
                  <a:lnTo>
                    <a:pt x="12" y="70"/>
                  </a:lnTo>
                  <a:lnTo>
                    <a:pt x="44" y="70"/>
                  </a:lnTo>
                  <a:lnTo>
                    <a:pt x="44" y="81"/>
                  </a:lnTo>
                  <a:lnTo>
                    <a:pt x="0" y="8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03"/>
            <p:cNvSpPr>
              <a:spLocks/>
            </p:cNvSpPr>
            <p:nvPr/>
          </p:nvSpPr>
          <p:spPr bwMode="auto">
            <a:xfrm>
              <a:off x="20687" y="1308"/>
              <a:ext cx="1126" cy="662"/>
            </a:xfrm>
            <a:custGeom>
              <a:avLst/>
              <a:gdLst>
                <a:gd name="T0" fmla="*/ 0 w 301"/>
                <a:gd name="T1" fmla="*/ 0 h 176"/>
                <a:gd name="T2" fmla="*/ 0 w 301"/>
                <a:gd name="T3" fmla="*/ 0 h 176"/>
                <a:gd name="T4" fmla="*/ 263 w 301"/>
                <a:gd name="T5" fmla="*/ 0 h 176"/>
                <a:gd name="T6" fmla="*/ 246 w 301"/>
                <a:gd name="T7" fmla="*/ 16 h 176"/>
                <a:gd name="T8" fmla="*/ 237 w 301"/>
                <a:gd name="T9" fmla="*/ 62 h 176"/>
                <a:gd name="T10" fmla="*/ 298 w 301"/>
                <a:gd name="T11" fmla="*/ 132 h 176"/>
                <a:gd name="T12" fmla="*/ 301 w 301"/>
                <a:gd name="T13" fmla="*/ 142 h 176"/>
                <a:gd name="T14" fmla="*/ 300 w 301"/>
                <a:gd name="T15" fmla="*/ 149 h 176"/>
                <a:gd name="T16" fmla="*/ 296 w 301"/>
                <a:gd name="T17" fmla="*/ 156 h 176"/>
                <a:gd name="T18" fmla="*/ 237 w 301"/>
                <a:gd name="T19" fmla="*/ 163 h 176"/>
                <a:gd name="T20" fmla="*/ 131 w 301"/>
                <a:gd name="T21" fmla="*/ 176 h 176"/>
                <a:gd name="T22" fmla="*/ 0 w 301"/>
                <a:gd name="T2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176">
                  <a:moveTo>
                    <a:pt x="0" y="0"/>
                  </a:moveTo>
                  <a:lnTo>
                    <a:pt x="0" y="0"/>
                  </a:lnTo>
                  <a:cubicBezTo>
                    <a:pt x="0" y="0"/>
                    <a:pt x="263" y="0"/>
                    <a:pt x="263" y="0"/>
                  </a:cubicBezTo>
                  <a:cubicBezTo>
                    <a:pt x="258" y="1"/>
                    <a:pt x="249" y="13"/>
                    <a:pt x="246" y="16"/>
                  </a:cubicBezTo>
                  <a:cubicBezTo>
                    <a:pt x="236" y="29"/>
                    <a:pt x="232" y="46"/>
                    <a:pt x="237" y="62"/>
                  </a:cubicBezTo>
                  <a:cubicBezTo>
                    <a:pt x="247" y="93"/>
                    <a:pt x="283" y="103"/>
                    <a:pt x="298" y="132"/>
                  </a:cubicBezTo>
                  <a:cubicBezTo>
                    <a:pt x="299" y="135"/>
                    <a:pt x="301" y="139"/>
                    <a:pt x="301" y="142"/>
                  </a:cubicBezTo>
                  <a:cubicBezTo>
                    <a:pt x="301" y="145"/>
                    <a:pt x="301" y="146"/>
                    <a:pt x="300" y="149"/>
                  </a:cubicBezTo>
                  <a:cubicBezTo>
                    <a:pt x="300" y="150"/>
                    <a:pt x="299" y="153"/>
                    <a:pt x="296" y="156"/>
                  </a:cubicBezTo>
                  <a:cubicBezTo>
                    <a:pt x="290" y="162"/>
                    <a:pt x="277" y="169"/>
                    <a:pt x="237" y="163"/>
                  </a:cubicBezTo>
                  <a:cubicBezTo>
                    <a:pt x="237" y="163"/>
                    <a:pt x="169" y="151"/>
                    <a:pt x="131" y="176"/>
                  </a:cubicBez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04"/>
            <p:cNvSpPr>
              <a:spLocks/>
            </p:cNvSpPr>
            <p:nvPr/>
          </p:nvSpPr>
          <p:spPr bwMode="auto">
            <a:xfrm>
              <a:off x="21319" y="1308"/>
              <a:ext cx="909" cy="1654"/>
            </a:xfrm>
            <a:custGeom>
              <a:avLst/>
              <a:gdLst>
                <a:gd name="T0" fmla="*/ 117 w 243"/>
                <a:gd name="T1" fmla="*/ 0 h 440"/>
                <a:gd name="T2" fmla="*/ 117 w 243"/>
                <a:gd name="T3" fmla="*/ 0 h 440"/>
                <a:gd name="T4" fmla="*/ 92 w 243"/>
                <a:gd name="T5" fmla="*/ 60 h 440"/>
                <a:gd name="T6" fmla="*/ 122 w 243"/>
                <a:gd name="T7" fmla="*/ 88 h 440"/>
                <a:gd name="T8" fmla="*/ 168 w 243"/>
                <a:gd name="T9" fmla="*/ 152 h 440"/>
                <a:gd name="T10" fmla="*/ 101 w 243"/>
                <a:gd name="T11" fmla="*/ 192 h 440"/>
                <a:gd name="T12" fmla="*/ 30 w 243"/>
                <a:gd name="T13" fmla="*/ 200 h 440"/>
                <a:gd name="T14" fmla="*/ 0 w 243"/>
                <a:gd name="T15" fmla="*/ 227 h 440"/>
                <a:gd name="T16" fmla="*/ 158 w 243"/>
                <a:gd name="T17" fmla="*/ 440 h 440"/>
                <a:gd name="T18" fmla="*/ 194 w 243"/>
                <a:gd name="T19" fmla="*/ 392 h 440"/>
                <a:gd name="T20" fmla="*/ 138 w 243"/>
                <a:gd name="T21" fmla="*/ 294 h 440"/>
                <a:gd name="T22" fmla="*/ 182 w 243"/>
                <a:gd name="T23" fmla="*/ 209 h 440"/>
                <a:gd name="T24" fmla="*/ 217 w 243"/>
                <a:gd name="T25" fmla="*/ 118 h 440"/>
                <a:gd name="T26" fmla="*/ 152 w 243"/>
                <a:gd name="T27" fmla="*/ 79 h 440"/>
                <a:gd name="T28" fmla="*/ 111 w 243"/>
                <a:gd name="T29" fmla="*/ 28 h 440"/>
                <a:gd name="T30" fmla="*/ 122 w 243"/>
                <a:gd name="T31" fmla="*/ 0 h 440"/>
                <a:gd name="T32" fmla="*/ 117 w 243"/>
                <a:gd name="T33"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440">
                  <a:moveTo>
                    <a:pt x="117" y="0"/>
                  </a:moveTo>
                  <a:lnTo>
                    <a:pt x="117" y="0"/>
                  </a:lnTo>
                  <a:cubicBezTo>
                    <a:pt x="117" y="0"/>
                    <a:pt x="75" y="31"/>
                    <a:pt x="92" y="60"/>
                  </a:cubicBezTo>
                  <a:cubicBezTo>
                    <a:pt x="92" y="60"/>
                    <a:pt x="93" y="66"/>
                    <a:pt x="122" y="88"/>
                  </a:cubicBezTo>
                  <a:cubicBezTo>
                    <a:pt x="150" y="110"/>
                    <a:pt x="171" y="134"/>
                    <a:pt x="168" y="152"/>
                  </a:cubicBezTo>
                  <a:cubicBezTo>
                    <a:pt x="164" y="170"/>
                    <a:pt x="152" y="190"/>
                    <a:pt x="101" y="192"/>
                  </a:cubicBezTo>
                  <a:cubicBezTo>
                    <a:pt x="51" y="195"/>
                    <a:pt x="55" y="195"/>
                    <a:pt x="30" y="200"/>
                  </a:cubicBezTo>
                  <a:cubicBezTo>
                    <a:pt x="5" y="205"/>
                    <a:pt x="0" y="227"/>
                    <a:pt x="0" y="227"/>
                  </a:cubicBezTo>
                  <a:lnTo>
                    <a:pt x="158" y="440"/>
                  </a:lnTo>
                  <a:lnTo>
                    <a:pt x="194" y="392"/>
                  </a:lnTo>
                  <a:cubicBezTo>
                    <a:pt x="194" y="392"/>
                    <a:pt x="138" y="339"/>
                    <a:pt x="138" y="294"/>
                  </a:cubicBezTo>
                  <a:cubicBezTo>
                    <a:pt x="138" y="294"/>
                    <a:pt x="133" y="250"/>
                    <a:pt x="182" y="209"/>
                  </a:cubicBezTo>
                  <a:cubicBezTo>
                    <a:pt x="182" y="209"/>
                    <a:pt x="243" y="164"/>
                    <a:pt x="217" y="118"/>
                  </a:cubicBezTo>
                  <a:cubicBezTo>
                    <a:pt x="217" y="118"/>
                    <a:pt x="209" y="101"/>
                    <a:pt x="152" y="79"/>
                  </a:cubicBezTo>
                  <a:cubicBezTo>
                    <a:pt x="152" y="79"/>
                    <a:pt x="109" y="63"/>
                    <a:pt x="111" y="28"/>
                  </a:cubicBezTo>
                  <a:cubicBezTo>
                    <a:pt x="111" y="28"/>
                    <a:pt x="112" y="16"/>
                    <a:pt x="122" y="0"/>
                  </a:cubicBezTo>
                  <a:lnTo>
                    <a:pt x="11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05"/>
            <p:cNvSpPr>
              <a:spLocks/>
            </p:cNvSpPr>
            <p:nvPr/>
          </p:nvSpPr>
          <p:spPr bwMode="auto">
            <a:xfrm>
              <a:off x="21723" y="1308"/>
              <a:ext cx="838" cy="1259"/>
            </a:xfrm>
            <a:custGeom>
              <a:avLst/>
              <a:gdLst>
                <a:gd name="T0" fmla="*/ 46 w 224"/>
                <a:gd name="T1" fmla="*/ 0 h 335"/>
                <a:gd name="T2" fmla="*/ 46 w 224"/>
                <a:gd name="T3" fmla="*/ 0 h 335"/>
                <a:gd name="T4" fmla="*/ 49 w 224"/>
                <a:gd name="T5" fmla="*/ 59 h 335"/>
                <a:gd name="T6" fmla="*/ 106 w 224"/>
                <a:gd name="T7" fmla="*/ 84 h 335"/>
                <a:gd name="T8" fmla="*/ 147 w 224"/>
                <a:gd name="T9" fmla="*/ 169 h 335"/>
                <a:gd name="T10" fmla="*/ 117 w 224"/>
                <a:gd name="T11" fmla="*/ 213 h 335"/>
                <a:gd name="T12" fmla="*/ 94 w 224"/>
                <a:gd name="T13" fmla="*/ 310 h 335"/>
                <a:gd name="T14" fmla="*/ 126 w 224"/>
                <a:gd name="T15" fmla="*/ 335 h 335"/>
                <a:gd name="T16" fmla="*/ 195 w 224"/>
                <a:gd name="T17" fmla="*/ 245 h 335"/>
                <a:gd name="T18" fmla="*/ 190 w 224"/>
                <a:gd name="T19" fmla="*/ 187 h 335"/>
                <a:gd name="T20" fmla="*/ 197 w 224"/>
                <a:gd name="T21" fmla="*/ 102 h 335"/>
                <a:gd name="T22" fmla="*/ 128 w 224"/>
                <a:gd name="T23" fmla="*/ 67 h 335"/>
                <a:gd name="T24" fmla="*/ 59 w 224"/>
                <a:gd name="T25" fmla="*/ 41 h 335"/>
                <a:gd name="T26" fmla="*/ 50 w 224"/>
                <a:gd name="T27" fmla="*/ 0 h 335"/>
                <a:gd name="T28" fmla="*/ 46 w 224"/>
                <a:gd name="T29"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335">
                  <a:moveTo>
                    <a:pt x="46" y="0"/>
                  </a:moveTo>
                  <a:lnTo>
                    <a:pt x="46" y="0"/>
                  </a:lnTo>
                  <a:cubicBezTo>
                    <a:pt x="46" y="0"/>
                    <a:pt x="0" y="31"/>
                    <a:pt x="49" y="59"/>
                  </a:cubicBezTo>
                  <a:cubicBezTo>
                    <a:pt x="49" y="59"/>
                    <a:pt x="74" y="71"/>
                    <a:pt x="106" y="84"/>
                  </a:cubicBezTo>
                  <a:cubicBezTo>
                    <a:pt x="106" y="84"/>
                    <a:pt x="178" y="111"/>
                    <a:pt x="147" y="169"/>
                  </a:cubicBezTo>
                  <a:cubicBezTo>
                    <a:pt x="147" y="169"/>
                    <a:pt x="140" y="182"/>
                    <a:pt x="117" y="213"/>
                  </a:cubicBezTo>
                  <a:cubicBezTo>
                    <a:pt x="95" y="244"/>
                    <a:pt x="70" y="271"/>
                    <a:pt x="94" y="310"/>
                  </a:cubicBezTo>
                  <a:cubicBezTo>
                    <a:pt x="94" y="310"/>
                    <a:pt x="97" y="317"/>
                    <a:pt x="126" y="335"/>
                  </a:cubicBezTo>
                  <a:lnTo>
                    <a:pt x="195" y="245"/>
                  </a:lnTo>
                  <a:cubicBezTo>
                    <a:pt x="195" y="245"/>
                    <a:pt x="168" y="227"/>
                    <a:pt x="190" y="187"/>
                  </a:cubicBezTo>
                  <a:cubicBezTo>
                    <a:pt x="190" y="187"/>
                    <a:pt x="224" y="128"/>
                    <a:pt x="197" y="102"/>
                  </a:cubicBezTo>
                  <a:cubicBezTo>
                    <a:pt x="197" y="102"/>
                    <a:pt x="183" y="83"/>
                    <a:pt x="128" y="67"/>
                  </a:cubicBezTo>
                  <a:cubicBezTo>
                    <a:pt x="128" y="67"/>
                    <a:pt x="83" y="55"/>
                    <a:pt x="59" y="41"/>
                  </a:cubicBezTo>
                  <a:cubicBezTo>
                    <a:pt x="59" y="41"/>
                    <a:pt x="35" y="23"/>
                    <a:pt x="50" y="0"/>
                  </a:cubicBezTo>
                  <a:lnTo>
                    <a:pt x="4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06"/>
            <p:cNvSpPr>
              <a:spLocks/>
            </p:cNvSpPr>
            <p:nvPr/>
          </p:nvSpPr>
          <p:spPr bwMode="auto">
            <a:xfrm>
              <a:off x="21963" y="1308"/>
              <a:ext cx="1163" cy="696"/>
            </a:xfrm>
            <a:custGeom>
              <a:avLst/>
              <a:gdLst>
                <a:gd name="T0" fmla="*/ 8 w 311"/>
                <a:gd name="T1" fmla="*/ 0 h 185"/>
                <a:gd name="T2" fmla="*/ 8 w 311"/>
                <a:gd name="T3" fmla="*/ 0 h 185"/>
                <a:gd name="T4" fmla="*/ 3 w 311"/>
                <a:gd name="T5" fmla="*/ 20 h 185"/>
                <a:gd name="T6" fmla="*/ 33 w 311"/>
                <a:gd name="T7" fmla="*/ 40 h 185"/>
                <a:gd name="T8" fmla="*/ 142 w 311"/>
                <a:gd name="T9" fmla="*/ 77 h 185"/>
                <a:gd name="T10" fmla="*/ 178 w 311"/>
                <a:gd name="T11" fmla="*/ 144 h 185"/>
                <a:gd name="T12" fmla="*/ 175 w 311"/>
                <a:gd name="T13" fmla="*/ 185 h 185"/>
                <a:gd name="T14" fmla="*/ 311 w 311"/>
                <a:gd name="T15" fmla="*/ 0 h 185"/>
                <a:gd name="T16" fmla="*/ 8 w 311"/>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185">
                  <a:moveTo>
                    <a:pt x="8" y="0"/>
                  </a:moveTo>
                  <a:lnTo>
                    <a:pt x="8" y="0"/>
                  </a:lnTo>
                  <a:cubicBezTo>
                    <a:pt x="8" y="0"/>
                    <a:pt x="0" y="11"/>
                    <a:pt x="3" y="20"/>
                  </a:cubicBezTo>
                  <a:cubicBezTo>
                    <a:pt x="3" y="20"/>
                    <a:pt x="6" y="34"/>
                    <a:pt x="33" y="40"/>
                  </a:cubicBezTo>
                  <a:cubicBezTo>
                    <a:pt x="33" y="40"/>
                    <a:pt x="123" y="66"/>
                    <a:pt x="142" y="77"/>
                  </a:cubicBezTo>
                  <a:cubicBezTo>
                    <a:pt x="156" y="84"/>
                    <a:pt x="189" y="98"/>
                    <a:pt x="178" y="144"/>
                  </a:cubicBezTo>
                  <a:cubicBezTo>
                    <a:pt x="178" y="144"/>
                    <a:pt x="168" y="181"/>
                    <a:pt x="175" y="185"/>
                  </a:cubicBezTo>
                  <a:lnTo>
                    <a:pt x="311" y="0"/>
                  </a:lnTo>
                  <a:lnTo>
                    <a:pt x="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07"/>
            <p:cNvSpPr>
              <a:spLocks/>
            </p:cNvSpPr>
            <p:nvPr/>
          </p:nvSpPr>
          <p:spPr bwMode="auto">
            <a:xfrm>
              <a:off x="20691" y="440"/>
              <a:ext cx="336" cy="733"/>
            </a:xfrm>
            <a:custGeom>
              <a:avLst/>
              <a:gdLst>
                <a:gd name="T0" fmla="*/ 0 w 90"/>
                <a:gd name="T1" fmla="*/ 195 h 195"/>
                <a:gd name="T2" fmla="*/ 0 w 90"/>
                <a:gd name="T3" fmla="*/ 195 h 195"/>
                <a:gd name="T4" fmla="*/ 0 w 90"/>
                <a:gd name="T5" fmla="*/ 184 h 195"/>
                <a:gd name="T6" fmla="*/ 25 w 90"/>
                <a:gd name="T7" fmla="*/ 155 h 195"/>
                <a:gd name="T8" fmla="*/ 25 w 90"/>
                <a:gd name="T9" fmla="*/ 40 h 195"/>
                <a:gd name="T10" fmla="*/ 0 w 90"/>
                <a:gd name="T11" fmla="*/ 11 h 195"/>
                <a:gd name="T12" fmla="*/ 0 w 90"/>
                <a:gd name="T13" fmla="*/ 0 h 195"/>
                <a:gd name="T14" fmla="*/ 90 w 90"/>
                <a:gd name="T15" fmla="*/ 0 h 195"/>
                <a:gd name="T16" fmla="*/ 90 w 90"/>
                <a:gd name="T17" fmla="*/ 11 h 195"/>
                <a:gd name="T18" fmla="*/ 65 w 90"/>
                <a:gd name="T19" fmla="*/ 40 h 195"/>
                <a:gd name="T20" fmla="*/ 65 w 90"/>
                <a:gd name="T21" fmla="*/ 155 h 195"/>
                <a:gd name="T22" fmla="*/ 90 w 90"/>
                <a:gd name="T23" fmla="*/ 184 h 195"/>
                <a:gd name="T24" fmla="*/ 90 w 90"/>
                <a:gd name="T25" fmla="*/ 195 h 195"/>
                <a:gd name="T26" fmla="*/ 0 w 90"/>
                <a:gd name="T2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5">
                  <a:moveTo>
                    <a:pt x="0" y="195"/>
                  </a:moveTo>
                  <a:lnTo>
                    <a:pt x="0" y="195"/>
                  </a:lnTo>
                  <a:lnTo>
                    <a:pt x="0" y="184"/>
                  </a:lnTo>
                  <a:cubicBezTo>
                    <a:pt x="22" y="182"/>
                    <a:pt x="25" y="180"/>
                    <a:pt x="25" y="155"/>
                  </a:cubicBezTo>
                  <a:lnTo>
                    <a:pt x="25" y="40"/>
                  </a:lnTo>
                  <a:cubicBezTo>
                    <a:pt x="25" y="14"/>
                    <a:pt x="22" y="13"/>
                    <a:pt x="0" y="11"/>
                  </a:cubicBezTo>
                  <a:lnTo>
                    <a:pt x="0" y="0"/>
                  </a:lnTo>
                  <a:lnTo>
                    <a:pt x="90" y="0"/>
                  </a:lnTo>
                  <a:lnTo>
                    <a:pt x="90" y="11"/>
                  </a:lnTo>
                  <a:cubicBezTo>
                    <a:pt x="67" y="13"/>
                    <a:pt x="65" y="14"/>
                    <a:pt x="65" y="40"/>
                  </a:cubicBezTo>
                  <a:lnTo>
                    <a:pt x="65" y="155"/>
                  </a:lnTo>
                  <a:cubicBezTo>
                    <a:pt x="65" y="180"/>
                    <a:pt x="67" y="182"/>
                    <a:pt x="90" y="184"/>
                  </a:cubicBezTo>
                  <a:lnTo>
                    <a:pt x="90" y="195"/>
                  </a:lnTo>
                  <a:lnTo>
                    <a:pt x="0" y="19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08"/>
            <p:cNvSpPr>
              <a:spLocks noEditPoints="1"/>
            </p:cNvSpPr>
            <p:nvPr/>
          </p:nvSpPr>
          <p:spPr bwMode="auto">
            <a:xfrm>
              <a:off x="21095" y="440"/>
              <a:ext cx="594" cy="733"/>
            </a:xfrm>
            <a:custGeom>
              <a:avLst/>
              <a:gdLst>
                <a:gd name="T0" fmla="*/ 65 w 159"/>
                <a:gd name="T1" fmla="*/ 102 h 195"/>
                <a:gd name="T2" fmla="*/ 65 w 159"/>
                <a:gd name="T3" fmla="*/ 102 h 195"/>
                <a:gd name="T4" fmla="*/ 81 w 159"/>
                <a:gd name="T5" fmla="*/ 105 h 195"/>
                <a:gd name="T6" fmla="*/ 116 w 159"/>
                <a:gd name="T7" fmla="*/ 57 h 195"/>
                <a:gd name="T8" fmla="*/ 79 w 159"/>
                <a:gd name="T9" fmla="*/ 12 h 195"/>
                <a:gd name="T10" fmla="*/ 68 w 159"/>
                <a:gd name="T11" fmla="*/ 15 h 195"/>
                <a:gd name="T12" fmla="*/ 65 w 159"/>
                <a:gd name="T13" fmla="*/ 24 h 195"/>
                <a:gd name="T14" fmla="*/ 65 w 159"/>
                <a:gd name="T15" fmla="*/ 102 h 195"/>
                <a:gd name="T16" fmla="*/ 65 w 159"/>
                <a:gd name="T17" fmla="*/ 102 h 195"/>
                <a:gd name="T18" fmla="*/ 85 w 159"/>
                <a:gd name="T19" fmla="*/ 0 h 195"/>
                <a:gd name="T20" fmla="*/ 85 w 159"/>
                <a:gd name="T21" fmla="*/ 0 h 195"/>
                <a:gd name="T22" fmla="*/ 137 w 159"/>
                <a:gd name="T23" fmla="*/ 12 h 195"/>
                <a:gd name="T24" fmla="*/ 159 w 159"/>
                <a:gd name="T25" fmla="*/ 56 h 195"/>
                <a:gd name="T26" fmla="*/ 98 w 159"/>
                <a:gd name="T27" fmla="*/ 118 h 195"/>
                <a:gd name="T28" fmla="*/ 85 w 159"/>
                <a:gd name="T29" fmla="*/ 119 h 195"/>
                <a:gd name="T30" fmla="*/ 65 w 159"/>
                <a:gd name="T31" fmla="*/ 114 h 195"/>
                <a:gd name="T32" fmla="*/ 65 w 159"/>
                <a:gd name="T33" fmla="*/ 155 h 195"/>
                <a:gd name="T34" fmla="*/ 93 w 159"/>
                <a:gd name="T35" fmla="*/ 184 h 195"/>
                <a:gd name="T36" fmla="*/ 93 w 159"/>
                <a:gd name="T37" fmla="*/ 195 h 195"/>
                <a:gd name="T38" fmla="*/ 0 w 159"/>
                <a:gd name="T39" fmla="*/ 195 h 195"/>
                <a:gd name="T40" fmla="*/ 0 w 159"/>
                <a:gd name="T41" fmla="*/ 184 h 195"/>
                <a:gd name="T42" fmla="*/ 26 w 159"/>
                <a:gd name="T43" fmla="*/ 155 h 195"/>
                <a:gd name="T44" fmla="*/ 26 w 159"/>
                <a:gd name="T45" fmla="*/ 40 h 195"/>
                <a:gd name="T46" fmla="*/ 2 w 159"/>
                <a:gd name="T47" fmla="*/ 11 h 195"/>
                <a:gd name="T48" fmla="*/ 2 w 159"/>
                <a:gd name="T49" fmla="*/ 0 h 195"/>
                <a:gd name="T50" fmla="*/ 85 w 159"/>
                <a:gd name="T5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95">
                  <a:moveTo>
                    <a:pt x="65" y="102"/>
                  </a:moveTo>
                  <a:lnTo>
                    <a:pt x="65" y="102"/>
                  </a:lnTo>
                  <a:cubicBezTo>
                    <a:pt x="69" y="103"/>
                    <a:pt x="75" y="105"/>
                    <a:pt x="81" y="105"/>
                  </a:cubicBezTo>
                  <a:cubicBezTo>
                    <a:pt x="92" y="105"/>
                    <a:pt x="116" y="97"/>
                    <a:pt x="116" y="57"/>
                  </a:cubicBezTo>
                  <a:cubicBezTo>
                    <a:pt x="116" y="23"/>
                    <a:pt x="97" y="12"/>
                    <a:pt x="79" y="12"/>
                  </a:cubicBezTo>
                  <a:cubicBezTo>
                    <a:pt x="73" y="12"/>
                    <a:pt x="70" y="13"/>
                    <a:pt x="68" y="15"/>
                  </a:cubicBezTo>
                  <a:cubicBezTo>
                    <a:pt x="66" y="17"/>
                    <a:pt x="65" y="20"/>
                    <a:pt x="65" y="24"/>
                  </a:cubicBezTo>
                  <a:lnTo>
                    <a:pt x="65" y="102"/>
                  </a:lnTo>
                  <a:lnTo>
                    <a:pt x="65" y="102"/>
                  </a:lnTo>
                  <a:close/>
                  <a:moveTo>
                    <a:pt x="85" y="0"/>
                  </a:moveTo>
                  <a:lnTo>
                    <a:pt x="85" y="0"/>
                  </a:lnTo>
                  <a:cubicBezTo>
                    <a:pt x="108" y="0"/>
                    <a:pt x="125" y="3"/>
                    <a:pt x="137" y="12"/>
                  </a:cubicBezTo>
                  <a:cubicBezTo>
                    <a:pt x="151" y="21"/>
                    <a:pt x="159" y="36"/>
                    <a:pt x="159" y="56"/>
                  </a:cubicBezTo>
                  <a:cubicBezTo>
                    <a:pt x="159" y="96"/>
                    <a:pt x="129" y="114"/>
                    <a:pt x="98" y="118"/>
                  </a:cubicBezTo>
                  <a:cubicBezTo>
                    <a:pt x="93" y="119"/>
                    <a:pt x="89" y="119"/>
                    <a:pt x="85" y="119"/>
                  </a:cubicBezTo>
                  <a:lnTo>
                    <a:pt x="65" y="114"/>
                  </a:lnTo>
                  <a:lnTo>
                    <a:pt x="65" y="155"/>
                  </a:lnTo>
                  <a:cubicBezTo>
                    <a:pt x="65" y="180"/>
                    <a:pt x="68" y="182"/>
                    <a:pt x="93" y="184"/>
                  </a:cubicBezTo>
                  <a:lnTo>
                    <a:pt x="93" y="195"/>
                  </a:lnTo>
                  <a:lnTo>
                    <a:pt x="0" y="195"/>
                  </a:lnTo>
                  <a:lnTo>
                    <a:pt x="0" y="184"/>
                  </a:lnTo>
                  <a:cubicBezTo>
                    <a:pt x="23" y="182"/>
                    <a:pt x="26" y="180"/>
                    <a:pt x="26" y="155"/>
                  </a:cubicBezTo>
                  <a:lnTo>
                    <a:pt x="26" y="40"/>
                  </a:lnTo>
                  <a:cubicBezTo>
                    <a:pt x="26" y="15"/>
                    <a:pt x="23" y="13"/>
                    <a:pt x="2" y="11"/>
                  </a:cubicBezTo>
                  <a:lnTo>
                    <a:pt x="2" y="0"/>
                  </a:lnTo>
                  <a:lnTo>
                    <a:pt x="8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09"/>
            <p:cNvSpPr>
              <a:spLocks/>
            </p:cNvSpPr>
            <p:nvPr/>
          </p:nvSpPr>
          <p:spPr bwMode="auto">
            <a:xfrm>
              <a:off x="21686" y="440"/>
              <a:ext cx="542" cy="733"/>
            </a:xfrm>
            <a:custGeom>
              <a:avLst/>
              <a:gdLst>
                <a:gd name="T0" fmla="*/ 134 w 145"/>
                <a:gd name="T1" fmla="*/ 48 h 195"/>
                <a:gd name="T2" fmla="*/ 134 w 145"/>
                <a:gd name="T3" fmla="*/ 48 h 195"/>
                <a:gd name="T4" fmla="*/ 122 w 145"/>
                <a:gd name="T5" fmla="*/ 22 h 195"/>
                <a:gd name="T6" fmla="*/ 91 w 145"/>
                <a:gd name="T7" fmla="*/ 13 h 195"/>
                <a:gd name="T8" fmla="*/ 76 w 145"/>
                <a:gd name="T9" fmla="*/ 13 h 195"/>
                <a:gd name="T10" fmla="*/ 65 w 145"/>
                <a:gd name="T11" fmla="*/ 24 h 195"/>
                <a:gd name="T12" fmla="*/ 65 w 145"/>
                <a:gd name="T13" fmla="*/ 90 h 195"/>
                <a:gd name="T14" fmla="*/ 89 w 145"/>
                <a:gd name="T15" fmla="*/ 90 h 195"/>
                <a:gd name="T16" fmla="*/ 122 w 145"/>
                <a:gd name="T17" fmla="*/ 68 h 195"/>
                <a:gd name="T18" fmla="*/ 133 w 145"/>
                <a:gd name="T19" fmla="*/ 68 h 195"/>
                <a:gd name="T20" fmla="*/ 133 w 145"/>
                <a:gd name="T21" fmla="*/ 128 h 195"/>
                <a:gd name="T22" fmla="*/ 122 w 145"/>
                <a:gd name="T23" fmla="*/ 128 h 195"/>
                <a:gd name="T24" fmla="*/ 89 w 145"/>
                <a:gd name="T25" fmla="*/ 105 h 195"/>
                <a:gd name="T26" fmla="*/ 65 w 145"/>
                <a:gd name="T27" fmla="*/ 105 h 195"/>
                <a:gd name="T28" fmla="*/ 65 w 145"/>
                <a:gd name="T29" fmla="*/ 152 h 195"/>
                <a:gd name="T30" fmla="*/ 93 w 145"/>
                <a:gd name="T31" fmla="*/ 184 h 195"/>
                <a:gd name="T32" fmla="*/ 93 w 145"/>
                <a:gd name="T33" fmla="*/ 195 h 195"/>
                <a:gd name="T34" fmla="*/ 0 w 145"/>
                <a:gd name="T35" fmla="*/ 195 h 195"/>
                <a:gd name="T36" fmla="*/ 0 w 145"/>
                <a:gd name="T37" fmla="*/ 184 h 195"/>
                <a:gd name="T38" fmla="*/ 24 w 145"/>
                <a:gd name="T39" fmla="*/ 152 h 195"/>
                <a:gd name="T40" fmla="*/ 24 w 145"/>
                <a:gd name="T41" fmla="*/ 42 h 195"/>
                <a:gd name="T42" fmla="*/ 0 w 145"/>
                <a:gd name="T43" fmla="*/ 11 h 195"/>
                <a:gd name="T44" fmla="*/ 0 w 145"/>
                <a:gd name="T45" fmla="*/ 0 h 195"/>
                <a:gd name="T46" fmla="*/ 142 w 145"/>
                <a:gd name="T47" fmla="*/ 0 h 195"/>
                <a:gd name="T48" fmla="*/ 145 w 145"/>
                <a:gd name="T49" fmla="*/ 46 h 195"/>
                <a:gd name="T50" fmla="*/ 134 w 145"/>
                <a:gd name="T51" fmla="*/ 4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95">
                  <a:moveTo>
                    <a:pt x="134" y="48"/>
                  </a:moveTo>
                  <a:lnTo>
                    <a:pt x="134" y="48"/>
                  </a:lnTo>
                  <a:cubicBezTo>
                    <a:pt x="131" y="36"/>
                    <a:pt x="127" y="27"/>
                    <a:pt x="122" y="22"/>
                  </a:cubicBezTo>
                  <a:cubicBezTo>
                    <a:pt x="116" y="15"/>
                    <a:pt x="108" y="13"/>
                    <a:pt x="91" y="13"/>
                  </a:cubicBezTo>
                  <a:lnTo>
                    <a:pt x="76" y="13"/>
                  </a:lnTo>
                  <a:cubicBezTo>
                    <a:pt x="66" y="13"/>
                    <a:pt x="65" y="14"/>
                    <a:pt x="65" y="24"/>
                  </a:cubicBezTo>
                  <a:lnTo>
                    <a:pt x="65" y="90"/>
                  </a:lnTo>
                  <a:lnTo>
                    <a:pt x="89" y="90"/>
                  </a:lnTo>
                  <a:cubicBezTo>
                    <a:pt x="116" y="90"/>
                    <a:pt x="119" y="87"/>
                    <a:pt x="122" y="68"/>
                  </a:cubicBezTo>
                  <a:lnTo>
                    <a:pt x="133" y="68"/>
                  </a:lnTo>
                  <a:lnTo>
                    <a:pt x="133" y="128"/>
                  </a:lnTo>
                  <a:lnTo>
                    <a:pt x="122" y="128"/>
                  </a:lnTo>
                  <a:cubicBezTo>
                    <a:pt x="119" y="107"/>
                    <a:pt x="116" y="105"/>
                    <a:pt x="89" y="105"/>
                  </a:cubicBezTo>
                  <a:lnTo>
                    <a:pt x="65" y="105"/>
                  </a:lnTo>
                  <a:lnTo>
                    <a:pt x="65" y="152"/>
                  </a:lnTo>
                  <a:cubicBezTo>
                    <a:pt x="65" y="180"/>
                    <a:pt x="67" y="182"/>
                    <a:pt x="93" y="184"/>
                  </a:cubicBezTo>
                  <a:lnTo>
                    <a:pt x="93" y="195"/>
                  </a:lnTo>
                  <a:lnTo>
                    <a:pt x="0" y="195"/>
                  </a:lnTo>
                  <a:lnTo>
                    <a:pt x="0" y="184"/>
                  </a:lnTo>
                  <a:cubicBezTo>
                    <a:pt x="22" y="182"/>
                    <a:pt x="24" y="180"/>
                    <a:pt x="24" y="152"/>
                  </a:cubicBezTo>
                  <a:lnTo>
                    <a:pt x="24" y="42"/>
                  </a:lnTo>
                  <a:cubicBezTo>
                    <a:pt x="24" y="15"/>
                    <a:pt x="22" y="13"/>
                    <a:pt x="0" y="11"/>
                  </a:cubicBezTo>
                  <a:lnTo>
                    <a:pt x="0" y="0"/>
                  </a:lnTo>
                  <a:lnTo>
                    <a:pt x="142" y="0"/>
                  </a:lnTo>
                  <a:cubicBezTo>
                    <a:pt x="142" y="5"/>
                    <a:pt x="143" y="28"/>
                    <a:pt x="145" y="46"/>
                  </a:cubicBezTo>
                  <a:lnTo>
                    <a:pt x="134" y="4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10"/>
            <p:cNvSpPr>
              <a:spLocks/>
            </p:cNvSpPr>
            <p:nvPr/>
          </p:nvSpPr>
          <p:spPr bwMode="auto">
            <a:xfrm>
              <a:off x="22258" y="433"/>
              <a:ext cx="1070" cy="740"/>
            </a:xfrm>
            <a:custGeom>
              <a:avLst/>
              <a:gdLst>
                <a:gd name="T0" fmla="*/ 286 w 286"/>
                <a:gd name="T1" fmla="*/ 9 h 197"/>
                <a:gd name="T2" fmla="*/ 286 w 286"/>
                <a:gd name="T3" fmla="*/ 9 h 197"/>
                <a:gd name="T4" fmla="*/ 253 w 286"/>
                <a:gd name="T5" fmla="*/ 41 h 197"/>
                <a:gd name="T6" fmla="*/ 204 w 286"/>
                <a:gd name="T7" fmla="*/ 197 h 197"/>
                <a:gd name="T8" fmla="*/ 188 w 286"/>
                <a:gd name="T9" fmla="*/ 197 h 197"/>
                <a:gd name="T10" fmla="*/ 139 w 286"/>
                <a:gd name="T11" fmla="*/ 64 h 197"/>
                <a:gd name="T12" fmla="*/ 138 w 286"/>
                <a:gd name="T13" fmla="*/ 64 h 197"/>
                <a:gd name="T14" fmla="*/ 93 w 286"/>
                <a:gd name="T15" fmla="*/ 197 h 197"/>
                <a:gd name="T16" fmla="*/ 78 w 286"/>
                <a:gd name="T17" fmla="*/ 197 h 197"/>
                <a:gd name="T18" fmla="*/ 30 w 286"/>
                <a:gd name="T19" fmla="*/ 39 h 197"/>
                <a:gd name="T20" fmla="*/ 0 w 286"/>
                <a:gd name="T21" fmla="*/ 9 h 197"/>
                <a:gd name="T22" fmla="*/ 0 w 286"/>
                <a:gd name="T23" fmla="*/ 0 h 197"/>
                <a:gd name="T24" fmla="*/ 88 w 286"/>
                <a:gd name="T25" fmla="*/ 0 h 197"/>
                <a:gd name="T26" fmla="*/ 88 w 286"/>
                <a:gd name="T27" fmla="*/ 9 h 197"/>
                <a:gd name="T28" fmla="*/ 70 w 286"/>
                <a:gd name="T29" fmla="*/ 31 h 197"/>
                <a:gd name="T30" fmla="*/ 100 w 286"/>
                <a:gd name="T31" fmla="*/ 134 h 197"/>
                <a:gd name="T32" fmla="*/ 101 w 286"/>
                <a:gd name="T33" fmla="*/ 134 h 197"/>
                <a:gd name="T34" fmla="*/ 144 w 286"/>
                <a:gd name="T35" fmla="*/ 2 h 197"/>
                <a:gd name="T36" fmla="*/ 158 w 286"/>
                <a:gd name="T37" fmla="*/ 2 h 197"/>
                <a:gd name="T38" fmla="*/ 208 w 286"/>
                <a:gd name="T39" fmla="*/ 136 h 197"/>
                <a:gd name="T40" fmla="*/ 209 w 286"/>
                <a:gd name="T41" fmla="*/ 136 h 197"/>
                <a:gd name="T42" fmla="*/ 237 w 286"/>
                <a:gd name="T43" fmla="*/ 34 h 197"/>
                <a:gd name="T44" fmla="*/ 216 w 286"/>
                <a:gd name="T45" fmla="*/ 9 h 197"/>
                <a:gd name="T46" fmla="*/ 216 w 286"/>
                <a:gd name="T47" fmla="*/ 0 h 197"/>
                <a:gd name="T48" fmla="*/ 286 w 286"/>
                <a:gd name="T49" fmla="*/ 0 h 197"/>
                <a:gd name="T50" fmla="*/ 286 w 286"/>
                <a:gd name="T51" fmla="*/ 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197">
                  <a:moveTo>
                    <a:pt x="286" y="9"/>
                  </a:moveTo>
                  <a:lnTo>
                    <a:pt x="286" y="9"/>
                  </a:lnTo>
                  <a:cubicBezTo>
                    <a:pt x="266" y="12"/>
                    <a:pt x="261" y="16"/>
                    <a:pt x="253" y="41"/>
                  </a:cubicBezTo>
                  <a:cubicBezTo>
                    <a:pt x="246" y="61"/>
                    <a:pt x="229" y="113"/>
                    <a:pt x="204" y="197"/>
                  </a:cubicBezTo>
                  <a:lnTo>
                    <a:pt x="188" y="197"/>
                  </a:lnTo>
                  <a:cubicBezTo>
                    <a:pt x="172" y="152"/>
                    <a:pt x="156" y="109"/>
                    <a:pt x="139" y="64"/>
                  </a:cubicBezTo>
                  <a:lnTo>
                    <a:pt x="138" y="64"/>
                  </a:lnTo>
                  <a:cubicBezTo>
                    <a:pt x="123" y="109"/>
                    <a:pt x="108" y="154"/>
                    <a:pt x="93" y="197"/>
                  </a:cubicBezTo>
                  <a:lnTo>
                    <a:pt x="78" y="197"/>
                  </a:lnTo>
                  <a:cubicBezTo>
                    <a:pt x="61" y="143"/>
                    <a:pt x="47" y="92"/>
                    <a:pt x="30" y="39"/>
                  </a:cubicBezTo>
                  <a:cubicBezTo>
                    <a:pt x="23" y="16"/>
                    <a:pt x="18" y="12"/>
                    <a:pt x="0" y="9"/>
                  </a:cubicBezTo>
                  <a:lnTo>
                    <a:pt x="0" y="0"/>
                  </a:lnTo>
                  <a:lnTo>
                    <a:pt x="88" y="0"/>
                  </a:lnTo>
                  <a:lnTo>
                    <a:pt x="88" y="9"/>
                  </a:lnTo>
                  <a:cubicBezTo>
                    <a:pt x="66" y="12"/>
                    <a:pt x="66" y="16"/>
                    <a:pt x="70" y="31"/>
                  </a:cubicBezTo>
                  <a:cubicBezTo>
                    <a:pt x="80" y="66"/>
                    <a:pt x="90" y="101"/>
                    <a:pt x="100" y="134"/>
                  </a:cubicBezTo>
                  <a:lnTo>
                    <a:pt x="101" y="134"/>
                  </a:lnTo>
                  <a:cubicBezTo>
                    <a:pt x="115" y="92"/>
                    <a:pt x="130" y="47"/>
                    <a:pt x="144" y="2"/>
                  </a:cubicBezTo>
                  <a:lnTo>
                    <a:pt x="158" y="2"/>
                  </a:lnTo>
                  <a:cubicBezTo>
                    <a:pt x="175" y="46"/>
                    <a:pt x="192" y="92"/>
                    <a:pt x="208" y="136"/>
                  </a:cubicBezTo>
                  <a:lnTo>
                    <a:pt x="209" y="136"/>
                  </a:lnTo>
                  <a:cubicBezTo>
                    <a:pt x="221" y="99"/>
                    <a:pt x="233" y="52"/>
                    <a:pt x="237" y="34"/>
                  </a:cubicBezTo>
                  <a:cubicBezTo>
                    <a:pt x="241" y="16"/>
                    <a:pt x="240" y="11"/>
                    <a:pt x="216" y="9"/>
                  </a:cubicBezTo>
                  <a:lnTo>
                    <a:pt x="216" y="0"/>
                  </a:lnTo>
                  <a:lnTo>
                    <a:pt x="286" y="0"/>
                  </a:lnTo>
                  <a:lnTo>
                    <a:pt x="286" y="9"/>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1"/>
            <p:cNvSpPr>
              <a:spLocks/>
            </p:cNvSpPr>
            <p:nvPr/>
          </p:nvSpPr>
          <p:spPr bwMode="auto">
            <a:xfrm>
              <a:off x="22127" y="2812"/>
              <a:ext cx="67" cy="82"/>
            </a:xfrm>
            <a:custGeom>
              <a:avLst/>
              <a:gdLst>
                <a:gd name="T0" fmla="*/ 18 w 18"/>
                <a:gd name="T1" fmla="*/ 0 h 22"/>
                <a:gd name="T2" fmla="*/ 18 w 18"/>
                <a:gd name="T3" fmla="*/ 0 h 22"/>
                <a:gd name="T4" fmla="*/ 18 w 18"/>
                <a:gd name="T5" fmla="*/ 3 h 22"/>
                <a:gd name="T6" fmla="*/ 11 w 18"/>
                <a:gd name="T7" fmla="*/ 3 h 22"/>
                <a:gd name="T8" fmla="*/ 11 w 18"/>
                <a:gd name="T9" fmla="*/ 22 h 22"/>
                <a:gd name="T10" fmla="*/ 8 w 18"/>
                <a:gd name="T11" fmla="*/ 22 h 22"/>
                <a:gd name="T12" fmla="*/ 8 w 18"/>
                <a:gd name="T13" fmla="*/ 3 h 22"/>
                <a:gd name="T14" fmla="*/ 0 w 18"/>
                <a:gd name="T15" fmla="*/ 3 h 22"/>
                <a:gd name="T16" fmla="*/ 0 w 18"/>
                <a:gd name="T17" fmla="*/ 0 h 22"/>
                <a:gd name="T18" fmla="*/ 18 w 1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2">
                  <a:moveTo>
                    <a:pt x="18" y="0"/>
                  </a:moveTo>
                  <a:lnTo>
                    <a:pt x="18" y="0"/>
                  </a:lnTo>
                  <a:lnTo>
                    <a:pt x="18" y="3"/>
                  </a:lnTo>
                  <a:lnTo>
                    <a:pt x="11" y="3"/>
                  </a:lnTo>
                  <a:lnTo>
                    <a:pt x="11" y="22"/>
                  </a:lnTo>
                  <a:lnTo>
                    <a:pt x="8" y="22"/>
                  </a:lnTo>
                  <a:lnTo>
                    <a:pt x="8" y="3"/>
                  </a:lnTo>
                  <a:lnTo>
                    <a:pt x="0" y="3"/>
                  </a:lnTo>
                  <a:lnTo>
                    <a:pt x="0" y="0"/>
                  </a:lnTo>
                  <a:lnTo>
                    <a:pt x="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12"/>
            <p:cNvSpPr>
              <a:spLocks/>
            </p:cNvSpPr>
            <p:nvPr/>
          </p:nvSpPr>
          <p:spPr bwMode="auto">
            <a:xfrm>
              <a:off x="22202" y="2812"/>
              <a:ext cx="78" cy="82"/>
            </a:xfrm>
            <a:custGeom>
              <a:avLst/>
              <a:gdLst>
                <a:gd name="T0" fmla="*/ 0 w 21"/>
                <a:gd name="T1" fmla="*/ 0 h 22"/>
                <a:gd name="T2" fmla="*/ 0 w 21"/>
                <a:gd name="T3" fmla="*/ 0 h 22"/>
                <a:gd name="T4" fmla="*/ 4 w 21"/>
                <a:gd name="T5" fmla="*/ 0 h 22"/>
                <a:gd name="T6" fmla="*/ 10 w 21"/>
                <a:gd name="T7" fmla="*/ 18 h 22"/>
                <a:gd name="T8" fmla="*/ 16 w 21"/>
                <a:gd name="T9" fmla="*/ 0 h 22"/>
                <a:gd name="T10" fmla="*/ 21 w 21"/>
                <a:gd name="T11" fmla="*/ 0 h 22"/>
                <a:gd name="T12" fmla="*/ 21 w 21"/>
                <a:gd name="T13" fmla="*/ 22 h 22"/>
                <a:gd name="T14" fmla="*/ 18 w 21"/>
                <a:gd name="T15" fmla="*/ 22 h 22"/>
                <a:gd name="T16" fmla="*/ 18 w 21"/>
                <a:gd name="T17" fmla="*/ 9 h 22"/>
                <a:gd name="T18" fmla="*/ 18 w 21"/>
                <a:gd name="T19" fmla="*/ 7 h 22"/>
                <a:gd name="T20" fmla="*/ 18 w 21"/>
                <a:gd name="T21" fmla="*/ 4 h 22"/>
                <a:gd name="T22" fmla="*/ 12 w 21"/>
                <a:gd name="T23" fmla="*/ 22 h 22"/>
                <a:gd name="T24" fmla="*/ 9 w 21"/>
                <a:gd name="T25" fmla="*/ 22 h 22"/>
                <a:gd name="T26" fmla="*/ 3 w 21"/>
                <a:gd name="T27" fmla="*/ 4 h 22"/>
                <a:gd name="T28" fmla="*/ 3 w 21"/>
                <a:gd name="T29" fmla="*/ 4 h 22"/>
                <a:gd name="T30" fmla="*/ 3 w 21"/>
                <a:gd name="T31" fmla="*/ 7 h 22"/>
                <a:gd name="T32" fmla="*/ 3 w 21"/>
                <a:gd name="T33" fmla="*/ 9 h 22"/>
                <a:gd name="T34" fmla="*/ 3 w 21"/>
                <a:gd name="T35" fmla="*/ 22 h 22"/>
                <a:gd name="T36" fmla="*/ 0 w 21"/>
                <a:gd name="T37" fmla="*/ 22 h 22"/>
                <a:gd name="T38" fmla="*/ 0 w 21"/>
                <a:gd name="T3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2">
                  <a:moveTo>
                    <a:pt x="0" y="0"/>
                  </a:moveTo>
                  <a:lnTo>
                    <a:pt x="0" y="0"/>
                  </a:lnTo>
                  <a:lnTo>
                    <a:pt x="4" y="0"/>
                  </a:lnTo>
                  <a:lnTo>
                    <a:pt x="10" y="18"/>
                  </a:lnTo>
                  <a:lnTo>
                    <a:pt x="16" y="0"/>
                  </a:lnTo>
                  <a:lnTo>
                    <a:pt x="21" y="0"/>
                  </a:lnTo>
                  <a:lnTo>
                    <a:pt x="21" y="22"/>
                  </a:lnTo>
                  <a:lnTo>
                    <a:pt x="18" y="22"/>
                  </a:lnTo>
                  <a:lnTo>
                    <a:pt x="18" y="9"/>
                  </a:lnTo>
                  <a:cubicBezTo>
                    <a:pt x="18" y="9"/>
                    <a:pt x="18" y="8"/>
                    <a:pt x="18" y="7"/>
                  </a:cubicBezTo>
                  <a:cubicBezTo>
                    <a:pt x="18" y="6"/>
                    <a:pt x="18" y="5"/>
                    <a:pt x="18" y="4"/>
                  </a:cubicBezTo>
                  <a:lnTo>
                    <a:pt x="12" y="22"/>
                  </a:lnTo>
                  <a:lnTo>
                    <a:pt x="9" y="22"/>
                  </a:lnTo>
                  <a:lnTo>
                    <a:pt x="3" y="4"/>
                  </a:lnTo>
                  <a:lnTo>
                    <a:pt x="3" y="4"/>
                  </a:lnTo>
                  <a:cubicBezTo>
                    <a:pt x="3" y="5"/>
                    <a:pt x="3" y="6"/>
                    <a:pt x="3" y="7"/>
                  </a:cubicBezTo>
                  <a:cubicBezTo>
                    <a:pt x="3" y="8"/>
                    <a:pt x="3" y="9"/>
                    <a:pt x="3" y="9"/>
                  </a:cubicBezTo>
                  <a:lnTo>
                    <a:pt x="3" y="22"/>
                  </a:lnTo>
                  <a:lnTo>
                    <a:pt x="0" y="22"/>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13"/>
            <p:cNvSpPr>
              <a:spLocks/>
            </p:cNvSpPr>
            <p:nvPr/>
          </p:nvSpPr>
          <p:spPr bwMode="auto">
            <a:xfrm>
              <a:off x="20171" y="433"/>
              <a:ext cx="26" cy="2484"/>
            </a:xfrm>
            <a:custGeom>
              <a:avLst/>
              <a:gdLst>
                <a:gd name="T0" fmla="*/ 0 w 7"/>
                <a:gd name="T1" fmla="*/ 0 h 661"/>
                <a:gd name="T2" fmla="*/ 0 w 7"/>
                <a:gd name="T3" fmla="*/ 0 h 661"/>
                <a:gd name="T4" fmla="*/ 7 w 7"/>
                <a:gd name="T5" fmla="*/ 0 h 661"/>
                <a:gd name="T6" fmla="*/ 7 w 7"/>
                <a:gd name="T7" fmla="*/ 661 h 661"/>
                <a:gd name="T8" fmla="*/ 0 w 7"/>
                <a:gd name="T9" fmla="*/ 661 h 661"/>
                <a:gd name="T10" fmla="*/ 0 w 7"/>
                <a:gd name="T11" fmla="*/ 0 h 661"/>
              </a:gdLst>
              <a:ahLst/>
              <a:cxnLst>
                <a:cxn ang="0">
                  <a:pos x="T0" y="T1"/>
                </a:cxn>
                <a:cxn ang="0">
                  <a:pos x="T2" y="T3"/>
                </a:cxn>
                <a:cxn ang="0">
                  <a:pos x="T4" y="T5"/>
                </a:cxn>
                <a:cxn ang="0">
                  <a:pos x="T6" y="T7"/>
                </a:cxn>
                <a:cxn ang="0">
                  <a:pos x="T8" y="T9"/>
                </a:cxn>
                <a:cxn ang="0">
                  <a:pos x="T10" y="T11"/>
                </a:cxn>
              </a:cxnLst>
              <a:rect l="0" t="0" r="r" b="b"/>
              <a:pathLst>
                <a:path w="7" h="661">
                  <a:moveTo>
                    <a:pt x="0" y="0"/>
                  </a:moveTo>
                  <a:lnTo>
                    <a:pt x="0" y="0"/>
                  </a:lnTo>
                  <a:lnTo>
                    <a:pt x="7" y="0"/>
                  </a:lnTo>
                  <a:lnTo>
                    <a:pt x="7" y="661"/>
                  </a:lnTo>
                  <a:lnTo>
                    <a:pt x="0" y="661"/>
                  </a:lnTo>
                  <a:lnTo>
                    <a:pt x="0" y="0"/>
                  </a:lnTo>
                  <a:close/>
                </a:path>
              </a:pathLst>
            </a:custGeom>
            <a:solidFill>
              <a:srgbClr val="5195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4954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1718</TotalTime>
  <Words>386</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Meyers</dc:creator>
  <cp:lastModifiedBy>Zach Schwaiger</cp:lastModifiedBy>
  <cp:revision>41</cp:revision>
  <dcterms:created xsi:type="dcterms:W3CDTF">2017-04-07T16:11:56Z</dcterms:created>
  <dcterms:modified xsi:type="dcterms:W3CDTF">2017-04-11T17:21:58Z</dcterms:modified>
</cp:coreProperties>
</file>