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140CF21-6254-41D6-88BF-A0323F3AEAA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8AB74D0-FCB5-4599-992E-834318CF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4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CF21-6254-41D6-88BF-A0323F3AEAA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74D0-FCB5-4599-992E-834318CF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5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CF21-6254-41D6-88BF-A0323F3AEAA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74D0-FCB5-4599-992E-834318CF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03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CF21-6254-41D6-88BF-A0323F3AEAA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74D0-FCB5-4599-992E-834318CF766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6451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CF21-6254-41D6-88BF-A0323F3AEAA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74D0-FCB5-4599-992E-834318CF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05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CF21-6254-41D6-88BF-A0323F3AEAA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74D0-FCB5-4599-992E-834318CF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1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CF21-6254-41D6-88BF-A0323F3AEAA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74D0-FCB5-4599-992E-834318CF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29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CF21-6254-41D6-88BF-A0323F3AEAA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74D0-FCB5-4599-992E-834318CF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53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CF21-6254-41D6-88BF-A0323F3AEAA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74D0-FCB5-4599-992E-834318CF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0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CF21-6254-41D6-88BF-A0323F3AEAA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74D0-FCB5-4599-992E-834318CF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4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CF21-6254-41D6-88BF-A0323F3AEAA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74D0-FCB5-4599-992E-834318CF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5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CF21-6254-41D6-88BF-A0323F3AEAA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74D0-FCB5-4599-992E-834318CF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2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CF21-6254-41D6-88BF-A0323F3AEAA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74D0-FCB5-4599-992E-834318CF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9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CF21-6254-41D6-88BF-A0323F3AEAA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74D0-FCB5-4599-992E-834318CF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0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CF21-6254-41D6-88BF-A0323F3AEAA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74D0-FCB5-4599-992E-834318CF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CF21-6254-41D6-88BF-A0323F3AEAA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74D0-FCB5-4599-992E-834318CF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3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CF21-6254-41D6-88BF-A0323F3AEAA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74D0-FCB5-4599-992E-834318CF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9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0CF21-6254-41D6-88BF-A0323F3AEAA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B74D0-FCB5-4599-992E-834318CF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78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9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9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6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1CF1CE-541B-433D-AD9F-2AE8E4C69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anchor="ctr">
            <a:normAutofit/>
          </a:bodyPr>
          <a:lstStyle/>
          <a:p>
            <a:pPr algn="r"/>
            <a:r>
              <a:rPr lang="en-US" sz="4700"/>
              <a:t>Disegnophone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E10D7-A3F5-4452-8147-CEF7E2FE4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31" y="1122363"/>
            <a:ext cx="2816368" cy="4287834"/>
          </a:xfrm>
        </p:spPr>
        <p:txBody>
          <a:bodyPr anchor="ctr">
            <a:normAutofit/>
          </a:bodyPr>
          <a:lstStyle/>
          <a:p>
            <a:r>
              <a:rPr lang="en-US" sz="2400"/>
              <a:t>By Robert Venezia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498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C9F8-6A20-4F84-A990-CE64E9527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D6953-36F0-4E8C-8DD5-8131236B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en-US" sz="2200" dirty="0"/>
              <a:t>Started from the idea of a piano- where you move left to right to determine pitch</a:t>
            </a:r>
          </a:p>
          <a:p>
            <a:r>
              <a:rPr lang="en-US" sz="2200" dirty="0"/>
              <a:t>Main apparatus is a drawing tablet, which has 2 axes, unlike the piano’s single axis; as well as several buttons. (Pictured on right for scale)</a:t>
            </a:r>
          </a:p>
          <a:p>
            <a:r>
              <a:rPr lang="en-US" sz="2200" dirty="0"/>
              <a:t>Addition of knobs/switches/buttons to add complexity (various ideas for what these could add, nothing in stone yet)</a:t>
            </a:r>
          </a:p>
        </p:txBody>
      </p:sp>
      <p:pic>
        <p:nvPicPr>
          <p:cNvPr id="5" name="Picture 4" descr="A drawing tablet, next to computer keyboard for size comparison">
            <a:extLst>
              <a:ext uri="{FF2B5EF4-FFF2-40B4-BE49-F238E27FC236}">
                <a16:creationId xmlns:a16="http://schemas.microsoft.com/office/drawing/2014/main" id="{C7C38BD4-48A7-4329-A3F9-70D8C9B1A4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9" r="37386" b="-3"/>
          <a:stretch/>
        </p:blipFill>
        <p:spPr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6206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8E8A5A-F308-4D66-9A4F-B7114BC9C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43DDD-F2C3-4760-AAA5-5B8C587EC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The drawing tablet pictured on the previous slide</a:t>
            </a:r>
          </a:p>
          <a:p>
            <a:r>
              <a:rPr lang="en-US" sz="2000" dirty="0"/>
              <a:t>Arduino UNO and various sensors (knobs, buttons, switches). Starter kit pictured to the right; more may be needed before completion.</a:t>
            </a:r>
          </a:p>
          <a:p>
            <a:endParaRPr lang="en-US" sz="2000" dirty="0"/>
          </a:p>
        </p:txBody>
      </p:sp>
      <p:pic>
        <p:nvPicPr>
          <p:cNvPr id="7" name="Picture 6" descr="Arduino Starter Kit">
            <a:extLst>
              <a:ext uri="{FF2B5EF4-FFF2-40B4-BE49-F238E27FC236}">
                <a16:creationId xmlns:a16="http://schemas.microsoft.com/office/drawing/2014/main" id="{ECE049F3-A340-4BF8-BD5E-977ABCFEBD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26132" y="1318020"/>
            <a:ext cx="5596015" cy="419701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9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1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2944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3DCA-0390-499B-BEC0-645078D0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Musical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5CA21-661E-43AF-8C0E-C689AA827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Disegnophone will have a complex mapping, making use of the drawing pad itself and the various sensors hooked up via Arduino.</a:t>
            </a:r>
          </a:p>
          <a:p>
            <a:r>
              <a:rPr lang="en-US" dirty="0"/>
              <a:t>This should allow a high level of musical expression, capable of creating a wide range of different sounds.</a:t>
            </a:r>
          </a:p>
        </p:txBody>
      </p:sp>
    </p:spTree>
    <p:extLst>
      <p:ext uri="{BB962C8B-B14F-4D97-AF65-F5344CB8AC3E}">
        <p14:creationId xmlns:p14="http://schemas.microsoft.com/office/powerpoint/2010/main" val="395774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3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24" name="Rectangle 64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07600-C9FE-4421-A1E9-2A1E35AE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Technical Description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5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578842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5BBE-70F1-477A-9EBF-3CE95F14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the Components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3EF75-2A0B-4EB0-BECF-557C9C946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be using Arduino and Max to connect the Drawing Tablet and various sensors.</a:t>
            </a:r>
          </a:p>
          <a:p>
            <a:r>
              <a:rPr lang="en-US" dirty="0"/>
              <a:t>Sound will be triggered via pressing on the drawing pad. This will hopefully support multi-touch to have multiple tones playing at once.</a:t>
            </a:r>
          </a:p>
          <a:p>
            <a:r>
              <a:rPr lang="en-US" dirty="0"/>
              <a:t>Other knobs/buttons will alter settings, changing the texture of the sound, though only pressing on the drawing pad actually triggers sound to play.</a:t>
            </a:r>
          </a:p>
        </p:txBody>
      </p:sp>
    </p:spTree>
    <p:extLst>
      <p:ext uri="{BB962C8B-B14F-4D97-AF65-F5344CB8AC3E}">
        <p14:creationId xmlns:p14="http://schemas.microsoft.com/office/powerpoint/2010/main" val="147138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Group 132">
            <a:extLst>
              <a:ext uri="{FF2B5EF4-FFF2-40B4-BE49-F238E27FC236}">
                <a16:creationId xmlns:a16="http://schemas.microsoft.com/office/drawing/2014/main" id="{4CB5CC6F-11C1-4C07-87C0-F043993E8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31" name="Rectangle 133">
              <a:extLst>
                <a:ext uri="{FF2B5EF4-FFF2-40B4-BE49-F238E27FC236}">
                  <a16:creationId xmlns:a16="http://schemas.microsoft.com/office/drawing/2014/main" id="{FADA3C27-4EC6-4DCA-BB85-C75BAAE82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5" name="Picture 2">
              <a:extLst>
                <a:ext uri="{FF2B5EF4-FFF2-40B4-BE49-F238E27FC236}">
                  <a16:creationId xmlns:a16="http://schemas.microsoft.com/office/drawing/2014/main" id="{2D8216BF-F79F-406D-A3B4-46744068A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2" name="Group 136">
            <a:extLst>
              <a:ext uri="{FF2B5EF4-FFF2-40B4-BE49-F238E27FC236}">
                <a16:creationId xmlns:a16="http://schemas.microsoft.com/office/drawing/2014/main" id="{C6C16BE5-8A9A-432D-8A61-230FA0381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81779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8" name="Rectangle 5">
              <a:extLst>
                <a:ext uri="{FF2B5EF4-FFF2-40B4-BE49-F238E27FC236}">
                  <a16:creationId xmlns:a16="http://schemas.microsoft.com/office/drawing/2014/main" id="{2E852AB2-2672-41DF-9CF6-FCDEF1805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90283F1A-A49E-441D-BDF5-35B8BEE42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7">
              <a:extLst>
                <a:ext uri="{FF2B5EF4-FFF2-40B4-BE49-F238E27FC236}">
                  <a16:creationId xmlns:a16="http://schemas.microsoft.com/office/drawing/2014/main" id="{B0BC41A4-F3F1-4CD4-B266-D9DAA2171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Rectangle 8">
              <a:extLst>
                <a:ext uri="{FF2B5EF4-FFF2-40B4-BE49-F238E27FC236}">
                  <a16:creationId xmlns:a16="http://schemas.microsoft.com/office/drawing/2014/main" id="{6E29DA39-130F-41A1-A21E-4FB453948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39995AD4-F8DE-4CEB-B958-1DBF7EAC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0">
              <a:extLst>
                <a:ext uri="{FF2B5EF4-FFF2-40B4-BE49-F238E27FC236}">
                  <a16:creationId xmlns:a16="http://schemas.microsoft.com/office/drawing/2014/main" id="{D1F7DCE1-6887-4FE0-A7D7-3652030CF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4E46B0E1-9543-441D-AD1D-1308AF88C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E8C112C9-8D48-4612-AE0B-CF59EC743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3">
              <a:extLst>
                <a:ext uri="{FF2B5EF4-FFF2-40B4-BE49-F238E27FC236}">
                  <a16:creationId xmlns:a16="http://schemas.microsoft.com/office/drawing/2014/main" id="{2D16C38C-4A3B-4060-9A3B-C47DD6DE7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4">
              <a:extLst>
                <a:ext uri="{FF2B5EF4-FFF2-40B4-BE49-F238E27FC236}">
                  <a16:creationId xmlns:a16="http://schemas.microsoft.com/office/drawing/2014/main" id="{0A9B4CAA-8439-44B3-B738-2123169FA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5">
              <a:extLst>
                <a:ext uri="{FF2B5EF4-FFF2-40B4-BE49-F238E27FC236}">
                  <a16:creationId xmlns:a16="http://schemas.microsoft.com/office/drawing/2014/main" id="{8C6EF933-69B7-48C8-9337-4E0DEF6E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6">
              <a:extLst>
                <a:ext uri="{FF2B5EF4-FFF2-40B4-BE49-F238E27FC236}">
                  <a16:creationId xmlns:a16="http://schemas.microsoft.com/office/drawing/2014/main" id="{B428AEFA-3C03-48AA-AEA5-8E3F58904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7">
              <a:extLst>
                <a:ext uri="{FF2B5EF4-FFF2-40B4-BE49-F238E27FC236}">
                  <a16:creationId xmlns:a16="http://schemas.microsoft.com/office/drawing/2014/main" id="{041D2508-FE53-47C0-887F-38BD1FB73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8">
              <a:extLst>
                <a:ext uri="{FF2B5EF4-FFF2-40B4-BE49-F238E27FC236}">
                  <a16:creationId xmlns:a16="http://schemas.microsoft.com/office/drawing/2014/main" id="{2C0392BD-D896-4A41-B18B-1389FE1F0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9">
              <a:extLst>
                <a:ext uri="{FF2B5EF4-FFF2-40B4-BE49-F238E27FC236}">
                  <a16:creationId xmlns:a16="http://schemas.microsoft.com/office/drawing/2014/main" id="{B3272EA3-C600-441C-BFC9-ACFF90CD4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0">
              <a:extLst>
                <a:ext uri="{FF2B5EF4-FFF2-40B4-BE49-F238E27FC236}">
                  <a16:creationId xmlns:a16="http://schemas.microsoft.com/office/drawing/2014/main" id="{D8731AA3-BC2D-408B-9D72-C804B8B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1">
              <a:extLst>
                <a:ext uri="{FF2B5EF4-FFF2-40B4-BE49-F238E27FC236}">
                  <a16:creationId xmlns:a16="http://schemas.microsoft.com/office/drawing/2014/main" id="{BE934A31-790A-459C-A997-670583ADC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2">
              <a:extLst>
                <a:ext uri="{FF2B5EF4-FFF2-40B4-BE49-F238E27FC236}">
                  <a16:creationId xmlns:a16="http://schemas.microsoft.com/office/drawing/2014/main" id="{241F679B-BBF0-49DA-A9F3-D623BA752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3">
              <a:extLst>
                <a:ext uri="{FF2B5EF4-FFF2-40B4-BE49-F238E27FC236}">
                  <a16:creationId xmlns:a16="http://schemas.microsoft.com/office/drawing/2014/main" id="{0BDC4BE0-E1FF-48B5-A064-70F561454E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4">
              <a:extLst>
                <a:ext uri="{FF2B5EF4-FFF2-40B4-BE49-F238E27FC236}">
                  <a16:creationId xmlns:a16="http://schemas.microsoft.com/office/drawing/2014/main" id="{245FC7BA-96DB-41CB-B43A-8EEE482C3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5">
              <a:extLst>
                <a:ext uri="{FF2B5EF4-FFF2-40B4-BE49-F238E27FC236}">
                  <a16:creationId xmlns:a16="http://schemas.microsoft.com/office/drawing/2014/main" id="{3BBD03A9-646B-40EE-9A27-15297EC93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6">
              <a:extLst>
                <a:ext uri="{FF2B5EF4-FFF2-40B4-BE49-F238E27FC236}">
                  <a16:creationId xmlns:a16="http://schemas.microsoft.com/office/drawing/2014/main" id="{4D738FC2-47B4-4BC9-B109-05C56DC00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7">
              <a:extLst>
                <a:ext uri="{FF2B5EF4-FFF2-40B4-BE49-F238E27FC236}">
                  <a16:creationId xmlns:a16="http://schemas.microsoft.com/office/drawing/2014/main" id="{148BE0A7-2537-452C-BA13-B78D302CB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8">
              <a:extLst>
                <a:ext uri="{FF2B5EF4-FFF2-40B4-BE49-F238E27FC236}">
                  <a16:creationId xmlns:a16="http://schemas.microsoft.com/office/drawing/2014/main" id="{CF6A9D45-D849-4BF5-BBA0-D7BE29B88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9">
              <a:extLst>
                <a:ext uri="{FF2B5EF4-FFF2-40B4-BE49-F238E27FC236}">
                  <a16:creationId xmlns:a16="http://schemas.microsoft.com/office/drawing/2014/main" id="{13F44E41-B5E8-472D-80F2-4539AD3D4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0">
              <a:extLst>
                <a:ext uri="{FF2B5EF4-FFF2-40B4-BE49-F238E27FC236}">
                  <a16:creationId xmlns:a16="http://schemas.microsoft.com/office/drawing/2014/main" id="{CE052494-AAF2-4C3C-A072-317B7F987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1">
              <a:extLst>
                <a:ext uri="{FF2B5EF4-FFF2-40B4-BE49-F238E27FC236}">
                  <a16:creationId xmlns:a16="http://schemas.microsoft.com/office/drawing/2014/main" id="{90345C3D-13FE-4815-9563-58A52B457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2">
              <a:extLst>
                <a:ext uri="{FF2B5EF4-FFF2-40B4-BE49-F238E27FC236}">
                  <a16:creationId xmlns:a16="http://schemas.microsoft.com/office/drawing/2014/main" id="{37908D29-2BB3-4D6C-92DB-864F63057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Rectangle 33">
              <a:extLst>
                <a:ext uri="{FF2B5EF4-FFF2-40B4-BE49-F238E27FC236}">
                  <a16:creationId xmlns:a16="http://schemas.microsoft.com/office/drawing/2014/main" id="{174B5792-73C4-4FBF-BAD9-F9A5BBC59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7" name="Freeform 34">
              <a:extLst>
                <a:ext uri="{FF2B5EF4-FFF2-40B4-BE49-F238E27FC236}">
                  <a16:creationId xmlns:a16="http://schemas.microsoft.com/office/drawing/2014/main" id="{D4741BB8-0638-4A06-85A7-69FE81BC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5">
              <a:extLst>
                <a:ext uri="{FF2B5EF4-FFF2-40B4-BE49-F238E27FC236}">
                  <a16:creationId xmlns:a16="http://schemas.microsoft.com/office/drawing/2014/main" id="{FBDB982D-6E9A-426E-86B1-69031E104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6">
              <a:extLst>
                <a:ext uri="{FF2B5EF4-FFF2-40B4-BE49-F238E27FC236}">
                  <a16:creationId xmlns:a16="http://schemas.microsoft.com/office/drawing/2014/main" id="{400B8260-9575-48DB-9175-B1C853024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7">
              <a:extLst>
                <a:ext uri="{FF2B5EF4-FFF2-40B4-BE49-F238E27FC236}">
                  <a16:creationId xmlns:a16="http://schemas.microsoft.com/office/drawing/2014/main" id="{52FB1DD3-BAEC-4974-89F5-36B695945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8">
              <a:extLst>
                <a:ext uri="{FF2B5EF4-FFF2-40B4-BE49-F238E27FC236}">
                  <a16:creationId xmlns:a16="http://schemas.microsoft.com/office/drawing/2014/main" id="{E51161AB-FDC1-4703-9C29-C410366B9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9">
              <a:extLst>
                <a:ext uri="{FF2B5EF4-FFF2-40B4-BE49-F238E27FC236}">
                  <a16:creationId xmlns:a16="http://schemas.microsoft.com/office/drawing/2014/main" id="{DE6123AD-33B5-429C-B8F7-DB1A8FDAB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0">
              <a:extLst>
                <a:ext uri="{FF2B5EF4-FFF2-40B4-BE49-F238E27FC236}">
                  <a16:creationId xmlns:a16="http://schemas.microsoft.com/office/drawing/2014/main" id="{8C454A1D-B20A-4994-8C14-EE5DD3B99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1">
              <a:extLst>
                <a:ext uri="{FF2B5EF4-FFF2-40B4-BE49-F238E27FC236}">
                  <a16:creationId xmlns:a16="http://schemas.microsoft.com/office/drawing/2014/main" id="{CFA7BB74-790B-45D7-B94B-DD4D83ED8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2">
              <a:extLst>
                <a:ext uri="{FF2B5EF4-FFF2-40B4-BE49-F238E27FC236}">
                  <a16:creationId xmlns:a16="http://schemas.microsoft.com/office/drawing/2014/main" id="{19BBC3FC-0052-4BDB-8D6A-421E07EE2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3">
              <a:extLst>
                <a:ext uri="{FF2B5EF4-FFF2-40B4-BE49-F238E27FC236}">
                  <a16:creationId xmlns:a16="http://schemas.microsoft.com/office/drawing/2014/main" id="{42A3E4B3-707A-4D0A-BEED-61A77E96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4">
              <a:extLst>
                <a:ext uri="{FF2B5EF4-FFF2-40B4-BE49-F238E27FC236}">
                  <a16:creationId xmlns:a16="http://schemas.microsoft.com/office/drawing/2014/main" id="{089BBE83-D985-45E9-B442-1326F6FBA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Rectangle 45">
              <a:extLst>
                <a:ext uri="{FF2B5EF4-FFF2-40B4-BE49-F238E27FC236}">
                  <a16:creationId xmlns:a16="http://schemas.microsoft.com/office/drawing/2014/main" id="{FE1B194F-F703-4020-92ED-DBDB5C234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9" name="Freeform 46">
              <a:extLst>
                <a:ext uri="{FF2B5EF4-FFF2-40B4-BE49-F238E27FC236}">
                  <a16:creationId xmlns:a16="http://schemas.microsoft.com/office/drawing/2014/main" id="{D7A22662-B7AF-4857-AD78-716690A26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47">
              <a:extLst>
                <a:ext uri="{FF2B5EF4-FFF2-40B4-BE49-F238E27FC236}">
                  <a16:creationId xmlns:a16="http://schemas.microsoft.com/office/drawing/2014/main" id="{62C16BE5-0C4B-48FC-ABA4-36A8F2DFE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8">
              <a:extLst>
                <a:ext uri="{FF2B5EF4-FFF2-40B4-BE49-F238E27FC236}">
                  <a16:creationId xmlns:a16="http://schemas.microsoft.com/office/drawing/2014/main" id="{C2327DB7-B7F2-4829-909E-A03D62252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49">
              <a:extLst>
                <a:ext uri="{FF2B5EF4-FFF2-40B4-BE49-F238E27FC236}">
                  <a16:creationId xmlns:a16="http://schemas.microsoft.com/office/drawing/2014/main" id="{167918EB-9EB1-413F-8C39-F018CCDCC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0">
              <a:extLst>
                <a:ext uri="{FF2B5EF4-FFF2-40B4-BE49-F238E27FC236}">
                  <a16:creationId xmlns:a16="http://schemas.microsoft.com/office/drawing/2014/main" id="{B971E245-631A-4364-A177-C1D1B6B4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1">
              <a:extLst>
                <a:ext uri="{FF2B5EF4-FFF2-40B4-BE49-F238E27FC236}">
                  <a16:creationId xmlns:a16="http://schemas.microsoft.com/office/drawing/2014/main" id="{1D4C1872-66E3-45EB-BDE7-26C02A17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2">
              <a:extLst>
                <a:ext uri="{FF2B5EF4-FFF2-40B4-BE49-F238E27FC236}">
                  <a16:creationId xmlns:a16="http://schemas.microsoft.com/office/drawing/2014/main" id="{D2BC0771-493C-4FEF-958F-859C53924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3">
              <a:extLst>
                <a:ext uri="{FF2B5EF4-FFF2-40B4-BE49-F238E27FC236}">
                  <a16:creationId xmlns:a16="http://schemas.microsoft.com/office/drawing/2014/main" id="{E339169B-1EE1-4E4F-BA0C-BD3AD57FD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BC80538-8C59-46A3-B187-66C9A6D3F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C5F9090C-11D8-4272-815D-11B1911DA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A361F786-6FA9-4EAD-81EF-BF4734D46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63B2A436-CEC8-477C-ACDD-6E5D2ABBC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7FAE92CD-EBFF-4DB4-9F5D-00D33E902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3D513F-61C4-49E8-ACA7-D920516AD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209" y="618518"/>
            <a:ext cx="5877676" cy="1478570"/>
          </a:xfrm>
        </p:spPr>
        <p:txBody>
          <a:bodyPr>
            <a:normAutofit/>
          </a:bodyPr>
          <a:lstStyle/>
          <a:p>
            <a:r>
              <a:rPr lang="en-US"/>
              <a:t>Mapping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E4C986-6908-4EFA-B623-7486FF54A3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"/>
          <a:stretch/>
        </p:blipFill>
        <p:spPr>
          <a:xfrm>
            <a:off x="-5597" y="1"/>
            <a:ext cx="4635583" cy="3427413"/>
          </a:xfrm>
          <a:custGeom>
            <a:avLst/>
            <a:gdLst/>
            <a:ahLst/>
            <a:cxnLst/>
            <a:rect l="l" t="t" r="r" b="b"/>
            <a:pathLst>
              <a:path w="4635583" h="3427413">
                <a:moveTo>
                  <a:pt x="0" y="0"/>
                </a:moveTo>
                <a:lnTo>
                  <a:pt x="4635583" y="0"/>
                </a:lnTo>
                <a:lnTo>
                  <a:pt x="4635583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12F8112-C763-485D-B264-2336D64716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62" b="14633"/>
          <a:stretch/>
        </p:blipFill>
        <p:spPr bwMode="auto">
          <a:xfrm>
            <a:off x="-5597" y="3427414"/>
            <a:ext cx="4635583" cy="3430587"/>
          </a:xfrm>
          <a:custGeom>
            <a:avLst/>
            <a:gdLst/>
            <a:ahLst/>
            <a:cxnLst/>
            <a:rect l="l" t="t" r="r" b="b"/>
            <a:pathLst>
              <a:path w="4635583" h="3430587">
                <a:moveTo>
                  <a:pt x="0" y="0"/>
                </a:moveTo>
                <a:lnTo>
                  <a:pt x="4635583" y="0"/>
                </a:lnTo>
                <a:lnTo>
                  <a:pt x="4635583" y="3430587"/>
                </a:lnTo>
                <a:lnTo>
                  <a:pt x="0" y="343058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3" name="Straight Connector 192">
            <a:extLst>
              <a:ext uri="{FF2B5EF4-FFF2-40B4-BE49-F238E27FC236}">
                <a16:creationId xmlns:a16="http://schemas.microsoft.com/office/drawing/2014/main" id="{E104AA93-67FD-43AC-92F9-5840A89E4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2483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1034" name="Straight Connector 194">
            <a:extLst>
              <a:ext uri="{FF2B5EF4-FFF2-40B4-BE49-F238E27FC236}">
                <a16:creationId xmlns:a16="http://schemas.microsoft.com/office/drawing/2014/main" id="{95AE1CAD-A877-4C0B-91F7-CA9C684C9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4635583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4290-3B9B-410F-B88B-7CE36F890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1209" y="2249487"/>
            <a:ext cx="5877677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/>
              <a:t>Drawing Tablet: Horizontal axis maps to pitch, pressure maps to volume. Vertical axis likely also maps to pitch, though may map more strongly (large pitch changes), and/or map to other effects on the sound as well.</a:t>
            </a:r>
          </a:p>
          <a:p>
            <a:pPr>
              <a:lnSpc>
                <a:spcPct val="110000"/>
              </a:lnSpc>
            </a:pPr>
            <a:r>
              <a:rPr lang="en-US" sz="2200"/>
              <a:t>Knobs/buttons will control various aspects of the sound, which I am not entirely settled on. This will certainly allow for drastically changing the sound, depending on how you ‘tune’ it.</a:t>
            </a:r>
          </a:p>
        </p:txBody>
      </p:sp>
    </p:spTree>
    <p:extLst>
      <p:ext uri="{BB962C8B-B14F-4D97-AF65-F5344CB8AC3E}">
        <p14:creationId xmlns:p14="http://schemas.microsoft.com/office/powerpoint/2010/main" val="2714410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0E1B8-D6FF-40EC-9EBB-1FBD525B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70931-A680-4E8B-B74C-36A8FFC2D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will get Max soon and begin playing with it and the tablet to see what I can do; get an idea for the type of sound I want, and what I will need as far as knobs/buttons for additional mappings. Hopefully, I will have it mostly functional by Thanksgiving. Time permitting, I hope to be able to build a case for the Disegnophone, such that the knobs and buttons from the Arduino are affixed to the face of the case, probably requiring soldering.</a:t>
            </a:r>
          </a:p>
        </p:txBody>
      </p:sp>
    </p:spTree>
    <p:extLst>
      <p:ext uri="{BB962C8B-B14F-4D97-AF65-F5344CB8AC3E}">
        <p14:creationId xmlns:p14="http://schemas.microsoft.com/office/powerpoint/2010/main" val="1930067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drawing tablet, next to computer keyboard for size comparison">
            <a:extLst>
              <a:ext uri="{FF2B5EF4-FFF2-40B4-BE49-F238E27FC236}">
                <a16:creationId xmlns:a16="http://schemas.microsoft.com/office/drawing/2014/main" id="{0543E22F-E13A-4117-A699-0D11292780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9" r="37386" b="-3"/>
          <a:stretch/>
        </p:blipFill>
        <p:spPr>
          <a:xfrm>
            <a:off x="1069145" y="472021"/>
            <a:ext cx="3764852" cy="5319179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Content Placeholder 7" descr="Arduino Starter Kit">
            <a:extLst>
              <a:ext uri="{FF2B5EF4-FFF2-40B4-BE49-F238E27FC236}">
                <a16:creationId xmlns:a16="http://schemas.microsoft.com/office/drawing/2014/main" id="{267C772B-6985-47EF-ABD0-1D3469F392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01418" y="566601"/>
            <a:ext cx="5112853" cy="5130018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8182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413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Disegnophone</vt:lpstr>
      <vt:lpstr>Concept</vt:lpstr>
      <vt:lpstr>Hardware</vt:lpstr>
      <vt:lpstr>Musical Expression</vt:lpstr>
      <vt:lpstr>Technical Description</vt:lpstr>
      <vt:lpstr>Connecting the Components </vt:lpstr>
      <vt:lpstr>Mapping</vt:lpstr>
      <vt:lpstr>Plan of Action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Disegnophone</dc:title>
  <dc:creator>Venezia, Robert</dc:creator>
  <cp:lastModifiedBy>Venezia, Robert</cp:lastModifiedBy>
  <cp:revision>4</cp:revision>
  <dcterms:created xsi:type="dcterms:W3CDTF">2020-10-11T20:24:45Z</dcterms:created>
  <dcterms:modified xsi:type="dcterms:W3CDTF">2020-10-12T14:43:29Z</dcterms:modified>
</cp:coreProperties>
</file>