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26"/>
  </p:notesMasterIdLst>
  <p:sldIdLst>
    <p:sldId id="319" r:id="rId2"/>
    <p:sldId id="377" r:id="rId3"/>
    <p:sldId id="300" r:id="rId4"/>
    <p:sldId id="442" r:id="rId5"/>
    <p:sldId id="445" r:id="rId6"/>
    <p:sldId id="443" r:id="rId7"/>
    <p:sldId id="444" r:id="rId8"/>
    <p:sldId id="446" r:id="rId9"/>
    <p:sldId id="447" r:id="rId10"/>
    <p:sldId id="448" r:id="rId11"/>
    <p:sldId id="455" r:id="rId12"/>
    <p:sldId id="449" r:id="rId13"/>
    <p:sldId id="451" r:id="rId14"/>
    <p:sldId id="456" r:id="rId15"/>
    <p:sldId id="450" r:id="rId16"/>
    <p:sldId id="454" r:id="rId17"/>
    <p:sldId id="457" r:id="rId18"/>
    <p:sldId id="452" r:id="rId19"/>
    <p:sldId id="458" r:id="rId20"/>
    <p:sldId id="453" r:id="rId21"/>
    <p:sldId id="459" r:id="rId22"/>
    <p:sldId id="460" r:id="rId23"/>
    <p:sldId id="461" r:id="rId24"/>
    <p:sldId id="441" r:id="rId25"/>
  </p:sldIdLst>
  <p:sldSz cx="13433425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52" autoAdjust="0"/>
  </p:normalViewPr>
  <p:slideViewPr>
    <p:cSldViewPr>
      <p:cViewPr varScale="1">
        <p:scale>
          <a:sx n="57" d="100"/>
          <a:sy n="57" d="100"/>
        </p:scale>
        <p:origin x="1430" y="48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3A906-1D69-43FB-82F7-B1CFC901B94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4563"/>
            <a:ext cx="45339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248A3-07BB-46ED-9FB8-A25D03CBF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76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https://www.autodesk.com/design-make/articles/what-is-a-digital-twin</a:t>
            </a:r>
          </a:p>
          <a:p>
            <a:r>
              <a:rPr lang="en-ID" dirty="0"/>
              <a:t>https://www.verdantix.com/report/smart-innovators-digital-twins-for-industrial-facilities</a:t>
            </a:r>
          </a:p>
          <a:p>
            <a:r>
              <a:rPr lang="en-ID" dirty="0"/>
              <a:t>https://core.ac.uk/download/pdf/199295333.pdf (digital twin com protocols)</a:t>
            </a:r>
          </a:p>
          <a:p>
            <a:r>
              <a:rPr lang="en-ID" dirty="0"/>
              <a:t>https://www.altexsoft.com/blog/digital-twins/</a:t>
            </a:r>
          </a:p>
          <a:p>
            <a:r>
              <a:rPr lang="en-ID" dirty="0"/>
              <a:t>https://medium.com/@sonusprocks/unity-webrequest-made-simple-92d967a1b86c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65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975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59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4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4851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70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57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24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777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209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32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1: Descriptive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The descriptive twin is a live, editable version of design and construction data—a visual replica of a built asset. Users specify what kind of information they want included and what kind of data they want to extract.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2: Informative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level has an added layer of operational and sensory data. The twin captures and aggregates defined data and verifies data to make sure that systems work together.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3: Predictive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twin can use operational data to gain insights. (Think of a car letting you know when it’s time for an oil change.)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4: Comprehensive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twin simulates future scenarios and considers “what-if” questions.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5: Autonomous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twin has the ability to learn and act on behalf of users.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It’s important to note that levels 1 and 2 are currently in use in AEC. Levels 3, 4, and 5, which are enriched with real-time data from embedded sensors and IoT technologies, are on the horizon.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667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725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9695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229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: the Internet of Things (IoT) sensors, that initiate the exchange of information between assets and their software representation.</a:t>
            </a:r>
          </a:p>
          <a:p>
            <a:r>
              <a:rPr lang="en-ID" dirty="0"/>
              <a:t>Data management middleware : Element that centralized all data from different sources, this component will connect, integrate, process, test/clean, visualize, modelling, &amp; more.</a:t>
            </a:r>
          </a:p>
          <a:p>
            <a:r>
              <a:rPr lang="en-ID" dirty="0"/>
              <a:t>Software : </a:t>
            </a:r>
            <a:r>
              <a:rPr lang="en-US" dirty="0"/>
              <a:t>software component turns raw observations into valuable business insights.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47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: the Internet of Things (IoT) sensors, that initiate the exchange of information between assets and their software representation.</a:t>
            </a:r>
          </a:p>
          <a:p>
            <a:r>
              <a:rPr lang="en-ID" dirty="0"/>
              <a:t>Data management middleware : Element that centralized all data from different sources, this component will connect, integrate, process, test/clean, visualize, modelling, &amp; more.</a:t>
            </a:r>
          </a:p>
          <a:p>
            <a:r>
              <a:rPr lang="en-ID" dirty="0"/>
              <a:t>Software : </a:t>
            </a:r>
            <a:r>
              <a:rPr lang="en-US" dirty="0"/>
              <a:t>software component turns raw observations into valuable business insights.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82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931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62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65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1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89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008" y="836253"/>
            <a:ext cx="11082576" cy="39293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4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061" y="4909433"/>
            <a:ext cx="11082576" cy="125941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4" cap="all" spc="220" baseline="0">
                <a:solidFill>
                  <a:schemeClr val="tx2"/>
                </a:solidFill>
                <a:latin typeface="+mj-lt"/>
              </a:defRPr>
            </a:lvl1pPr>
            <a:lvl2pPr marL="503743" indent="0" algn="ctr">
              <a:buNone/>
              <a:defRPr sz="2644"/>
            </a:lvl2pPr>
            <a:lvl3pPr marL="1007486" indent="0" algn="ctr">
              <a:buNone/>
              <a:defRPr sz="2644"/>
            </a:lvl3pPr>
            <a:lvl4pPr marL="1511229" indent="0" algn="ctr">
              <a:buNone/>
              <a:defRPr sz="2204"/>
            </a:lvl4pPr>
            <a:lvl5pPr marL="2014972" indent="0" algn="ctr">
              <a:buNone/>
              <a:defRPr sz="2204"/>
            </a:lvl5pPr>
            <a:lvl6pPr marL="2518715" indent="0" algn="ctr">
              <a:buNone/>
              <a:defRPr sz="2204"/>
            </a:lvl6pPr>
            <a:lvl7pPr marL="3022458" indent="0" algn="ctr">
              <a:buNone/>
              <a:defRPr sz="2204"/>
            </a:lvl7pPr>
            <a:lvl8pPr marL="3526201" indent="0" algn="ctr">
              <a:buNone/>
              <a:defRPr sz="2204"/>
            </a:lvl8pPr>
            <a:lvl9pPr marL="4029944" indent="0" algn="ctr">
              <a:buNone/>
              <a:defRPr sz="22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30625" y="4785783"/>
            <a:ext cx="10881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57024"/>
            <a:ext cx="2896582" cy="634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57024"/>
            <a:ext cx="8521829" cy="634382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855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46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08" y="836253"/>
            <a:ext cx="11082576" cy="39293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08" y="4906687"/>
            <a:ext cx="11082576" cy="1259417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4" cap="all" spc="220" baseline="0">
                <a:solidFill>
                  <a:schemeClr val="tx2"/>
                </a:solidFill>
                <a:latin typeface="+mj-lt"/>
              </a:defRPr>
            </a:lvl1pPr>
            <a:lvl2pPr marL="503743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30625" y="4785783"/>
            <a:ext cx="10881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9008" y="315795"/>
            <a:ext cx="11082576" cy="1598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007" y="2033725"/>
            <a:ext cx="5440537" cy="4433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047" y="2033726"/>
            <a:ext cx="5440537" cy="4433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9008" y="315795"/>
            <a:ext cx="11082576" cy="1598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08" y="2034076"/>
            <a:ext cx="5440537" cy="81127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4" b="0" cap="all" baseline="0">
                <a:solidFill>
                  <a:schemeClr val="tx2"/>
                </a:solidFill>
              </a:defRPr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008" y="2845349"/>
            <a:ext cx="5440537" cy="3722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047" y="2034076"/>
            <a:ext cx="5440537" cy="81127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4" b="0" cap="all" baseline="0">
                <a:solidFill>
                  <a:schemeClr val="tx2"/>
                </a:solidFill>
              </a:defRPr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047" y="2845349"/>
            <a:ext cx="5440537" cy="3722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6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593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1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463254" cy="7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451443" y="0"/>
            <a:ext cx="70525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53" y="654896"/>
            <a:ext cx="3526274" cy="2518833"/>
          </a:xfrm>
        </p:spPr>
        <p:txBody>
          <a:bodyPr anchor="b">
            <a:normAutofit/>
          </a:bodyPr>
          <a:lstStyle>
            <a:lvl1pPr>
              <a:defRPr sz="396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411" y="806027"/>
            <a:ext cx="7153299" cy="57933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53" y="3224107"/>
            <a:ext cx="3526274" cy="37232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743" indent="0">
              <a:buNone/>
              <a:defRPr sz="1322"/>
            </a:lvl2pPr>
            <a:lvl3pPr marL="1007486" indent="0">
              <a:buNone/>
              <a:defRPr sz="1102"/>
            </a:lvl3pPr>
            <a:lvl4pPr marL="1511229" indent="0">
              <a:buNone/>
              <a:defRPr sz="992"/>
            </a:lvl4pPr>
            <a:lvl5pPr marL="2014972" indent="0">
              <a:buNone/>
              <a:defRPr sz="992"/>
            </a:lvl5pPr>
            <a:lvl6pPr marL="2518715" indent="0">
              <a:buNone/>
              <a:defRPr sz="992"/>
            </a:lvl6pPr>
            <a:lvl7pPr marL="3022458" indent="0">
              <a:buNone/>
              <a:defRPr sz="992"/>
            </a:lvl7pPr>
            <a:lvl8pPr marL="3526201" indent="0">
              <a:buNone/>
              <a:defRPr sz="992"/>
            </a:lvl8pPr>
            <a:lvl9pPr marL="402994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2912" y="7117726"/>
            <a:ext cx="2885134" cy="40231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9411" y="7117726"/>
            <a:ext cx="5121493" cy="40231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6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57472"/>
            <a:ext cx="13429927" cy="20990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5415686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08" y="5591810"/>
            <a:ext cx="11143026" cy="906780"/>
          </a:xfrm>
        </p:spPr>
        <p:txBody>
          <a:bodyPr lIns="91440" tIns="0" rIns="91440" bIns="0" anchor="b">
            <a:noAutofit/>
          </a:bodyPr>
          <a:lstStyle>
            <a:lvl1pPr>
              <a:defRPr sz="396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3433408" cy="541568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6">
                <a:solidFill>
                  <a:schemeClr val="bg1"/>
                </a:solidFill>
              </a:defRPr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008" y="6508664"/>
            <a:ext cx="11143026" cy="65489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743" indent="0">
              <a:buNone/>
              <a:defRPr sz="1322"/>
            </a:lvl2pPr>
            <a:lvl3pPr marL="1007486" indent="0">
              <a:buNone/>
              <a:defRPr sz="1102"/>
            </a:lvl3pPr>
            <a:lvl4pPr marL="1511229" indent="0">
              <a:buNone/>
              <a:defRPr sz="992"/>
            </a:lvl4pPr>
            <a:lvl5pPr marL="2014972" indent="0">
              <a:buNone/>
              <a:defRPr sz="992"/>
            </a:lvl5pPr>
            <a:lvl6pPr marL="2518715" indent="0">
              <a:buNone/>
              <a:defRPr sz="992"/>
            </a:lvl6pPr>
            <a:lvl7pPr marL="3022458" indent="0">
              <a:buNone/>
              <a:defRPr sz="992"/>
            </a:lvl7pPr>
            <a:lvl8pPr marL="3526201" indent="0">
              <a:buNone/>
              <a:defRPr sz="992"/>
            </a:lvl8pPr>
            <a:lvl9pPr marL="402994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279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2733"/>
            <a:ext cx="13433425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79478"/>
            <a:ext cx="13433426" cy="7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008" y="315795"/>
            <a:ext cx="11082576" cy="1598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08" y="2033725"/>
            <a:ext cx="11082576" cy="44331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009" y="7117726"/>
            <a:ext cx="272400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523" y="7117726"/>
            <a:ext cx="531387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8552" y="7117726"/>
            <a:ext cx="1445619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315061" y="1914848"/>
            <a:ext cx="109818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07486" rtl="0" eaLnBrk="1" latinLnBrk="0" hangingPunct="1">
        <a:lnSpc>
          <a:spcPct val="85000"/>
        </a:lnSpc>
        <a:spcBef>
          <a:spcPct val="0"/>
        </a:spcBef>
        <a:buNone/>
        <a:defRPr sz="5289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49" indent="-100749" algn="l" defTabSz="1007486" rtl="0" eaLnBrk="1" latinLnBrk="0" hangingPunct="1">
        <a:lnSpc>
          <a:spcPct val="90000"/>
        </a:lnSpc>
        <a:spcBef>
          <a:spcPts val="1322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144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641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138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7636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198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34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270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06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otwhatismyipaddres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otwhatismyipaddres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p-api.com/js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p-api.com/js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eatherapi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eatherapi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taChulaMetaverse/RealWorldWeatherDemo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docs/weather_conditions.js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docs/weather_conditions.js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tutorial/introduction-to-digital-twins-with-unity" TargetMode="External"/><Relationship Id="rId2" Type="http://schemas.openxmlformats.org/officeDocument/2006/relationships/hyperlink" Target="https://www.autodesk.com/design-make/articles/what-is-a-digital-t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lyMarsDev/Real-World-Weath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taChulaMetaverse/RealWorldWeatherDemo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D448-4ADE-CEF6-BCB1-CE385D8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 to Digital Twin with Unity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47955F-A31D-6DB9-9263-D947FD9597FA}"/>
              </a:ext>
            </a:extLst>
          </p:cNvPr>
          <p:cNvSpPr txBox="1">
            <a:spLocks/>
          </p:cNvSpPr>
          <p:nvPr/>
        </p:nvSpPr>
        <p:spPr>
          <a:xfrm>
            <a:off x="1306512" y="4387850"/>
            <a:ext cx="10985071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00B0F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/>
              <a:t>Connecting Unity to Web API</a:t>
            </a:r>
            <a:endParaRPr lang="en-ID" kern="0" dirty="0"/>
          </a:p>
        </p:txBody>
      </p:sp>
    </p:spTree>
    <p:extLst>
      <p:ext uri="{BB962C8B-B14F-4D97-AF65-F5344CB8AC3E}">
        <p14:creationId xmlns:p14="http://schemas.microsoft.com/office/powerpoint/2010/main" val="78341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Demo Unity Script Structure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342452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Script Structure :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Cloud.cs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animate cloud object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Player.cs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control Player character. (follow mouse cursors)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GetLocation.cs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get Current location based on IP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WeatherData.cs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get weather data based on current location. (city)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StateManager.cs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manage the state of application environment based on the weather. (using weather code.)</a:t>
            </a:r>
          </a:p>
        </p:txBody>
      </p:sp>
    </p:spTree>
    <p:extLst>
      <p:ext uri="{BB962C8B-B14F-4D97-AF65-F5344CB8AC3E}">
        <p14:creationId xmlns:p14="http://schemas.microsoft.com/office/powerpoint/2010/main" val="33744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(1)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4191000" cy="223189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IP public using </a:t>
            </a:r>
            <a:r>
              <a:rPr lang="en-US" sz="2800" dirty="0">
                <a:cs typeface="Consolas"/>
                <a:hlinkClick r:id="rId3"/>
              </a:rPr>
              <a:t>http://botwhatismyipaddress.com/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6260-ABB2-5DF9-BC6C-8735BCF3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112" y="1949450"/>
            <a:ext cx="678744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(1)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4191000" cy="223189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IP public using </a:t>
            </a:r>
            <a:r>
              <a:rPr lang="en-US" sz="2800" dirty="0">
                <a:cs typeface="Consolas"/>
                <a:hlinkClick r:id="rId3"/>
              </a:rPr>
              <a:t>http://botwhatismyipaddress.com/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1420847-3058-C18B-C73E-4606A0026574}"/>
              </a:ext>
            </a:extLst>
          </p:cNvPr>
          <p:cNvSpPr txBox="1"/>
          <p:nvPr/>
        </p:nvSpPr>
        <p:spPr>
          <a:xfrm>
            <a:off x="5840412" y="1949449"/>
            <a:ext cx="6819899" cy="505202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void Start() 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</a:t>
            </a:r>
            <a:r>
              <a:rPr lang="en-US" dirty="0" err="1">
                <a:cs typeface="Consolas"/>
              </a:rPr>
              <a:t>StartCoroutine</a:t>
            </a:r>
            <a:r>
              <a:rPr lang="en-US" dirty="0">
                <a:cs typeface="Consolas"/>
              </a:rPr>
              <a:t> (</a:t>
            </a:r>
            <a:r>
              <a:rPr lang="en-US" dirty="0" err="1">
                <a:cs typeface="Consolas"/>
              </a:rPr>
              <a:t>GetIP</a:t>
            </a:r>
            <a:r>
              <a:rPr lang="en-US" dirty="0">
                <a:cs typeface="Consolas"/>
              </a:rPr>
              <a:t>());</a:t>
            </a:r>
          </a:p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}</a:t>
            </a:r>
          </a:p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private </a:t>
            </a:r>
            <a:r>
              <a:rPr lang="en-US" b="1" dirty="0" err="1">
                <a:cs typeface="Consolas"/>
              </a:rPr>
              <a:t>IEnumerator</a:t>
            </a:r>
            <a:r>
              <a:rPr lang="en-US" b="1" dirty="0">
                <a:cs typeface="Consolas"/>
              </a:rPr>
              <a:t> </a:t>
            </a:r>
            <a:r>
              <a:rPr lang="en-US" b="1" dirty="0" err="1">
                <a:cs typeface="Consolas"/>
              </a:rPr>
              <a:t>GetIP</a:t>
            </a:r>
            <a:r>
              <a:rPr lang="en-US" b="1" dirty="0">
                <a:cs typeface="Consolas"/>
              </a:rPr>
              <a:t>() 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var www = new </a:t>
            </a:r>
            <a:r>
              <a:rPr lang="en-US" dirty="0" err="1">
                <a:cs typeface="Consolas"/>
              </a:rPr>
              <a:t>UnityWebRequest</a:t>
            </a:r>
            <a:r>
              <a:rPr lang="en-US" dirty="0">
                <a:cs typeface="Consolas"/>
              </a:rPr>
              <a:t>("http://botwhatismyipaddress.com/") 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</a:t>
            </a:r>
            <a:r>
              <a:rPr lang="en-US" dirty="0" err="1">
                <a:cs typeface="Consolas"/>
              </a:rPr>
              <a:t>downloadHandler</a:t>
            </a:r>
            <a:r>
              <a:rPr lang="en-US" dirty="0">
                <a:cs typeface="Consolas"/>
              </a:rPr>
              <a:t> = new </a:t>
            </a:r>
            <a:r>
              <a:rPr lang="en-US" dirty="0" err="1">
                <a:cs typeface="Consolas"/>
              </a:rPr>
              <a:t>DownloadHandlerBuffer</a:t>
            </a:r>
            <a:r>
              <a:rPr lang="en-US" dirty="0">
                <a:cs typeface="Consolas"/>
              </a:rPr>
              <a:t>()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};</a:t>
            </a:r>
          </a:p>
          <a:p>
            <a:pPr marR="5080">
              <a:tabLst>
                <a:tab pos="241300" algn="l"/>
              </a:tabLst>
            </a:pPr>
            <a:endParaRPr lang="en-US" dirty="0">
              <a:cs typeface="Consolas"/>
            </a:endParaRP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yield return www.SendWebRequest();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if (www.result == </a:t>
            </a:r>
            <a:r>
              <a:rPr lang="en-US" dirty="0" err="1">
                <a:cs typeface="Consolas"/>
              </a:rPr>
              <a:t>UnityWebRequest.Result.ConnectionError</a:t>
            </a:r>
            <a:r>
              <a:rPr lang="en-US" dirty="0">
                <a:cs typeface="Consolas"/>
              </a:rPr>
              <a:t> 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|| www.result == </a:t>
            </a:r>
            <a:r>
              <a:rPr lang="en-US" dirty="0" err="1">
                <a:cs typeface="Consolas"/>
              </a:rPr>
              <a:t>UnityWebRequest.Result.ProtocolError</a:t>
            </a:r>
            <a:r>
              <a:rPr lang="en-US" dirty="0">
                <a:cs typeface="Consolas"/>
              </a:rPr>
              <a:t>){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//error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yield break;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</a:t>
            </a:r>
            <a:r>
              <a:rPr lang="en-US" dirty="0" err="1">
                <a:cs typeface="Consolas"/>
              </a:rPr>
              <a:t>IPAddress</a:t>
            </a:r>
            <a:r>
              <a:rPr lang="en-US" dirty="0">
                <a:cs typeface="Consolas"/>
              </a:rPr>
              <a:t> = www.downloadHandler.text;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</a:t>
            </a:r>
            <a:r>
              <a:rPr lang="en-US" dirty="0" err="1">
                <a:cs typeface="Consolas"/>
              </a:rPr>
              <a:t>StartCoroutine</a:t>
            </a:r>
            <a:r>
              <a:rPr lang="en-US" dirty="0">
                <a:cs typeface="Consolas"/>
              </a:rPr>
              <a:t> (</a:t>
            </a:r>
            <a:r>
              <a:rPr lang="en-US" dirty="0" err="1">
                <a:cs typeface="Consolas"/>
              </a:rPr>
              <a:t>GetCoordinates</a:t>
            </a:r>
            <a:r>
              <a:rPr lang="en-US" dirty="0">
                <a:cs typeface="Consolas"/>
              </a:rPr>
              <a:t>());</a:t>
            </a:r>
          </a:p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58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(2)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4191000" cy="179587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city from current public IP using </a:t>
            </a:r>
            <a:r>
              <a:rPr lang="en-US" sz="2800" dirty="0">
                <a:cs typeface="Consolas"/>
                <a:hlinkClick r:id="rId3"/>
              </a:rPr>
              <a:t>http://ip-api.com/json/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12E49-AE34-D006-389E-0C96D60E8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513" y="2101850"/>
            <a:ext cx="772264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8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(2)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2895599" cy="310392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city from current public IP using </a:t>
            </a:r>
            <a:r>
              <a:rPr lang="en-US" sz="2800" dirty="0">
                <a:cs typeface="Consolas"/>
                <a:hlinkClick r:id="rId3"/>
              </a:rPr>
              <a:t>http://ip-api.com/json/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D125F7-1B96-181A-305A-E807FC976126}"/>
              </a:ext>
            </a:extLst>
          </p:cNvPr>
          <p:cNvSpPr txBox="1"/>
          <p:nvPr/>
        </p:nvSpPr>
        <p:spPr>
          <a:xfrm>
            <a:off x="4506912" y="1949449"/>
            <a:ext cx="8153399" cy="4682692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private </a:t>
            </a:r>
            <a:r>
              <a:rPr lang="en-US" sz="2000" b="1" dirty="0" err="1">
                <a:cs typeface="Consolas"/>
              </a:rPr>
              <a:t>IEnumerator</a:t>
            </a:r>
            <a:r>
              <a:rPr lang="en-US" sz="2000" b="1" dirty="0">
                <a:cs typeface="Consolas"/>
              </a:rPr>
              <a:t> </a:t>
            </a:r>
            <a:r>
              <a:rPr lang="en-US" sz="2000" b="1" dirty="0" err="1">
                <a:cs typeface="Consolas"/>
              </a:rPr>
              <a:t>GetCoordinates</a:t>
            </a:r>
            <a:r>
              <a:rPr lang="en-US" sz="2000" b="1" dirty="0">
                <a:cs typeface="Consolas"/>
              </a:rPr>
              <a:t>() 	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var www = new </a:t>
            </a:r>
            <a:r>
              <a:rPr lang="en-US" sz="2000" dirty="0" err="1">
                <a:cs typeface="Consolas"/>
              </a:rPr>
              <a:t>UnityWebRequest</a:t>
            </a:r>
            <a:r>
              <a:rPr lang="en-US" sz="2000" dirty="0">
                <a:cs typeface="Consolas"/>
              </a:rPr>
              <a:t>("http://ip-api.com/</a:t>
            </a:r>
            <a:r>
              <a:rPr lang="en-US" sz="2000" dirty="0" err="1">
                <a:cs typeface="Consolas"/>
              </a:rPr>
              <a:t>json</a:t>
            </a:r>
            <a:r>
              <a:rPr lang="en-US" sz="2000" dirty="0">
                <a:cs typeface="Consolas"/>
              </a:rPr>
              <a:t>/" + </a:t>
            </a:r>
            <a:r>
              <a:rPr lang="en-US" sz="2000" dirty="0" err="1">
                <a:cs typeface="Consolas"/>
              </a:rPr>
              <a:t>IPAddress</a:t>
            </a:r>
            <a:r>
              <a:rPr lang="en-US" sz="2000" dirty="0">
                <a:cs typeface="Consolas"/>
              </a:rPr>
              <a:t>)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</a:t>
            </a:r>
            <a:r>
              <a:rPr lang="en-US" sz="2000" dirty="0" err="1">
                <a:cs typeface="Consolas"/>
              </a:rPr>
              <a:t>downloadHandler</a:t>
            </a:r>
            <a:r>
              <a:rPr lang="en-US" sz="2000" dirty="0">
                <a:cs typeface="Consolas"/>
              </a:rPr>
              <a:t> = new </a:t>
            </a:r>
            <a:r>
              <a:rPr lang="en-US" sz="2000" dirty="0" err="1">
                <a:cs typeface="Consolas"/>
              </a:rPr>
              <a:t>DownloadHandlerBuffer</a:t>
            </a:r>
            <a:r>
              <a:rPr lang="en-US" sz="2000" dirty="0">
                <a:cs typeface="Consolas"/>
              </a:rPr>
              <a:t>()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};</a:t>
            </a:r>
          </a:p>
          <a:p>
            <a:pPr marR="5080">
              <a:tabLst>
                <a:tab pos="241300" algn="l"/>
              </a:tabLst>
            </a:pPr>
            <a:endParaRPr lang="en-US" sz="2000" dirty="0">
              <a:cs typeface="Consolas"/>
            </a:endParaRP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yield return www.SendWebRequest();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if (www.result == </a:t>
            </a:r>
            <a:r>
              <a:rPr lang="en-US" sz="2000" dirty="0" err="1">
                <a:cs typeface="Consolas"/>
              </a:rPr>
              <a:t>UnityWebRequest.Result.ConnectionError</a:t>
            </a:r>
            <a:r>
              <a:rPr lang="en-US" sz="2000" dirty="0">
                <a:cs typeface="Consolas"/>
              </a:rPr>
              <a:t> 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|| www.result == </a:t>
            </a:r>
            <a:r>
              <a:rPr lang="en-US" sz="2000" dirty="0" err="1">
                <a:cs typeface="Consolas"/>
              </a:rPr>
              <a:t>UnityWebRequest.Result.ProtocolError</a:t>
            </a:r>
            <a:r>
              <a:rPr lang="en-US" sz="2000" dirty="0">
                <a:cs typeface="Consolas"/>
              </a:rPr>
              <a:t>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yield break;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Info = </a:t>
            </a:r>
            <a:r>
              <a:rPr lang="en-US" sz="2000" dirty="0" err="1">
                <a:cs typeface="Consolas"/>
              </a:rPr>
              <a:t>JsonUtility.FromJson</a:t>
            </a:r>
            <a:r>
              <a:rPr lang="en-US" sz="2000" dirty="0">
                <a:cs typeface="Consolas"/>
              </a:rPr>
              <a:t>&lt;</a:t>
            </a:r>
            <a:r>
              <a:rPr lang="en-US" sz="2000" dirty="0" err="1">
                <a:cs typeface="Consolas"/>
              </a:rPr>
              <a:t>LocationInfo</a:t>
            </a:r>
            <a:r>
              <a:rPr lang="en-US" sz="2000" dirty="0">
                <a:cs typeface="Consolas"/>
              </a:rPr>
              <a:t>&gt;(www.downloadHandler.text);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city = </a:t>
            </a:r>
            <a:r>
              <a:rPr lang="en-US" sz="2000" dirty="0" err="1">
                <a:cs typeface="Consolas"/>
              </a:rPr>
              <a:t>Info.city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</a:t>
            </a:r>
            <a:r>
              <a:rPr lang="en-US" sz="2000" dirty="0" err="1">
                <a:cs typeface="Consolas"/>
              </a:rPr>
              <a:t>weatherData.Begin</a:t>
            </a:r>
            <a:r>
              <a:rPr lang="en-US" sz="2000" dirty="0">
                <a:cs typeface="Consolas"/>
              </a:rPr>
              <a:t> ();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34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</a:t>
            </a:r>
            <a:r>
              <a:rPr lang="en-US" spc="5" dirty="0" err="1"/>
              <a:t>WeatherData</a:t>
            </a:r>
            <a:endParaRPr lang="en-US" spc="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544512" y="1953672"/>
            <a:ext cx="11811000" cy="29243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location weather from </a:t>
            </a:r>
            <a:r>
              <a:rPr lang="en-US" sz="2800" dirty="0">
                <a:cs typeface="Consolas"/>
                <a:hlinkClick r:id="rId3"/>
              </a:rPr>
              <a:t>https://www.weatherapi.com</a:t>
            </a:r>
            <a:endParaRPr lang="en-US" sz="2800" dirty="0">
              <a:cs typeface="Consolas"/>
            </a:endParaRP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Usually, you need to signup and then find your API key under your account and start using API right away!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For simplicity, we will use this API key together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eb75ab4eb5bf482fb9b154507240609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Put it at </a:t>
            </a:r>
            <a:r>
              <a:rPr lang="en-US" sz="2800" dirty="0" err="1">
                <a:cs typeface="Consolas"/>
              </a:rPr>
              <a:t>API_key</a:t>
            </a:r>
            <a:r>
              <a:rPr lang="en-US" sz="2800" dirty="0">
                <a:cs typeface="Consolas"/>
              </a:rPr>
              <a:t> variable on the Main Camera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7844A-3B2F-8B7A-1170-FD432F86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12" y="4954262"/>
            <a:ext cx="39433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</a:t>
            </a:r>
            <a:r>
              <a:rPr lang="en-US" spc="5" dirty="0" err="1"/>
              <a:t>WeatherData</a:t>
            </a:r>
            <a:endParaRPr lang="en-US" spc="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544512" y="1953672"/>
            <a:ext cx="4191000" cy="179587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location weather from </a:t>
            </a:r>
            <a:r>
              <a:rPr lang="en-US" sz="2800" dirty="0">
                <a:cs typeface="Consolas"/>
                <a:hlinkClick r:id="rId3"/>
              </a:rPr>
              <a:t>https://api.weatherapi.com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0B10C-0613-5874-C7DD-A60236767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14" y="2101850"/>
            <a:ext cx="8352605" cy="45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4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</a:t>
            </a:r>
            <a:r>
              <a:rPr lang="en-US" spc="5" dirty="0" err="1"/>
              <a:t>WeatherData</a:t>
            </a:r>
            <a:endParaRPr lang="en-US" spc="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544512" y="1953672"/>
            <a:ext cx="3505200" cy="26679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location weather from </a:t>
            </a:r>
            <a:r>
              <a:rPr lang="en-US" sz="2800" dirty="0">
                <a:cs typeface="Consolas"/>
                <a:hlinkClick r:id="rId3"/>
              </a:rPr>
              <a:t>https://api.weatherapi.com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868C03-7D55-F12B-8FC5-D817ABA95459}"/>
              </a:ext>
            </a:extLst>
          </p:cNvPr>
          <p:cNvSpPr txBox="1"/>
          <p:nvPr/>
        </p:nvSpPr>
        <p:spPr>
          <a:xfrm>
            <a:off x="4735512" y="1953672"/>
            <a:ext cx="8382000" cy="499046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private </a:t>
            </a:r>
            <a:r>
              <a:rPr lang="en-US" sz="2000" b="1" dirty="0" err="1">
                <a:cs typeface="Consolas"/>
              </a:rPr>
              <a:t>IEnumerator</a:t>
            </a:r>
            <a:r>
              <a:rPr lang="en-US" sz="2000" b="1" dirty="0">
                <a:cs typeface="Consolas"/>
              </a:rPr>
              <a:t> </a:t>
            </a:r>
            <a:r>
              <a:rPr lang="en-US" sz="2000" b="1" dirty="0" err="1">
                <a:cs typeface="Consolas"/>
              </a:rPr>
              <a:t>GetWeatherInfo</a:t>
            </a:r>
            <a:r>
              <a:rPr lang="en-US" sz="2000" b="1" dirty="0">
                <a:cs typeface="Consolas"/>
              </a:rPr>
              <a:t>() {		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var www = new </a:t>
            </a:r>
            <a:r>
              <a:rPr lang="en-US" sz="2000" dirty="0" err="1">
                <a:cs typeface="Consolas"/>
              </a:rPr>
              <a:t>UnityWebRequest</a:t>
            </a:r>
            <a:r>
              <a:rPr lang="en-US" sz="2000" dirty="0">
                <a:cs typeface="Consolas"/>
              </a:rPr>
              <a:t>("https://api.weatherapi.com/v1/</a:t>
            </a:r>
            <a:r>
              <a:rPr lang="en-US" sz="2000" dirty="0" err="1">
                <a:cs typeface="Consolas"/>
              </a:rPr>
              <a:t>current.json?q</a:t>
            </a:r>
            <a:r>
              <a:rPr lang="en-US" sz="2000" dirty="0">
                <a:cs typeface="Consolas"/>
              </a:rPr>
              <a:t>="+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city + "&amp;lang=</a:t>
            </a:r>
            <a:r>
              <a:rPr lang="en-US" sz="2000" dirty="0" err="1">
                <a:cs typeface="Consolas"/>
              </a:rPr>
              <a:t>en&amp;key</a:t>
            </a:r>
            <a:r>
              <a:rPr lang="en-US" sz="2000" dirty="0">
                <a:cs typeface="Consolas"/>
              </a:rPr>
              <a:t>=" + </a:t>
            </a:r>
            <a:r>
              <a:rPr lang="en-US" sz="2000" dirty="0" err="1">
                <a:cs typeface="Consolas"/>
              </a:rPr>
              <a:t>API_key</a:t>
            </a:r>
            <a:r>
              <a:rPr lang="en-US" sz="2000" dirty="0">
                <a:cs typeface="Consolas"/>
              </a:rPr>
              <a:t>) 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</a:t>
            </a:r>
            <a:r>
              <a:rPr lang="en-US" sz="2000" dirty="0" err="1">
                <a:cs typeface="Consolas"/>
              </a:rPr>
              <a:t>downloadHandler</a:t>
            </a:r>
            <a:r>
              <a:rPr lang="en-US" sz="2000" dirty="0">
                <a:cs typeface="Consolas"/>
              </a:rPr>
              <a:t> = new </a:t>
            </a:r>
            <a:r>
              <a:rPr lang="en-US" sz="2000" dirty="0" err="1">
                <a:cs typeface="Consolas"/>
              </a:rPr>
              <a:t>DownloadHandlerBuffer</a:t>
            </a:r>
            <a:r>
              <a:rPr lang="en-US" sz="2000" dirty="0">
                <a:cs typeface="Consolas"/>
              </a:rPr>
              <a:t>()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yield return www.SendWebRequest();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if (www.result == </a:t>
            </a:r>
            <a:r>
              <a:rPr lang="en-US" sz="2000" dirty="0" err="1">
                <a:cs typeface="Consolas"/>
              </a:rPr>
              <a:t>UnityWebRequest.Result.ConnectionError</a:t>
            </a:r>
            <a:r>
              <a:rPr lang="en-US" sz="2000" dirty="0">
                <a:cs typeface="Consolas"/>
              </a:rPr>
              <a:t> 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|| www.result == </a:t>
            </a:r>
            <a:r>
              <a:rPr lang="en-US" sz="2000" dirty="0" err="1">
                <a:cs typeface="Consolas"/>
              </a:rPr>
              <a:t>UnityWebRequest.Result.ProtocolError</a:t>
            </a:r>
            <a:r>
              <a:rPr lang="en-US" sz="2000" dirty="0">
                <a:cs typeface="Consolas"/>
              </a:rPr>
              <a:t>) {	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//error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yield break;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endParaRPr lang="en-US" sz="2000" dirty="0">
              <a:cs typeface="Consolas"/>
            </a:endParaRP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Info = </a:t>
            </a:r>
            <a:r>
              <a:rPr lang="en-US" sz="2000" dirty="0" err="1">
                <a:cs typeface="Consolas"/>
              </a:rPr>
              <a:t>JsonUtility.FromJson</a:t>
            </a:r>
            <a:r>
              <a:rPr lang="en-US" sz="2000" dirty="0">
                <a:cs typeface="Consolas"/>
              </a:rPr>
              <a:t>&lt;</a:t>
            </a:r>
            <a:r>
              <a:rPr lang="en-US" sz="2000" dirty="0" err="1">
                <a:cs typeface="Consolas"/>
              </a:rPr>
              <a:t>WeatherInfo</a:t>
            </a:r>
            <a:r>
              <a:rPr lang="en-US" sz="2000" dirty="0">
                <a:cs typeface="Consolas"/>
              </a:rPr>
              <a:t>&gt;(www.downloadHandler.text);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</a:t>
            </a:r>
            <a:r>
              <a:rPr lang="en-US" sz="2000" dirty="0" err="1">
                <a:cs typeface="Consolas"/>
              </a:rPr>
              <a:t>currentWeatherText.text</a:t>
            </a:r>
            <a:r>
              <a:rPr lang="en-US" sz="2000" dirty="0">
                <a:cs typeface="Consolas"/>
              </a:rPr>
              <a:t> = "Current weather: " + </a:t>
            </a:r>
            <a:r>
              <a:rPr lang="en-US" sz="2000" dirty="0" err="1">
                <a:cs typeface="Consolas"/>
              </a:rPr>
              <a:t>Info.current.condition.text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8204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Makes weather auto update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11049000" cy="48782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Make sure the weather status always updated in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3C59D-38BF-2B9B-D534-1E491234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12" y="2940050"/>
            <a:ext cx="4724400" cy="39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Make weather auto update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3657600" cy="179587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Make sure the weather status always updated in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01E0A0-E499-B3E5-6ADE-CF5CFAC6773D}"/>
              </a:ext>
            </a:extLst>
          </p:cNvPr>
          <p:cNvSpPr txBox="1"/>
          <p:nvPr/>
        </p:nvSpPr>
        <p:spPr>
          <a:xfrm>
            <a:off x="4783200" y="1873250"/>
            <a:ext cx="8181912" cy="499046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public void Begin() {	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if (</a:t>
            </a:r>
            <a:r>
              <a:rPr lang="en-US" sz="2000" dirty="0" err="1">
                <a:cs typeface="Consolas"/>
              </a:rPr>
              <a:t>string.IsNullOrEmpty</a:t>
            </a:r>
            <a:r>
              <a:rPr lang="en-US" sz="2000" dirty="0">
                <a:cs typeface="Consolas"/>
              </a:rPr>
              <a:t>(city))	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    city = </a:t>
            </a:r>
            <a:r>
              <a:rPr lang="en-US" sz="2000" dirty="0" err="1">
                <a:cs typeface="Consolas"/>
              </a:rPr>
              <a:t>getLocation.city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}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</a:t>
            </a:r>
            <a:r>
              <a:rPr lang="en-US" sz="2000" dirty="0" err="1">
                <a:cs typeface="Consolas"/>
              </a:rPr>
              <a:t>locationInitialized</a:t>
            </a:r>
            <a:r>
              <a:rPr lang="en-US" sz="2000" dirty="0">
                <a:cs typeface="Consolas"/>
              </a:rPr>
              <a:t> = true;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}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void Update()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if (</a:t>
            </a:r>
            <a:r>
              <a:rPr lang="en-US" sz="2000" dirty="0" err="1">
                <a:cs typeface="Consolas"/>
              </a:rPr>
              <a:t>locationInitialized</a:t>
            </a:r>
            <a:r>
              <a:rPr lang="en-US" sz="2000" dirty="0">
                <a:cs typeface="Consolas"/>
              </a:rPr>
              <a:t>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if (timer &lt;= 0)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</a:t>
            </a:r>
            <a:r>
              <a:rPr lang="en-US" sz="2000" dirty="0" err="1">
                <a:cs typeface="Consolas"/>
              </a:rPr>
              <a:t>StartCoroutine</a:t>
            </a:r>
            <a:r>
              <a:rPr lang="en-US" sz="2000" dirty="0">
                <a:cs typeface="Consolas"/>
              </a:rPr>
              <a:t> (</a:t>
            </a:r>
            <a:r>
              <a:rPr lang="en-US" sz="2000" dirty="0" err="1">
                <a:cs typeface="Consolas"/>
              </a:rPr>
              <a:t>GetWeatherInfo</a:t>
            </a:r>
            <a:r>
              <a:rPr lang="en-US" sz="2000" dirty="0">
                <a:cs typeface="Consolas"/>
              </a:rPr>
              <a:t> ());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timer = </a:t>
            </a:r>
            <a:r>
              <a:rPr lang="en-US" sz="2000" dirty="0" err="1">
                <a:cs typeface="Consolas"/>
              </a:rPr>
              <a:t>minutesBetweenUpdate</a:t>
            </a:r>
            <a:r>
              <a:rPr lang="en-US" sz="2000" dirty="0">
                <a:cs typeface="Consolas"/>
              </a:rPr>
              <a:t> * 60;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 else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timer -= </a:t>
            </a:r>
            <a:r>
              <a:rPr lang="en-US" sz="2000" dirty="0" err="1">
                <a:cs typeface="Consolas"/>
              </a:rPr>
              <a:t>Time.deltaTime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}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78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53" y="2636274"/>
            <a:ext cx="3526274" cy="537455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Session Agenda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11DAA-5DA7-5E79-6FB0-A3A29DA8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912" y="1644650"/>
            <a:ext cx="8164513" cy="37232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Digital Twin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Digital Twin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Communication Protocols for Digital Twin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Unity HTTP </a:t>
            </a:r>
            <a:r>
              <a:rPr lang="en-US" sz="3200" dirty="0" err="1"/>
              <a:t>Webrequest</a:t>
            </a:r>
            <a:r>
              <a:rPr lang="en-US" sz="3200" dirty="0"/>
              <a:t> 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/>
              <a:t>Demo: </a:t>
            </a:r>
            <a:r>
              <a:rPr lang="en-US" sz="2800" dirty="0">
                <a:cs typeface="Consolas"/>
                <a:hlinkClick r:id="rId3"/>
              </a:rPr>
              <a:t>https://github.com/MangoMetaverse/RealWorldWeatherDemo.git</a:t>
            </a:r>
            <a:r>
              <a:rPr lang="en-US" sz="2800" dirty="0">
                <a:cs typeface="Consolas"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3C123-581C-ED08-9EAA-D52B3DC44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73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Simulate based on current weather data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63512" y="1982374"/>
            <a:ext cx="6096000" cy="323216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can simulate the weather using code from weather data.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Here is the reference code </a:t>
            </a:r>
            <a:r>
              <a:rPr lang="en-US" sz="2800" dirty="0">
                <a:cs typeface="Consolas"/>
                <a:hlinkClick r:id="rId3"/>
              </a:rPr>
              <a:t>https://www.weatherapi.com/docs/weather_conditions.json</a:t>
            </a:r>
            <a:r>
              <a:rPr lang="en-US" sz="2800" dirty="0">
                <a:cs typeface="Consolas"/>
              </a:rPr>
              <a:t>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will put the co inside </a:t>
            </a:r>
            <a:r>
              <a:rPr lang="en-US" sz="2800" b="1" dirty="0" err="1">
                <a:cs typeface="Consolas"/>
              </a:rPr>
              <a:t>StateManager.cs</a:t>
            </a:r>
            <a:r>
              <a:rPr lang="en-US" sz="2800" b="1" dirty="0">
                <a:cs typeface="Consola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EF4B8-A710-1882-5B7C-C2C60A3D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04" y="1959768"/>
            <a:ext cx="5868524" cy="4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5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Simulate based on current weather data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3962400" cy="454021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can simulate the weather using code from weather data.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Here is the reference code </a:t>
            </a:r>
            <a:r>
              <a:rPr lang="en-US" sz="2800" dirty="0">
                <a:cs typeface="Consolas"/>
                <a:hlinkClick r:id="rId3"/>
              </a:rPr>
              <a:t>https://www.weatherapi.com/docs/weather_conditions.json</a:t>
            </a:r>
            <a:r>
              <a:rPr lang="en-US" sz="2800" dirty="0">
                <a:cs typeface="Consolas"/>
              </a:rPr>
              <a:t>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will put the co inside </a:t>
            </a:r>
            <a:r>
              <a:rPr lang="en-US" sz="2800" b="1" dirty="0" err="1">
                <a:cs typeface="Consolas"/>
              </a:rPr>
              <a:t>StateManager.cs</a:t>
            </a:r>
            <a:r>
              <a:rPr lang="en-US" sz="2800" b="1" dirty="0">
                <a:cs typeface="Consolas"/>
              </a:rPr>
              <a:t>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07C4A0D-9CA9-DA68-891C-D9ED8975CDFA}"/>
              </a:ext>
            </a:extLst>
          </p:cNvPr>
          <p:cNvSpPr txBox="1"/>
          <p:nvPr/>
        </p:nvSpPr>
        <p:spPr>
          <a:xfrm>
            <a:off x="5345112" y="1873250"/>
            <a:ext cx="7620000" cy="562141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1900" b="1" dirty="0">
                <a:cs typeface="Consolas"/>
              </a:rPr>
              <a:t>void Update () {</a:t>
            </a:r>
          </a:p>
          <a:p>
            <a:pPr marR="5080">
              <a:tabLst>
                <a:tab pos="241300" algn="l"/>
              </a:tabLst>
            </a:pPr>
            <a:r>
              <a:rPr lang="en-US" sz="1900" b="1" dirty="0">
                <a:cs typeface="Consolas"/>
              </a:rPr>
              <a:t>  </a:t>
            </a:r>
            <a:r>
              <a:rPr lang="en-US" sz="1900" dirty="0">
                <a:cs typeface="Consolas"/>
              </a:rPr>
              <a:t>  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= </a:t>
            </a:r>
            <a:r>
              <a:rPr lang="en-US" sz="1900" dirty="0" err="1">
                <a:cs typeface="Consolas"/>
              </a:rPr>
              <a:t>weatherData.Info.current.condition.code</a:t>
            </a:r>
            <a:r>
              <a:rPr lang="en-US" sz="19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</a:t>
            </a:r>
            <a:r>
              <a:rPr lang="en-US" sz="1900" dirty="0" err="1">
                <a:cs typeface="Consolas"/>
              </a:rPr>
              <a:t>Debug.Log</a:t>
            </a:r>
            <a:r>
              <a:rPr lang="en-US" sz="1900" dirty="0">
                <a:cs typeface="Consolas"/>
              </a:rPr>
              <a:t>("The 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= "+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&gt;= 1180)  	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 </a:t>
            </a:r>
            <a:r>
              <a:rPr lang="en-US" sz="1900" dirty="0" err="1">
                <a:cs typeface="Consolas"/>
              </a:rPr>
              <a:t>SpawnRain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else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&gt;= 1210) 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</a:t>
            </a:r>
            <a:r>
              <a:rPr lang="en-US" sz="1900" dirty="0" err="1">
                <a:cs typeface="Consolas"/>
              </a:rPr>
              <a:t>SpawnSnow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else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&gt;= 1003)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 </a:t>
            </a:r>
            <a:r>
              <a:rPr lang="en-US" sz="1900" dirty="0" err="1">
                <a:cs typeface="Consolas"/>
              </a:rPr>
              <a:t>SpawnCloudy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else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== 1000)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</a:t>
            </a:r>
            <a:r>
              <a:rPr lang="en-US" sz="1900" dirty="0" err="1">
                <a:cs typeface="Consolas"/>
              </a:rPr>
              <a:t>SpawnSunny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else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   None();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}</a:t>
            </a:r>
          </a:p>
          <a:p>
            <a:pPr marR="5080">
              <a:tabLst>
                <a:tab pos="241300" algn="l"/>
              </a:tabLst>
            </a:pPr>
            <a:r>
              <a:rPr lang="en-US" sz="1900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59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Final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376A-AF07-7D24-AFE1-A5ED09C3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62" y="2178050"/>
            <a:ext cx="8648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Summary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C6B685-4CC5-126E-FC65-A52DD7950497}"/>
              </a:ext>
            </a:extLst>
          </p:cNvPr>
          <p:cNvSpPr txBox="1"/>
          <p:nvPr/>
        </p:nvSpPr>
        <p:spPr>
          <a:xfrm>
            <a:off x="1154112" y="1982374"/>
            <a:ext cx="11201400" cy="479669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is a virtual model designed to accurately reflect a physical object, process, or system.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digital twin software has five different levels of sophistication.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Application layer communication protocols for DT can classified to 2 categories by its communication model 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Request/response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Publish/subscribe (pub-sub)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is a powerful Unity API that allows developers to interact with web services and APIs through HTTP protocol.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8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954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6512" y="1972517"/>
            <a:ext cx="10985072" cy="3193011"/>
          </a:xfrm>
          <a:prstGeom prst="rect">
            <a:avLst/>
          </a:prstGeom>
        </p:spPr>
        <p:txBody>
          <a:bodyPr vert="horz" wrap="square" lIns="0" tIns="13293" rIns="0" bIns="0" rtlCol="0">
            <a:spAutoFit/>
          </a:bodyPr>
          <a:lstStyle/>
          <a:p>
            <a:pPr marL="471193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416" spc="-6" dirty="0">
                <a:latin typeface="Consolas"/>
                <a:cs typeface="Consolas"/>
                <a:hlinkClick r:id="rId2"/>
              </a:rPr>
              <a:t>https://www.autodesk.com/design-make/articles/what-is-a-digital-twin</a:t>
            </a:r>
            <a:r>
              <a:rPr lang="en-US" sz="3416" spc="-6" dirty="0">
                <a:latin typeface="Consolas"/>
                <a:cs typeface="Consolas"/>
              </a:rPr>
              <a:t> </a:t>
            </a:r>
          </a:p>
          <a:p>
            <a:pPr marL="471193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416" spc="-6" dirty="0">
                <a:latin typeface="Consolas"/>
                <a:cs typeface="Consolas"/>
                <a:hlinkClick r:id="rId3"/>
              </a:rPr>
              <a:t>https://learn.unity.com/tutorial/introduction-to-digital-twins-with-unity</a:t>
            </a:r>
            <a:r>
              <a:rPr lang="en-US" sz="3416" spc="-6" dirty="0">
                <a:latin typeface="Consolas"/>
                <a:cs typeface="Consolas"/>
              </a:rPr>
              <a:t> </a:t>
            </a:r>
          </a:p>
          <a:p>
            <a:pPr marL="471193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416" spc="-6" dirty="0">
                <a:latin typeface="Consolas"/>
                <a:cs typeface="Consolas"/>
                <a:hlinkClick r:id="rId4"/>
              </a:rPr>
              <a:t>https://github.com/PolyMarsDev</a:t>
            </a:r>
            <a:r>
              <a:rPr lang="en-US" sz="3416" spc="-6">
                <a:latin typeface="Consolas"/>
                <a:cs typeface="Consolas"/>
                <a:hlinkClick r:id="rId4"/>
              </a:rPr>
              <a:t>/Real-World-Weather</a:t>
            </a:r>
            <a:r>
              <a:rPr lang="en-US" sz="3416" spc="-6">
                <a:latin typeface="Consolas"/>
                <a:cs typeface="Consolas"/>
              </a:rPr>
              <a:t> for </a:t>
            </a:r>
            <a:r>
              <a:rPr lang="en-US" sz="3416" spc="-6" dirty="0">
                <a:latin typeface="Consolas"/>
                <a:cs typeface="Consolas"/>
              </a:rPr>
              <a:t>base assets and </a:t>
            </a:r>
            <a:r>
              <a:rPr lang="en-US" sz="3416" spc="-6">
                <a:latin typeface="Consolas"/>
                <a:cs typeface="Consolas"/>
              </a:rPr>
              <a:t>code sample</a:t>
            </a:r>
            <a:endParaRPr sz="3416" dirty="0">
              <a:latin typeface="Consolas"/>
              <a:cs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72E39B-1D57-C07A-DB4D-EA5123A0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Refrence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611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7957197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Digital Twin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201400" cy="479669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is a virtual model designed to accurately reflect a physical object, process, or system.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Vendors offer digital twin software at five different levels of sophistication – from digital twins that integrate data from various sources to one capable of acting autonomously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1: Descriptive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2: Informative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3: Predictive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4: Comprehensive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5: Autonomous twin</a:t>
            </a:r>
          </a:p>
        </p:txBody>
      </p:sp>
    </p:spTree>
    <p:extLst>
      <p:ext uri="{BB962C8B-B14F-4D97-AF65-F5344CB8AC3E}">
        <p14:creationId xmlns:p14="http://schemas.microsoft.com/office/powerpoint/2010/main" val="6782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7957197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The Architecture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8901049" y="1949450"/>
            <a:ext cx="4191000" cy="28602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system contains :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Hardware components.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Data management middleware.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Software components. </a:t>
            </a:r>
          </a:p>
        </p:txBody>
      </p:sp>
      <p:pic>
        <p:nvPicPr>
          <p:cNvPr id="1026" name="Picture 2" descr="Digital twin system">
            <a:extLst>
              <a:ext uri="{FF2B5EF4-FFF2-40B4-BE49-F238E27FC236}">
                <a16:creationId xmlns:a16="http://schemas.microsoft.com/office/drawing/2014/main" id="{14FFEF26-7D87-CB09-755E-BA47CEDC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2178050"/>
            <a:ext cx="8388378" cy="43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341005"/>
            <a:ext cx="11201400" cy="1403974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Application Layer Communication protocol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192411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Application layer communication protocols for DT can classified to 2 categories by its communication model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Request/response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Publish/subscribe (pub-sub)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14AECD-FFE8-BCD5-EA2B-EC060F21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4297920"/>
            <a:ext cx="5276850" cy="229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b/Sub Messaging Model">
            <a:extLst>
              <a:ext uri="{FF2B5EF4-FFF2-40B4-BE49-F238E27FC236}">
                <a16:creationId xmlns:a16="http://schemas.microsoft.com/office/drawing/2014/main" id="{AAF26781-0FAD-0B41-6E83-E72C2EDB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69" y="3070157"/>
            <a:ext cx="7055256" cy="38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Protocol With Request/Response model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192411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system can use these protocol for communication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HTTP (Hypertext Transfer Protocol) </a:t>
            </a:r>
            <a:r>
              <a:rPr lang="en-US" sz="2800" dirty="0">
                <a:cs typeface="Consolas"/>
              </a:rPr>
              <a:t>is a widely used application layer protocol and a basic building block of the World Wide Web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CoAP (Constrained Application Protocol)</a:t>
            </a:r>
            <a:r>
              <a:rPr lang="en-US" sz="2800" dirty="0">
                <a:cs typeface="Consolas"/>
              </a:rPr>
              <a:t>, is a request/response protocol.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3266E5-E401-3DC5-B65E-129DC1D5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4078037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879F3A-A063-A58B-EB70-E8E418A6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2" y="3879916"/>
            <a:ext cx="5029201" cy="30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341005"/>
            <a:ext cx="11049000" cy="1403974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Protocol With Publisher/Subscriber model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423244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MQTT (Message Queuing Telemetry Transport) </a:t>
            </a:r>
            <a:r>
              <a:rPr lang="en-US" sz="2800" dirty="0">
                <a:cs typeface="Consolas"/>
              </a:rPr>
              <a:t>is a lightweight publisher/subscriber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XMPP (Extensible Messaging and Presence Protocol) </a:t>
            </a:r>
            <a:r>
              <a:rPr lang="en-US" sz="2800" dirty="0">
                <a:cs typeface="Consolas"/>
              </a:rPr>
              <a:t>is commonly used communication and messaging protocol in IoT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AMQP (Advanced Message Queuing Protocol) </a:t>
            </a:r>
            <a:r>
              <a:rPr lang="en-US" sz="2800" dirty="0">
                <a:cs typeface="Consolas"/>
              </a:rPr>
              <a:t>follows a publish/subscribe model &amp; Request/Response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DDS (Data Distribution Service) </a:t>
            </a:r>
            <a:r>
              <a:rPr lang="en-US" sz="2800" dirty="0">
                <a:cs typeface="Consolas"/>
              </a:rPr>
              <a:t>follows a publish-subscribe model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OPC UA (Open Platform Communications Unified Architecture) </a:t>
            </a:r>
            <a:r>
              <a:rPr lang="en-US" sz="2800" dirty="0">
                <a:cs typeface="Consolas"/>
              </a:rPr>
              <a:t>supports both Client/Server and Publish/Subscribe models. </a:t>
            </a:r>
          </a:p>
        </p:txBody>
      </p:sp>
    </p:spTree>
    <p:extLst>
      <p:ext uri="{BB962C8B-B14F-4D97-AF65-F5344CB8AC3E}">
        <p14:creationId xmlns:p14="http://schemas.microsoft.com/office/powerpoint/2010/main" val="40960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Unity HTTP </a:t>
            </a:r>
            <a:r>
              <a:rPr lang="en-US" spc="5" dirty="0" err="1"/>
              <a:t>Webrequest</a:t>
            </a:r>
            <a:r>
              <a:rPr lang="en-US" spc="5" dirty="0"/>
              <a:t>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329628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is a powerful Unity API that allows developers to interact with web services and APIs.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Whether you need to download data, send HTTP requests, or upload content, </a:t>
            </a: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provides a flexible and feature-rich solution.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is Unity’s built-in system for handling HTTP requests. It supports various HTTP methods such as </a:t>
            </a:r>
            <a:r>
              <a:rPr lang="en-US" sz="2800" b="1" dirty="0">
                <a:cs typeface="Consolas"/>
              </a:rPr>
              <a:t>GET, POST, PUT, DELETE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8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94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Demo Unity HTTP </a:t>
            </a:r>
            <a:r>
              <a:rPr lang="en-US" spc="5" dirty="0" err="1"/>
              <a:t>Webrequest</a:t>
            </a:r>
            <a:r>
              <a:rPr lang="en-US" spc="5" dirty="0"/>
              <a:t>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14881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Download Sample project from 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  <a:hlinkClick r:id="rId3"/>
              </a:rPr>
              <a:t>https://github.com/MangoMetaverse/RealWorldWeatherDemo.git</a:t>
            </a:r>
            <a:r>
              <a:rPr lang="en-US" sz="2800" dirty="0">
                <a:cs typeface="Consolas"/>
              </a:rPr>
              <a:t>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800" dirty="0"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8064A-F956-931A-6380-4F3C3115B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861" y="3244850"/>
            <a:ext cx="6700838" cy="35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2044</TotalTime>
  <Words>2011</Words>
  <Application>Microsoft Office PowerPoint</Application>
  <PresentationFormat>Custom</PresentationFormat>
  <Paragraphs>233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MT</vt:lpstr>
      <vt:lpstr>ArtifaktElement</vt:lpstr>
      <vt:lpstr>Calibri</vt:lpstr>
      <vt:lpstr>Calibri Light</vt:lpstr>
      <vt:lpstr>Consolas</vt:lpstr>
      <vt:lpstr>Wingdings</vt:lpstr>
      <vt:lpstr>Retrospect</vt:lpstr>
      <vt:lpstr>Intro to Digital Twin with Unity</vt:lpstr>
      <vt:lpstr>Session Agenda</vt:lpstr>
      <vt:lpstr>Digital Twin</vt:lpstr>
      <vt:lpstr>The Architecture</vt:lpstr>
      <vt:lpstr>Application Layer Communication protocol</vt:lpstr>
      <vt:lpstr>Protocol With Request/Response model</vt:lpstr>
      <vt:lpstr>Protocol With Publisher/Subscriber model</vt:lpstr>
      <vt:lpstr>Unity HTTP Webrequest </vt:lpstr>
      <vt:lpstr>Demo Unity HTTP Webrequest </vt:lpstr>
      <vt:lpstr>Demo Unity Script Structure</vt:lpstr>
      <vt:lpstr>How to get Location (1)</vt:lpstr>
      <vt:lpstr>How to get Location (1)</vt:lpstr>
      <vt:lpstr>How to get Location (2)</vt:lpstr>
      <vt:lpstr>How to get Location (2)</vt:lpstr>
      <vt:lpstr>How to get WeatherData</vt:lpstr>
      <vt:lpstr>How to get WeatherData</vt:lpstr>
      <vt:lpstr>How to get WeatherData</vt:lpstr>
      <vt:lpstr>Makes weather auto update</vt:lpstr>
      <vt:lpstr>Make weather auto update</vt:lpstr>
      <vt:lpstr>Simulate based on current weather data</vt:lpstr>
      <vt:lpstr>Simulate based on current weather data</vt:lpstr>
      <vt:lpstr>Final Result</vt:lpstr>
      <vt:lpstr>Summary </vt:lpstr>
      <vt:lpstr>Refrence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cp:lastModifiedBy>I Kadek  Dandy</cp:lastModifiedBy>
  <cp:revision>65</cp:revision>
  <dcterms:created xsi:type="dcterms:W3CDTF">2023-09-24T02:18:01Z</dcterms:created>
  <dcterms:modified xsi:type="dcterms:W3CDTF">2024-10-23T05:06:58Z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2023-09-24T00:00:00Z</vt:filetime>
  </property>
</Properties>
</file>