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24" r:id="rId2"/>
    <p:sldId id="326" r:id="rId3"/>
    <p:sldId id="325" r:id="rId4"/>
    <p:sldId id="328" r:id="rId5"/>
    <p:sldId id="260" r:id="rId6"/>
    <p:sldId id="327" r:id="rId7"/>
    <p:sldId id="333" r:id="rId8"/>
    <p:sldId id="329" r:id="rId9"/>
    <p:sldId id="332" r:id="rId10"/>
    <p:sldId id="335" r:id="rId11"/>
    <p:sldId id="330" r:id="rId12"/>
    <p:sldId id="331" r:id="rId13"/>
    <p:sldId id="338" r:id="rId14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0"/>
          </a:solidFill>
        </a:fill>
      </a:tcStyle>
    </a:wholeTbl>
    <a:band2H>
      <a:tcTxStyle/>
      <a:tcStyle>
        <a:tcBdr/>
        <a:fill>
          <a:solidFill>
            <a:srgbClr val="E6EB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DED"/>
          </a:solidFill>
        </a:fill>
      </a:tcStyle>
    </a:wholeTbl>
    <a:band2H>
      <a:tcTxStyle/>
      <a:tcStyle>
        <a:tcBdr/>
        <a:fill>
          <a:solidFill>
            <a:srgbClr val="EAE7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CA"/>
          </a:solidFill>
        </a:fill>
      </a:tcStyle>
    </a:wholeTbl>
    <a:band2H>
      <a:tcTxStyle/>
      <a:tcStyle>
        <a:tcBdr/>
        <a:fill>
          <a:solidFill>
            <a:srgbClr val="FFF3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4" autoAdjust="0"/>
    <p:restoredTop sz="83691" autoAdjust="0"/>
  </p:normalViewPr>
  <p:slideViewPr>
    <p:cSldViewPr snapToGrid="0">
      <p:cViewPr varScale="1">
        <p:scale>
          <a:sx n="59" d="100"/>
          <a:sy n="59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19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Admittedly, I do a lot of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1797177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 in mind, let’s go see how the GitHub CLI tackles common cons of the CLI with the pros of GUIs</a:t>
            </a:r>
          </a:p>
        </p:txBody>
      </p:sp>
    </p:spTree>
    <p:extLst>
      <p:ext uri="{BB962C8B-B14F-4D97-AF65-F5344CB8AC3E}">
        <p14:creationId xmlns:p14="http://schemas.microsoft.com/office/powerpoint/2010/main" val="123110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to qualify for a star you have to be consistently demonstrating leadership in your community and giving back to that community in an exceptional way. Nominate at stars.github.com/nominate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14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87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38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endParaRPr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gh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is designed to be a compliment to the git command line where git does the Git stuff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gh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can do the common GitHub stuff that developers want to do from the command line. So branch, commit, push, pull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etc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all from the git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9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is that it was a half/half solution</a:t>
            </a:r>
          </a:p>
          <a:p>
            <a:r>
              <a:rPr lang="en-US" dirty="0"/>
              <a:t>Limited knowledge, feel free to correct me</a:t>
            </a:r>
          </a:p>
        </p:txBody>
      </p:sp>
    </p:spTree>
    <p:extLst>
      <p:ext uri="{BB962C8B-B14F-4D97-AF65-F5344CB8AC3E}">
        <p14:creationId xmlns:p14="http://schemas.microsoft.com/office/powerpoint/2010/main" val="147453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https://support.gitkraken.com/pdf/infographic/gitkraken-vs-cli.pdf</a:t>
            </a:r>
          </a:p>
        </p:txBody>
      </p:sp>
    </p:spTree>
    <p:extLst>
      <p:ext uri="{BB962C8B-B14F-4D97-AF65-F5344CB8AC3E}">
        <p14:creationId xmlns:p14="http://schemas.microsoft.com/office/powerpoint/2010/main" val="383557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1" cy="3839132"/>
          </a:xfrm>
          <a:prstGeom prst="rect">
            <a:avLst/>
          </a:prstGeom>
        </p:spPr>
        <p:txBody>
          <a:bodyPr lIns="91438" tIns="91438" rIns="91438" bIns="91438"/>
          <a:lstStyle>
            <a:lvl1pPr marL="342832" indent="-342832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4870" indent="-392035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7075" indent="-44568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5151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3706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5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47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31748" indent="-266090">
              <a:defRPr sz="3200"/>
            </a:lvl2pPr>
            <a:lvl3pPr marL="1241755" indent="-310438">
              <a:defRPr sz="3200"/>
            </a:lvl3pPr>
            <a:lvl4pPr marL="1769501" indent="-372526">
              <a:defRPr sz="3200"/>
            </a:lvl4pPr>
            <a:lvl5pPr marL="2235159" indent="-3725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3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pic" sz="half" idx="13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65658">
              <a:buSzTx/>
              <a:buFontTx/>
              <a:buNone/>
              <a:defRPr sz="1600"/>
            </a:lvl2pPr>
            <a:lvl3pPr marL="0" indent="931316">
              <a:buSzTx/>
              <a:buFontTx/>
              <a:buNone/>
              <a:defRPr sz="1600"/>
            </a:lvl3pPr>
            <a:lvl4pPr marL="0" indent="1396975">
              <a:buSzTx/>
              <a:buFontTx/>
              <a:buNone/>
              <a:defRPr sz="1600"/>
            </a:lvl4pPr>
            <a:lvl5pPr marL="0" indent="186263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8897580" y="371885"/>
            <a:ext cx="2680931" cy="59194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854789" y="371885"/>
            <a:ext cx="7887376" cy="591946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2" cy="3839133"/>
          </a:xfrm>
          <a:prstGeom prst="rect">
            <a:avLst/>
          </a:prstGeom>
        </p:spPr>
        <p:txBody>
          <a:bodyPr lIns="91438" tIns="91438" rIns="91438" bIns="91438"/>
          <a:lstStyle>
            <a:lvl1pPr marL="342400" indent="-342400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3945" indent="-391543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5794" indent="-445125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3521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1788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6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1334561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2" cy="1337753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5000" spc="-102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1334560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47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1" cy="1337752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5100" spc="-102">
                <a:solidFill>
                  <a:schemeClr val="tx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554162" y="1143146"/>
            <a:ext cx="9324976" cy="2431816"/>
          </a:xfrm>
          <a:prstGeom prst="rect">
            <a:avLst/>
          </a:prstGeom>
        </p:spPr>
        <p:txBody>
          <a:bodyPr anchor="b"/>
          <a:lstStyle>
            <a:lvl1pPr algn="ctr"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554162" y="3668743"/>
            <a:ext cx="9324976" cy="16864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65658" algn="ctr">
              <a:buSzTx/>
              <a:buFontTx/>
              <a:buNone/>
              <a:defRPr sz="2400"/>
            </a:lvl2pPr>
            <a:lvl3pPr marL="0" indent="931316" algn="ctr">
              <a:buSzTx/>
              <a:buFontTx/>
              <a:buNone/>
              <a:defRPr sz="2400"/>
            </a:lvl3pPr>
            <a:lvl4pPr marL="0" indent="1396975" algn="ctr">
              <a:buSzTx/>
              <a:buFontTx/>
              <a:buNone/>
              <a:defRPr sz="2400"/>
            </a:lvl4pPr>
            <a:lvl5pPr marL="0" indent="1862633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848314" y="1741401"/>
            <a:ext cx="10723721" cy="2905566"/>
          </a:xfrm>
          <a:prstGeom prst="rect">
            <a:avLst/>
          </a:prstGeom>
        </p:spPr>
        <p:txBody>
          <a:bodyPr anchor="b"/>
          <a:lstStyle>
            <a:lvl1pPr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848314" y="4674453"/>
            <a:ext cx="10723721" cy="1527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6565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31316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96975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6263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854789" y="1859433"/>
            <a:ext cx="5284154" cy="443191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856408" y="371886"/>
            <a:ext cx="10723722" cy="135011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856408" y="1712295"/>
            <a:ext cx="5259870" cy="83917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65658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31316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96975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62633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6294358" y="1712295"/>
            <a:ext cx="5285772" cy="83917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54789" y="371886"/>
            <a:ext cx="10723722" cy="135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54789" y="1859433"/>
            <a:ext cx="10723722" cy="443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9" r:id="rId19"/>
  </p:sldLayoutIdLst>
  <p:transition spd="med"/>
  <p:txStyles>
    <p:titleStyle>
      <a:lvl1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32829" marR="0" indent="-232829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37291" marR="0" indent="-271633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57277" marR="0" indent="-325960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59153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24811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0469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56127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21786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87444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1pPr>
      <a:lvl2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2pPr>
      <a:lvl3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3pPr>
      <a:lvl4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4pPr>
      <a:lvl5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5pPr>
      <a:lvl6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6pPr>
      <a:lvl7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7pPr>
      <a:lvl8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8pPr>
      <a:lvl9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274736" y="366285"/>
            <a:ext cx="11883829" cy="11432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600" dirty="0"/>
              <a:t>Introducing the GitHub CLI</a:t>
            </a:r>
            <a:endParaRPr sz="6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E6CBF-C981-474C-B536-1C783C93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754" y="2156464"/>
            <a:ext cx="5861456" cy="33533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3E6E65-DA8C-4A73-8E21-47115CC2E24C}"/>
              </a:ext>
            </a:extLst>
          </p:cNvPr>
          <p:cNvSpPr/>
          <p:nvPr/>
        </p:nvSpPr>
        <p:spPr>
          <a:xfrm>
            <a:off x="2814031" y="1425925"/>
            <a:ext cx="628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interactive command line tool for people who love GUIs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55BF2-563A-461A-8ED1-66E13959A46F}"/>
              </a:ext>
            </a:extLst>
          </p:cNvPr>
          <p:cNvSpPr txBox="1"/>
          <p:nvPr/>
        </p:nvSpPr>
        <p:spPr>
          <a:xfrm>
            <a:off x="4977187" y="5718750"/>
            <a:ext cx="1962589" cy="8494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46304" tIns="146304" rIns="146304" bIns="146304" numCol="1" spcCol="38100" rtlCol="0" anchor="t">
            <a:spAutoFit/>
          </a:bodyPr>
          <a:lstStyle/>
          <a:p>
            <a:pPr marL="0" marR="0" indent="0" algn="ct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Presented by</a:t>
            </a:r>
          </a:p>
          <a:p>
            <a:pPr marL="0" marR="0" indent="0" algn="ct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Chrissy </a:t>
            </a:r>
            <a:r>
              <a:rPr lang="en-US" dirty="0" err="1"/>
              <a:t>LeMaire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32632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F2E-D947-46DC-B7B2-11E591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&amp; Cons of GUIs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6F1D5-0976-4134-8A1B-BAF4D89C015A}"/>
              </a:ext>
            </a:extLst>
          </p:cNvPr>
          <p:cNvSpPr txBox="1"/>
          <p:nvPr/>
        </p:nvSpPr>
        <p:spPr>
          <a:xfrm>
            <a:off x="992032" y="1629834"/>
            <a:ext cx="9556223" cy="18343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6304" tIns="146304" rIns="146304" bIns="146304" numCol="1" spcCol="38100" rtlCol="0" anchor="t">
            <a:spAutoFit/>
          </a:bodyPr>
          <a:lstStyle/>
          <a:p>
            <a:pPr marR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Pros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Prompts for input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Easy to understand visuals and</a:t>
            </a:r>
            <a:r>
              <a:rPr kumimoji="0" lang="en-US" sz="25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 navigation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baseline="0" dirty="0">
                <a:solidFill>
                  <a:schemeClr val="tx1"/>
                </a:solidFill>
                <a:latin typeface="+mj-lt"/>
              </a:rPr>
              <a:t>Condenses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complicated processes into simple actions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8FA48-EA6B-4F99-A9A7-32E6303B4AA2}"/>
              </a:ext>
            </a:extLst>
          </p:cNvPr>
          <p:cNvSpPr txBox="1"/>
          <p:nvPr/>
        </p:nvSpPr>
        <p:spPr>
          <a:xfrm>
            <a:off x="992032" y="3884760"/>
            <a:ext cx="9556223" cy="18343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6304" tIns="146304" rIns="146304" bIns="146304" numCol="1" spcCol="38100" rtlCol="0" anchor="t">
            <a:spAutoFit/>
          </a:bodyPr>
          <a:lstStyle/>
          <a:p>
            <a:pPr marR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Cons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tx1"/>
                </a:solidFill>
                <a:latin typeface="+mj-lt"/>
              </a:rPr>
              <a:t>Context switching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tx1"/>
                </a:solidFill>
                <a:latin typeface="+mj-lt"/>
              </a:rPr>
              <a:t>Lots of clicking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Locked in/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can’t extend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574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349-D0D0-4532-9932-288C171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D87CE-BA10-405C-B371-D2A1F9C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46" y="1629834"/>
            <a:ext cx="8121407" cy="44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872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349-D0D0-4532-9932-288C171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0C5EC-5527-4690-9226-3B863033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3" y="1629834"/>
            <a:ext cx="8101142" cy="44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95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F2E-D947-46DC-B7B2-11E591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&amp; Cons of CLIs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6F1D5-0976-4134-8A1B-BAF4D89C015A}"/>
              </a:ext>
            </a:extLst>
          </p:cNvPr>
          <p:cNvSpPr txBox="1"/>
          <p:nvPr/>
        </p:nvSpPr>
        <p:spPr>
          <a:xfrm>
            <a:off x="992032" y="1629834"/>
            <a:ext cx="9556223" cy="18343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6304" tIns="146304" rIns="146304" bIns="146304" numCol="1" spcCol="38100" rtlCol="0" anchor="t">
            <a:spAutoFit/>
          </a:bodyPr>
          <a:lstStyle/>
          <a:p>
            <a:pPr marR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Pros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Less context switching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tx1"/>
                </a:solidFill>
                <a:latin typeface="+mj-lt"/>
              </a:rPr>
              <a:t>Efficiency once you know what you’re doing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Aliases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8FA48-EA6B-4F99-A9A7-32E6303B4AA2}"/>
              </a:ext>
            </a:extLst>
          </p:cNvPr>
          <p:cNvSpPr txBox="1"/>
          <p:nvPr/>
        </p:nvSpPr>
        <p:spPr>
          <a:xfrm>
            <a:off x="992032" y="3884760"/>
            <a:ext cx="9556223" cy="18343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6304" tIns="146304" rIns="146304" bIns="146304" numCol="1" spcCol="38100" rtlCol="0" anchor="t">
            <a:spAutoFit/>
          </a:bodyPr>
          <a:lstStyle/>
          <a:p>
            <a:pPr marR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Cons</a:t>
            </a:r>
            <a:endParaRPr lang="en-US" sz="25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Not often created with the beginners in mind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 err="1">
                <a:solidFill>
                  <a:schemeClr val="tx1"/>
                </a:solidFill>
                <a:latin typeface="+mj-lt"/>
              </a:rPr>
              <a:t>Gotta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remember commands</a:t>
            </a:r>
          </a:p>
          <a:p>
            <a:pPr marL="342900" marR="0" indent="-34290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tx1"/>
                </a:solidFill>
                <a:latin typeface="+mj-lt"/>
              </a:rPr>
              <a:t>Can be confusing if lots of information is presented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694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274736" y="636105"/>
            <a:ext cx="11883829" cy="11432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600" dirty="0"/>
              <a:t>GitHub Star</a:t>
            </a:r>
            <a:endParaRPr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887DA-BF97-4DF6-8287-F24E5DCCB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51" y="1801857"/>
            <a:ext cx="4961197" cy="46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550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51" y="2444179"/>
            <a:ext cx="2799842" cy="2799842"/>
          </a:xfrm>
          <a:prstGeom prst="rect">
            <a:avLst/>
          </a:prstGeom>
        </p:spPr>
      </p:pic>
      <p:sp>
        <p:nvSpPr>
          <p:cNvPr id="9" name="Shape 256">
            <a:extLst>
              <a:ext uri="{FF2B5EF4-FFF2-40B4-BE49-F238E27FC236}">
                <a16:creationId xmlns:a16="http://schemas.microsoft.com/office/drawing/2014/main" id="{BF0585D0-0039-4680-8721-82607714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6" y="636105"/>
            <a:ext cx="11883829" cy="1143267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600" dirty="0"/>
              <a:t>Cloud &amp; Datacenter + Data Platform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02779864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-XOR-Partner-General-Dynamics - XOR Security | Delivering Certainty">
            <a:extLst>
              <a:ext uri="{FF2B5EF4-FFF2-40B4-BE49-F238E27FC236}">
                <a16:creationId xmlns:a16="http://schemas.microsoft.com/office/drawing/2014/main" id="{E77DA592-64C8-4B73-BC8B-524DA5D7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6350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56">
            <a:extLst>
              <a:ext uri="{FF2B5EF4-FFF2-40B4-BE49-F238E27FC236}">
                <a16:creationId xmlns:a16="http://schemas.microsoft.com/office/drawing/2014/main" id="{BF0585D0-0039-4680-8721-82607714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6" y="636105"/>
            <a:ext cx="11883829" cy="11432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600" dirty="0"/>
              <a:t>Information Systems Security Officer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7472293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giant twitt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895" y="2943549"/>
            <a:ext cx="1114378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4560" y="2672834"/>
            <a:ext cx="19672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@cl</a:t>
            </a:r>
          </a:p>
        </p:txBody>
      </p:sp>
      <p:sp>
        <p:nvSpPr>
          <p:cNvPr id="7" name="Shape 256">
            <a:extLst>
              <a:ext uri="{FF2B5EF4-FFF2-40B4-BE49-F238E27FC236}">
                <a16:creationId xmlns:a16="http://schemas.microsoft.com/office/drawing/2014/main" id="{E0978523-6D6B-4E25-B6ED-CA919C83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6" y="636105"/>
            <a:ext cx="11883829" cy="11432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600" dirty="0"/>
              <a:t>Twitter</a:t>
            </a:r>
            <a:endParaRPr sz="66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349-D0D0-4532-9932-288C171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CLI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25E01-214F-4780-B27C-CD599F0D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54" y="1256356"/>
            <a:ext cx="8351592" cy="53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27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349-D0D0-4532-9932-288C171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CLI 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C9755-585B-4820-9262-18AB4C2AAAB3}"/>
              </a:ext>
            </a:extLst>
          </p:cNvPr>
          <p:cNvSpPr txBox="1"/>
          <p:nvPr/>
        </p:nvSpPr>
        <p:spPr>
          <a:xfrm>
            <a:off x="992032" y="1629834"/>
            <a:ext cx="9556223" cy="41426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6304" tIns="146304" rIns="146304" bIns="146304" numCol="1" spcCol="38100" rtlCol="0" anchor="t">
            <a:spAutoFit/>
          </a:bodyPr>
          <a:lstStyle/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b="0" i="0" dirty="0">
                <a:solidFill>
                  <a:schemeClr val="tx1"/>
                </a:solidFill>
                <a:effectLst/>
                <a:latin typeface="+mj-lt"/>
              </a:rPr>
              <a:t>It makes creating a new repo or a pull request *so* much faster! ~ 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@ASpittel</a:t>
            </a:r>
            <a:endParaRPr lang="en-US" sz="25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50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b="0" i="0" dirty="0">
                <a:solidFill>
                  <a:schemeClr val="tx1"/>
                </a:solidFill>
                <a:effectLst/>
                <a:latin typeface="+mj-lt"/>
              </a:rPr>
              <a:t>I just love how I can quickly check statuses and open the PR/repo in the browser without managing bookmarks/links. ~ @RafCevallos</a:t>
            </a:r>
          </a:p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50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Created 6 PRs in a few min, team will love me 😜 ~ @steipete</a:t>
            </a:r>
          </a:p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500" dirty="0">
              <a:solidFill>
                <a:schemeClr val="tx1"/>
              </a:solidFill>
              <a:latin typeface="+mj-lt"/>
            </a:endParaRPr>
          </a:p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It works so well. Managing PRs is awesome 🙌🏼 ~@dkcas11</a:t>
            </a:r>
          </a:p>
        </p:txBody>
      </p:sp>
    </p:spTree>
    <p:extLst>
      <p:ext uri="{BB962C8B-B14F-4D97-AF65-F5344CB8AC3E}">
        <p14:creationId xmlns:p14="http://schemas.microsoft.com/office/powerpoint/2010/main" val="202913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349-D0D0-4532-9932-288C171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CCDFAF9-9BF8-4BE6-9EC4-EAB4B7A76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30771"/>
              </p:ext>
            </p:extLst>
          </p:nvPr>
        </p:nvGraphicFramePr>
        <p:xfrm>
          <a:off x="1431622" y="1446323"/>
          <a:ext cx="9570056" cy="3962400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4785028">
                  <a:extLst>
                    <a:ext uri="{9D8B030D-6E8A-4147-A177-3AD203B41FA5}">
                      <a16:colId xmlns:a16="http://schemas.microsoft.com/office/drawing/2014/main" val="1962164037"/>
                    </a:ext>
                  </a:extLst>
                </a:gridCol>
                <a:gridCol w="4785028">
                  <a:extLst>
                    <a:ext uri="{9D8B030D-6E8A-4147-A177-3AD203B41FA5}">
                      <a16:colId xmlns:a16="http://schemas.microsoft.com/office/drawing/2014/main" val="342835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Chrissy’s usability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1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2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GitHub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663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349-D0D0-4532-9932-288C171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55AF22A-3094-4763-A34E-76E0BAF1E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74653"/>
              </p:ext>
            </p:extLst>
          </p:nvPr>
        </p:nvGraphicFramePr>
        <p:xfrm>
          <a:off x="1431622" y="1446323"/>
          <a:ext cx="9570056" cy="4815840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4785028">
                  <a:extLst>
                    <a:ext uri="{9D8B030D-6E8A-4147-A177-3AD203B41FA5}">
                      <a16:colId xmlns:a16="http://schemas.microsoft.com/office/drawing/2014/main" val="1962164037"/>
                    </a:ext>
                  </a:extLst>
                </a:gridCol>
                <a:gridCol w="4785028">
                  <a:extLst>
                    <a:ext uri="{9D8B030D-6E8A-4147-A177-3AD203B41FA5}">
                      <a16:colId xmlns:a16="http://schemas.microsoft.com/office/drawing/2014/main" val="342835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Chrissy’s usability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1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2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GitHub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GitKraken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2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733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15070</TotalTime>
  <Words>373</Words>
  <Application>Microsoft Office PowerPoint</Application>
  <PresentationFormat>Custom</PresentationFormat>
  <Paragraphs>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Helvetica Neue</vt:lpstr>
      <vt:lpstr>Segoe UI Light</vt:lpstr>
      <vt:lpstr>Segoe UI Semilight</vt:lpstr>
      <vt:lpstr>Slack-Lato</vt:lpstr>
      <vt:lpstr>system-ui</vt:lpstr>
      <vt:lpstr>Default</vt:lpstr>
      <vt:lpstr>Introducing the GitHub CLI</vt:lpstr>
      <vt:lpstr>GitHub Star</vt:lpstr>
      <vt:lpstr>Cloud &amp; Datacenter + Data Platform</vt:lpstr>
      <vt:lpstr>Information Systems Security Officer</vt:lpstr>
      <vt:lpstr>Twitter</vt:lpstr>
      <vt:lpstr>GitHub CLI 1.0</vt:lpstr>
      <vt:lpstr>GitHub CLI 1.0</vt:lpstr>
      <vt:lpstr>Other Tools</vt:lpstr>
      <vt:lpstr>Other Tools</vt:lpstr>
      <vt:lpstr>The Pros &amp; Cons of GUIs</vt:lpstr>
      <vt:lpstr>GitHub Desktop</vt:lpstr>
      <vt:lpstr>GitHub Desktop</vt:lpstr>
      <vt:lpstr>The Pros &amp; Cons of CLIs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DBA</dc:title>
  <dc:creator>ctrlb</dc:creator>
  <cp:lastModifiedBy>ctrlb</cp:lastModifiedBy>
  <cp:revision>296</cp:revision>
  <dcterms:modified xsi:type="dcterms:W3CDTF">2020-10-02T07:08:37Z</dcterms:modified>
</cp:coreProperties>
</file>