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6" r:id="rId4"/>
    <p:sldId id="259" r:id="rId5"/>
    <p:sldId id="263" r:id="rId6"/>
    <p:sldId id="258" r:id="rId7"/>
    <p:sldId id="260" r:id="rId8"/>
    <p:sldId id="261" r:id="rId9"/>
    <p:sldId id="262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FF"/>
    <a:srgbClr val="F7F7F7"/>
    <a:srgbClr val="000000"/>
    <a:srgbClr val="EF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85959" autoAdjust="0"/>
  </p:normalViewPr>
  <p:slideViewPr>
    <p:cSldViewPr snapToGrid="0">
      <p:cViewPr varScale="1">
        <p:scale>
          <a:sx n="79" d="100"/>
          <a:sy n="79" d="100"/>
        </p:scale>
        <p:origin x="475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7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A8E2B-8426-4FCD-A861-67760A094CB8}" type="datetimeFigureOut">
              <a:rPr lang="nl-NL" smtClean="0"/>
              <a:t>12-1-2017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0254-4889-4DBA-BF84-E306B545CE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6502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9FFE0-5B13-4ABB-BA18-11264FA62954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4E68C-D1E1-44DB-BEB3-B795605A3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7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choice to use AMQP or HTTPS is specific to the usage scenario. AMQP requires the establishment of a persistent bidirectional socket in addition to transport level security (TLS) or SSL/TLS. This can be a costly operation in terms of network traffic, but only happens at the beginning of an AMQP session. HTTPS has a lower initial overhead, but requires additional SSL overhead for every request. For publishers who frequently publish events, AMQP offers significant performance, latency, and throughput savings.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4E68C-D1E1-44DB-BEB3-B795605A3A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09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choice to use AMQP or HTTPS is specific to the usage scenario. AMQP requires the establishment of a persistent bidirectional socket in addition to transport level security (TLS) or SSL/TLS. This can be a costly operation in terms of network traffic, but only happens at the beginning of an AMQP session. HTTPS has a lower initial overhead, but requires additional SSL overhead for every request. For publishers who frequently publish events, AMQP offers significant performance, latency, and throughput savings.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4E68C-D1E1-44DB-BEB3-B795605A3A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88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https://alexandrebrisebois.wordpress.com/2014/07/18/getting-acquainted-with-azure-service-bus-event-hubs/</a:t>
            </a:r>
          </a:p>
          <a:p>
            <a:endParaRPr lang="en-US" dirty="0"/>
          </a:p>
          <a:p>
            <a:r>
              <a:rPr lang="nl-N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Miljoenen gebeurtenissen per seconde streamen</a:t>
            </a:r>
          </a:p>
          <a:p>
            <a:r>
              <a:rPr lang="nl-N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</a:t>
            </a:r>
            <a:r>
              <a:rPr lang="nl-N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Event Hubs is een uiterst schaalbare publicatie- en aanmeldingsservice die miljoenen gebeurtenissen per seconden kan verwerken en ze naar meerdere toepassingen kan streamen. Hierdoor kunt u enorme hoeveelheden gegevens verwerken en analyseren die door uw verbonden apparaten en toepassingen worden geproduceerd. Zodra de gegevens door Event Hubs zijn verzameld, kunt u ze transformeren en opslaan met elke gewenste </a:t>
            </a:r>
            <a:r>
              <a:rPr lang="nl-N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nl-N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analyseprovider of met </a:t>
            </a:r>
            <a:r>
              <a:rPr lang="nl-N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batching</a:t>
            </a:r>
            <a:r>
              <a:rPr lang="nl-N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-/opslagadapters.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4E68C-D1E1-44DB-BEB3-B795605A3A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3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/>
          <a:srcRect l="21162" r="21162"/>
          <a:stretch/>
        </p:blipFill>
        <p:spPr>
          <a:xfrm>
            <a:off x="0" y="-1"/>
            <a:ext cx="12192000" cy="3406313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3406313"/>
            <a:ext cx="12192000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2" y="5605629"/>
            <a:ext cx="2358189" cy="12523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85" y="5942095"/>
            <a:ext cx="4259047" cy="579437"/>
          </a:xfrm>
          <a:prstGeom prst="rect">
            <a:avLst/>
          </a:prstGeom>
        </p:spPr>
      </p:pic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</p:spTree>
    <p:extLst>
      <p:ext uri="{BB962C8B-B14F-4D97-AF65-F5344CB8AC3E}">
        <p14:creationId xmlns:p14="http://schemas.microsoft.com/office/powerpoint/2010/main" val="46874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8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0C6A-3FE2-4D2F-8BEB-C97E84F8AA2C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2093721"/>
            <a:ext cx="12192000" cy="2136448"/>
          </a:xfrm>
          <a:prstGeom prst="rect">
            <a:avLst/>
          </a:prstGeom>
          <a:solidFill>
            <a:srgbClr val="FFFFFF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2093721"/>
            <a:ext cx="12192000" cy="213644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4249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63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027" y="4214162"/>
            <a:ext cx="364773" cy="3647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027" y="4645344"/>
            <a:ext cx="364773" cy="3647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027" y="5075926"/>
            <a:ext cx="364773" cy="364773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841248" y="246888"/>
            <a:ext cx="10515600" cy="1328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2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2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189163" y="2238375"/>
            <a:ext cx="2479675" cy="26590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25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5446734" y="2513504"/>
            <a:ext cx="5390099" cy="428984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  <p:sp>
        <p:nvSpPr>
          <p:cNvPr id="26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5446734" y="3029093"/>
            <a:ext cx="5390099" cy="428984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Role</a:t>
            </a: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6" hasCustomPrompt="1"/>
          </p:nvPr>
        </p:nvSpPr>
        <p:spPr>
          <a:xfrm>
            <a:off x="5446734" y="4239231"/>
            <a:ext cx="5390099" cy="314633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</a:t>
            </a:r>
            <a:r>
              <a:rPr lang="en-US" dirty="0" err="1"/>
              <a:t>linkedin</a:t>
            </a:r>
            <a:r>
              <a:rPr lang="en-US" dirty="0"/>
              <a:t>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5446734" y="4668469"/>
            <a:ext cx="5390099" cy="314633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twitter</a:t>
            </a:r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5446734" y="5097708"/>
            <a:ext cx="5390099" cy="314633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Blog </a:t>
            </a:r>
            <a:r>
              <a:rPr lang="en-US" dirty="0" err="1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68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6246876" y="3374136"/>
            <a:ext cx="4727448" cy="2167128"/>
          </a:xfrm>
          <a:prstGeom prst="roundRect">
            <a:avLst/>
          </a:prstGeom>
          <a:solidFill>
            <a:srgbClr val="EF7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392" y="3374136"/>
            <a:ext cx="4968240" cy="2167128"/>
          </a:xfrm>
        </p:spPr>
        <p:txBody>
          <a:bodyPr>
            <a:normAutofit/>
          </a:bodyPr>
          <a:lstStyle>
            <a:lvl1pPr>
              <a:defRPr lang="en-US"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246876" y="3795980"/>
            <a:ext cx="4727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0" i="0" kern="1200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DEMO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07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682" y="3398629"/>
            <a:ext cx="4968240" cy="2167128"/>
          </a:xfrm>
        </p:spPr>
        <p:txBody>
          <a:bodyPr>
            <a:normAutofit/>
          </a:bodyPr>
          <a:lstStyle>
            <a:lvl1pPr>
              <a:defRPr lang="en-US"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246876" y="3795980"/>
            <a:ext cx="4727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0" i="0" kern="1200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DEMO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805" y="3398628"/>
            <a:ext cx="2175338" cy="21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10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682" y="3374136"/>
            <a:ext cx="4968240" cy="2167128"/>
          </a:xfrm>
        </p:spPr>
        <p:txBody>
          <a:bodyPr>
            <a:normAutofit/>
          </a:bodyPr>
          <a:lstStyle>
            <a:lvl1pPr>
              <a:defRPr lang="en-US"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246876" y="3795980"/>
            <a:ext cx="4727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0" i="0" kern="1200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DEMO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155" y="228600"/>
            <a:ext cx="2857500" cy="2857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805" y="3374135"/>
            <a:ext cx="2175338" cy="21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63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 userDrawn="1"/>
        </p:nvSpPr>
        <p:spPr>
          <a:xfrm>
            <a:off x="1754339" y="1440344"/>
            <a:ext cx="40061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0" b="1" i="0" dirty="0">
                <a:solidFill>
                  <a:srgbClr val="EF7D0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439614" y="727053"/>
            <a:ext cx="9299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0" i="0" dirty="0">
                <a:solidFill>
                  <a:srgbClr val="EF7D00"/>
                </a:solidFill>
                <a:latin typeface="Calibri Light"/>
                <a:cs typeface="Calibri Light"/>
              </a:rPr>
              <a:t>Think</a:t>
            </a:r>
            <a:r>
              <a:rPr lang="en-US" sz="8000" b="0" i="0" baseline="0" dirty="0">
                <a:solidFill>
                  <a:srgbClr val="EF7D00"/>
                </a:solidFill>
                <a:latin typeface="Calibri Light"/>
                <a:cs typeface="Calibri Light"/>
              </a:rPr>
              <a:t> ahead. Ask now.</a:t>
            </a:r>
            <a:endParaRPr lang="nl-NL" sz="8000" b="0" i="0" dirty="0">
              <a:solidFill>
                <a:srgbClr val="EF7D00"/>
              </a:solidFill>
              <a:latin typeface="Calibri Light"/>
              <a:cs typeface="Calibri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026150" y="4520886"/>
            <a:ext cx="294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800" b="0" i="0" dirty="0">
                <a:latin typeface="Calibri Light"/>
                <a:cs typeface="Calibri Light"/>
              </a:rPr>
              <a:t>http://www.xpirit.com/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484975" y="4941115"/>
            <a:ext cx="248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i="0" dirty="0">
                <a:latin typeface="Calibri Light"/>
                <a:cs typeface="Calibri Light"/>
              </a:rPr>
              <a:t>@</a:t>
            </a:r>
            <a:r>
              <a:rPr lang="en-US" sz="1800" b="0" i="0" dirty="0" err="1">
                <a:latin typeface="Calibri Light"/>
                <a:cs typeface="Calibri Light"/>
              </a:rPr>
              <a:t>xpiritbv</a:t>
            </a:r>
            <a:endParaRPr lang="nl-NL" sz="1800" b="0" i="0" dirty="0">
              <a:latin typeface="Calibri Light"/>
              <a:cs typeface="Calibri Ligh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566449" y="5381018"/>
            <a:ext cx="240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i="0" dirty="0">
                <a:latin typeface="Calibri Light"/>
                <a:cs typeface="Calibri Light"/>
              </a:rPr>
              <a:t>http://xpirit.com/blog</a:t>
            </a:r>
            <a:endParaRPr lang="nl-NL" sz="1800" b="0" i="0" dirty="0">
              <a:latin typeface="Calibri Light"/>
              <a:cs typeface="Calibri Ligh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7" y="4518962"/>
            <a:ext cx="364773" cy="3647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7" y="4950144"/>
            <a:ext cx="364773" cy="3647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7" y="5380726"/>
            <a:ext cx="364773" cy="364773"/>
          </a:xfrm>
          <a:prstGeom prst="rect">
            <a:avLst/>
          </a:prstGeom>
        </p:spPr>
      </p:pic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6" y="2558055"/>
            <a:ext cx="364773" cy="3647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6" y="3135573"/>
            <a:ext cx="364773" cy="364773"/>
          </a:xfrm>
          <a:prstGeom prst="rect">
            <a:avLst/>
          </a:prstGeom>
        </p:spPr>
      </p:pic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757427" y="2524722"/>
            <a:ext cx="5390099" cy="428984"/>
          </a:xfrm>
        </p:spPr>
        <p:txBody>
          <a:bodyPr anchor="ctr" anchorCtr="0"/>
          <a:lstStyle>
            <a:lvl1pPr marL="0" indent="0" algn="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Twitter</a:t>
            </a:r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755520" y="3108338"/>
            <a:ext cx="5390099" cy="428984"/>
          </a:xfrm>
        </p:spPr>
        <p:txBody>
          <a:bodyPr anchor="ctr" anchorCtr="0"/>
          <a:lstStyle>
            <a:lvl1pPr marL="0" indent="0" algn="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email</a:t>
            </a:r>
          </a:p>
        </p:txBody>
      </p:sp>
    </p:spTree>
    <p:extLst>
      <p:ext uri="{BB962C8B-B14F-4D97-AF65-F5344CB8AC3E}">
        <p14:creationId xmlns:p14="http://schemas.microsoft.com/office/powerpoint/2010/main" val="2017103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753051" y="5422784"/>
            <a:ext cx="4933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i="0" dirty="0">
                <a:solidFill>
                  <a:schemeClr val="bg1">
                    <a:lumMod val="50000"/>
                  </a:schemeClr>
                </a:solidFill>
                <a:latin typeface="Calibri Light"/>
                <a:cs typeface="Calibri Light"/>
              </a:rPr>
              <a:t>http://www.xpirit.com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0688" y="3339883"/>
            <a:ext cx="96106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algn="ctr"/>
            <a:r>
              <a:rPr lang="en-US" b="0" i="0" dirty="0">
                <a:latin typeface="Calibri Light"/>
                <a:cs typeface="Calibri Light"/>
              </a:rPr>
              <a:t>Leading IT specialists in </a:t>
            </a:r>
            <a:br>
              <a:rPr lang="en-US" b="0" i="0" dirty="0">
                <a:latin typeface="Calibri Light"/>
                <a:cs typeface="Calibri Light"/>
              </a:rPr>
            </a:br>
            <a:r>
              <a:rPr lang="en-US" b="0" i="0" dirty="0">
                <a:latin typeface="Calibri Light"/>
                <a:cs typeface="Calibri Light"/>
              </a:rPr>
              <a:t>Microsoft Application Lifecycle Management, </a:t>
            </a:r>
            <a:br>
              <a:rPr lang="en-US" b="0" i="0" dirty="0">
                <a:latin typeface="Calibri Light"/>
                <a:cs typeface="Calibri Light"/>
              </a:rPr>
            </a:br>
            <a:r>
              <a:rPr lang="en-US" b="0" i="0" dirty="0">
                <a:latin typeface="Calibri Light"/>
                <a:cs typeface="Calibri Light"/>
              </a:rPr>
              <a:t>Cloud, Enterprise Mobility &amp; Security</a:t>
            </a:r>
          </a:p>
        </p:txBody>
      </p:sp>
      <p:pic>
        <p:nvPicPr>
          <p:cNvPr id="8" name="Afbeelding 7" descr="Xpirit_logo_basis-01_RGB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27" y="252032"/>
            <a:ext cx="5158346" cy="273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81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7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23457" t="-41" r="19299" b="577"/>
          <a:stretch/>
        </p:blipFill>
        <p:spPr>
          <a:xfrm>
            <a:off x="-18661" y="-55985"/>
            <a:ext cx="12210661" cy="3462297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-9331" y="3406313"/>
            <a:ext cx="12201331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2" y="5605629"/>
            <a:ext cx="2358189" cy="12523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85" y="5942095"/>
            <a:ext cx="4259047" cy="579437"/>
          </a:xfrm>
          <a:prstGeom prst="rect">
            <a:avLst/>
          </a:prstGeom>
        </p:spPr>
      </p:pic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</p:spTree>
    <p:extLst>
      <p:ext uri="{BB962C8B-B14F-4D97-AF65-F5344CB8AC3E}">
        <p14:creationId xmlns:p14="http://schemas.microsoft.com/office/powerpoint/2010/main" val="42777360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5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34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9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3406313"/>
            <a:ext cx="12192000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2" y="5605629"/>
            <a:ext cx="2358189" cy="12523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85" y="5942095"/>
            <a:ext cx="4259047" cy="579437"/>
          </a:xfrm>
          <a:prstGeom prst="rect">
            <a:avLst/>
          </a:prstGeom>
        </p:spPr>
      </p:pic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4"/>
          <a:srcRect l="20595" r="21912"/>
          <a:stretch/>
        </p:blipFill>
        <p:spPr>
          <a:xfrm>
            <a:off x="0" y="-1"/>
            <a:ext cx="12192000" cy="340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7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A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29175" r="12079"/>
          <a:stretch/>
        </p:blipFill>
        <p:spPr>
          <a:xfrm>
            <a:off x="0" y="1"/>
            <a:ext cx="12192000" cy="3406312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3406313"/>
            <a:ext cx="12192000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2" y="5605629"/>
            <a:ext cx="2358189" cy="12523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85" y="5942095"/>
            <a:ext cx="4259047" cy="579437"/>
          </a:xfrm>
          <a:prstGeom prst="rect">
            <a:avLst/>
          </a:prstGeom>
        </p:spPr>
      </p:pic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</p:spTree>
    <p:extLst>
      <p:ext uri="{BB962C8B-B14F-4D97-AF65-F5344CB8AC3E}">
        <p14:creationId xmlns:p14="http://schemas.microsoft.com/office/powerpoint/2010/main" val="368217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Discuss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19098" r="22816"/>
          <a:stretch/>
        </p:blipFill>
        <p:spPr>
          <a:xfrm>
            <a:off x="0" y="0"/>
            <a:ext cx="12192000" cy="3406312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3406313"/>
            <a:ext cx="12192000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2" y="5605629"/>
            <a:ext cx="2358189" cy="12523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85" y="5942095"/>
            <a:ext cx="4259047" cy="579437"/>
          </a:xfrm>
          <a:prstGeom prst="rect">
            <a:avLst/>
          </a:prstGeom>
        </p:spPr>
      </p:pic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</p:spTree>
    <p:extLst>
      <p:ext uri="{BB962C8B-B14F-4D97-AF65-F5344CB8AC3E}">
        <p14:creationId xmlns:p14="http://schemas.microsoft.com/office/powerpoint/2010/main" val="294900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0C6A-3FE2-4D2F-8BEB-C97E84F8AA2C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1ED7-AE5A-415B-9C95-EBFBDB6B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4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7706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0C6A-3FE2-4D2F-8BEB-C97E84F8AA2C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1ED7-AE5A-415B-9C95-EBFBDB6B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2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3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9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38875"/>
            <a:ext cx="12191999" cy="6191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47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71655" y="6351588"/>
            <a:ext cx="1186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E0680C6A-3FE2-4D2F-8BEB-C97E84F8AA2C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04453" y="63515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932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2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70" r:id="rId4"/>
    <p:sldLayoutId id="214748366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73" r:id="rId11"/>
    <p:sldLayoutId id="2147483655" r:id="rId12"/>
    <p:sldLayoutId id="2147483662" r:id="rId13"/>
    <p:sldLayoutId id="2147483660" r:id="rId14"/>
    <p:sldLayoutId id="2147483672" r:id="rId15"/>
    <p:sldLayoutId id="2147483671" r:id="rId16"/>
    <p:sldLayoutId id="2147483663" r:id="rId17"/>
    <p:sldLayoutId id="2147483661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>
              <a:lumMod val="50000"/>
            </a:schemeClr>
          </a:solidFill>
          <a:latin typeface="Calibri Light"/>
          <a:ea typeface="+mj-ea"/>
          <a:cs typeface="Calibri Light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rgbClr val="000000"/>
          </a:solidFill>
          <a:latin typeface="Calibri Light"/>
          <a:ea typeface="+mn-ea"/>
          <a:cs typeface="Calibri Light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000000"/>
          </a:solidFill>
          <a:latin typeface="Calibri Light"/>
          <a:ea typeface="+mn-ea"/>
          <a:cs typeface="Calibri Light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rgbClr val="000000"/>
          </a:solidFill>
          <a:latin typeface="Calibri Light"/>
          <a:ea typeface="+mn-ea"/>
          <a:cs typeface="Calibri Light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0000"/>
          </a:solidFill>
          <a:latin typeface="Calibri Light"/>
          <a:ea typeface="+mn-ea"/>
          <a:cs typeface="Calibri Light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0000"/>
          </a:solidFill>
          <a:latin typeface="Calibri Light"/>
          <a:ea typeface="+mn-ea"/>
          <a:cs typeface="Calibri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xpir.it/azurebd1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Azure</a:t>
            </a:r>
            <a:r>
              <a:rPr lang="nl-NL" dirty="0"/>
              <a:t> Event 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Dutch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Meetup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388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Event Hub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5136" y="1311965"/>
            <a:ext cx="3076486" cy="4601725"/>
          </a:xfrm>
          <a:prstGeom prst="rect">
            <a:avLst/>
          </a:prstGeom>
          <a:solidFill>
            <a:srgbClr val="FFFF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3" y="1065110"/>
            <a:ext cx="9808657" cy="49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4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Event Hub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receive data from thermostats:</a:t>
            </a:r>
            <a:br>
              <a:rPr lang="en-US" dirty="0"/>
            </a:br>
            <a:r>
              <a:rPr lang="en-US" dirty="0"/>
              <a:t>Create an Azure Event Hub </a:t>
            </a:r>
          </a:p>
          <a:p>
            <a:r>
              <a:rPr lang="en-US" dirty="0"/>
              <a:t>To mimic thermostats:</a:t>
            </a:r>
            <a:br>
              <a:rPr lang="en-US" dirty="0"/>
            </a:br>
            <a:r>
              <a:rPr lang="en-US" dirty="0"/>
              <a:t>Start the thermostat generator to send events to the Event Hub.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http://xpir.it/azurebd1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1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Hub - Introduction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on Azure Service Bus</a:t>
            </a:r>
          </a:p>
          <a:p>
            <a:r>
              <a:rPr lang="en-US" dirty="0"/>
              <a:t>Highly scalable publish subscribe service</a:t>
            </a:r>
          </a:p>
          <a:p>
            <a:r>
              <a:rPr lang="en-US" dirty="0"/>
              <a:t>Massive amounts of data</a:t>
            </a:r>
          </a:p>
          <a:p>
            <a:r>
              <a:rPr lang="en-US" dirty="0"/>
              <a:t>Very high throughput</a:t>
            </a:r>
          </a:p>
          <a:p>
            <a:r>
              <a:rPr lang="en-US" dirty="0"/>
              <a:t>Support for millions of publishers</a:t>
            </a:r>
          </a:p>
          <a:p>
            <a:endParaRPr lang="en-US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8841932" y="5054212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Consumers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310196" y="5054213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132817" y="5054213"/>
            <a:ext cx="2268828" cy="856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Azure Event Hub</a:t>
            </a:r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314" y="5092289"/>
            <a:ext cx="780290" cy="780290"/>
          </a:xfrm>
          <a:prstGeom prst="rect">
            <a:avLst/>
          </a:prstGeom>
        </p:spPr>
      </p:pic>
      <p:pic>
        <p:nvPicPr>
          <p:cNvPr id="12" name="Picture 4" descr="Afbeeldingsresultaat voor slimme me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469" y="1909675"/>
            <a:ext cx="4249373" cy="239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/>
          <p:cNvSpPr/>
          <p:nvPr/>
        </p:nvSpPr>
        <p:spPr>
          <a:xfrm>
            <a:off x="4159343" y="5305349"/>
            <a:ext cx="727656" cy="35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>
            <a:off x="7757960" y="5259714"/>
            <a:ext cx="727656" cy="35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2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>
          <a:xfrm>
            <a:off x="3675817" y="1694663"/>
            <a:ext cx="5302252" cy="3940935"/>
          </a:xfrm>
          <a:prstGeom prst="roundRect">
            <a:avLst>
              <a:gd name="adj" fmla="val 6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Azure Event Hub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depth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21235" y="2671181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465" y="2060640"/>
            <a:ext cx="780290" cy="780290"/>
          </a:xfrm>
        </p:spPr>
      </p:pic>
      <p:pic>
        <p:nvPicPr>
          <p:cNvPr id="1028" name="Picture 4" descr="Afbeeldingsresultaat voor slimme me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60" y="4458576"/>
            <a:ext cx="1582363" cy="89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/>
          <p:cNvSpPr/>
          <p:nvPr/>
        </p:nvSpPr>
        <p:spPr>
          <a:xfrm>
            <a:off x="2783882" y="2419079"/>
            <a:ext cx="727656" cy="35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49124" y="4000442"/>
            <a:ext cx="3321110" cy="280118"/>
          </a:xfrm>
          <a:prstGeom prst="rect">
            <a:avLst/>
          </a:prstGeom>
          <a:solidFill>
            <a:srgbClr val="00B0F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Partition 32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4946876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92194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037512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082830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128148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173466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5218784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5264102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309420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354738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400056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445374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490692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536010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581328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626646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671964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717282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762600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5807918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5853236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898554" y="399895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943872" y="399895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3752299" y="3666617"/>
            <a:ext cx="3321110" cy="280118"/>
          </a:xfrm>
          <a:prstGeom prst="rect">
            <a:avLst/>
          </a:prstGeom>
          <a:solidFill>
            <a:srgbClr val="00B0F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Partition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2</a:t>
            </a:r>
          </a:p>
        </p:txBody>
      </p:sp>
      <p:cxnSp>
        <p:nvCxnSpPr>
          <p:cNvPr id="162" name="Straight Connector 161"/>
          <p:cNvCxnSpPr/>
          <p:nvPr/>
        </p:nvCxnSpPr>
        <p:spPr>
          <a:xfrm>
            <a:off x="4950051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4995369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5040687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5086005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5131323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5176641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221959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5267277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5312595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5357913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403231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5448549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493867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5539185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5584503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629821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5675139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5720457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5765775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5811093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5856411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901729" y="3665131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5947047" y="3665131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5992373" y="3665131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6037683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6083001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6128319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6173637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6218955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6264273" y="3666617"/>
            <a:ext cx="3175" cy="280118"/>
          </a:xfrm>
          <a:prstGeom prst="line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3752299" y="3331306"/>
            <a:ext cx="3321110" cy="280118"/>
          </a:xfrm>
          <a:prstGeom prst="rect">
            <a:avLst/>
          </a:prstGeom>
          <a:solidFill>
            <a:srgbClr val="00B0F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Partition 1</a:t>
            </a:r>
          </a:p>
        </p:txBody>
      </p:sp>
      <p:cxnSp>
        <p:nvCxnSpPr>
          <p:cNvPr id="210" name="Straight Connector 209"/>
          <p:cNvCxnSpPr/>
          <p:nvPr/>
        </p:nvCxnSpPr>
        <p:spPr>
          <a:xfrm>
            <a:off x="4950051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4995369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5040687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5086005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5131323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5176641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5221959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5267277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5312595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5357913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403231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5448549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493867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5539185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5584503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5629821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5675139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5720457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5765775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811093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856411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901729" y="3329820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947047" y="3329820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5992373" y="3329820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037683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6083001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128319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6173637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6218955" y="3331306"/>
            <a:ext cx="3175" cy="280118"/>
          </a:xfrm>
          <a:prstGeom prst="line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6264273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6309591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6354909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6400227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6445545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6490863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6536181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6581499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/>
          <p:cNvSpPr/>
          <p:nvPr/>
        </p:nvSpPr>
        <p:spPr>
          <a:xfrm>
            <a:off x="3752299" y="4012057"/>
            <a:ext cx="3321110" cy="280118"/>
          </a:xfrm>
          <a:prstGeom prst="rect">
            <a:avLst/>
          </a:prstGeom>
          <a:solidFill>
            <a:srgbClr val="00B0F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Partition …</a:t>
            </a:r>
          </a:p>
        </p:txBody>
      </p:sp>
      <p:cxnSp>
        <p:nvCxnSpPr>
          <p:cNvPr id="258" name="Straight Connector 257"/>
          <p:cNvCxnSpPr/>
          <p:nvPr/>
        </p:nvCxnSpPr>
        <p:spPr>
          <a:xfrm>
            <a:off x="4950051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4995369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5040687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5086005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5131323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5176641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5221959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5267277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5312595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5357913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5403231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5448549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5493867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5539185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5584503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5629821" y="4012057"/>
            <a:ext cx="3175" cy="280118"/>
          </a:xfrm>
          <a:prstGeom prst="line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5675139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5720457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5765775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5811093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5856411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5901729" y="4010571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5947047" y="4010571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/>
          <p:cNvSpPr/>
          <p:nvPr/>
        </p:nvSpPr>
        <p:spPr>
          <a:xfrm>
            <a:off x="3752381" y="4345882"/>
            <a:ext cx="3321110" cy="280118"/>
          </a:xfrm>
          <a:prstGeom prst="rect">
            <a:avLst/>
          </a:prstGeom>
          <a:solidFill>
            <a:srgbClr val="00B0F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Partition 32</a:t>
            </a:r>
          </a:p>
        </p:txBody>
      </p:sp>
      <p:cxnSp>
        <p:nvCxnSpPr>
          <p:cNvPr id="306" name="Straight Connector 305"/>
          <p:cNvCxnSpPr/>
          <p:nvPr/>
        </p:nvCxnSpPr>
        <p:spPr>
          <a:xfrm>
            <a:off x="4950133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4995451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5040769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5086087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5131405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5176723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5222041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5267359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5312677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5357995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5403313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5448631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5493949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5539267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5584585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629903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5675221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5720539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5765857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5811175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5856493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5901811" y="434439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5947129" y="434439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5992455" y="434439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6037765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6083083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6128401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6173719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6219037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6264355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6309673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6354991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6400309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6445627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6490945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6536263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6581581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6626899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6672217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6717535" y="4345882"/>
            <a:ext cx="3175" cy="280118"/>
          </a:xfrm>
          <a:prstGeom prst="line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6762853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6808171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Callout: Bent Line 1025"/>
          <p:cNvSpPr/>
          <p:nvPr/>
        </p:nvSpPr>
        <p:spPr>
          <a:xfrm>
            <a:off x="7167711" y="2328858"/>
            <a:ext cx="903185" cy="4800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8842"/>
              <a:gd name="adj6" fmla="val -43985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Events</a:t>
            </a:r>
          </a:p>
        </p:txBody>
      </p:sp>
      <p:sp>
        <p:nvSpPr>
          <p:cNvPr id="355" name="Callout: Bent Line 354"/>
          <p:cNvSpPr/>
          <p:nvPr/>
        </p:nvSpPr>
        <p:spPr>
          <a:xfrm>
            <a:off x="9606424" y="5581540"/>
            <a:ext cx="903185" cy="4800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86235"/>
              <a:gd name="adj6" fmla="val -316741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Offset</a:t>
            </a:r>
          </a:p>
        </p:txBody>
      </p:sp>
      <p:sp>
        <p:nvSpPr>
          <p:cNvPr id="356" name="Rectangle: Rounded Corners 355"/>
          <p:cNvSpPr/>
          <p:nvPr/>
        </p:nvSpPr>
        <p:spPr>
          <a:xfrm>
            <a:off x="178752" y="2719998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57" name="Rectangle: Rounded Corners 356"/>
          <p:cNvSpPr/>
          <p:nvPr/>
        </p:nvSpPr>
        <p:spPr>
          <a:xfrm>
            <a:off x="236269" y="2768815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61" name="Rectangle: Rounded Corners 360"/>
          <p:cNvSpPr/>
          <p:nvPr/>
        </p:nvSpPr>
        <p:spPr>
          <a:xfrm>
            <a:off x="293786" y="2817632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62" name="Rectangle: Rounded Corners 361"/>
          <p:cNvSpPr/>
          <p:nvPr/>
        </p:nvSpPr>
        <p:spPr>
          <a:xfrm>
            <a:off x="351303" y="2866449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63" name="Rectangle: Rounded Corners 362"/>
          <p:cNvSpPr/>
          <p:nvPr/>
        </p:nvSpPr>
        <p:spPr>
          <a:xfrm>
            <a:off x="417569" y="2933603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64" name="Rectangle: Rounded Corners 363"/>
          <p:cNvSpPr/>
          <p:nvPr/>
        </p:nvSpPr>
        <p:spPr>
          <a:xfrm>
            <a:off x="408820" y="2915266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65" name="Rectangle: Rounded Corners 364"/>
          <p:cNvSpPr/>
          <p:nvPr/>
        </p:nvSpPr>
        <p:spPr>
          <a:xfrm>
            <a:off x="475086" y="2982420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66" name="Rectangle: Rounded Corners 365"/>
          <p:cNvSpPr/>
          <p:nvPr/>
        </p:nvSpPr>
        <p:spPr>
          <a:xfrm>
            <a:off x="532603" y="3031237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67" name="Rectangle: Rounded Corners 366"/>
          <p:cNvSpPr/>
          <p:nvPr/>
        </p:nvSpPr>
        <p:spPr>
          <a:xfrm>
            <a:off x="590120" y="3080054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68" name="Rectangle: Rounded Corners 367"/>
          <p:cNvSpPr/>
          <p:nvPr/>
        </p:nvSpPr>
        <p:spPr>
          <a:xfrm>
            <a:off x="647637" y="3128871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69" name="Rectangle: Rounded Corners 368"/>
          <p:cNvSpPr/>
          <p:nvPr/>
        </p:nvSpPr>
        <p:spPr>
          <a:xfrm>
            <a:off x="705154" y="3177688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70" name="Rectangle: Rounded Corners 369"/>
          <p:cNvSpPr/>
          <p:nvPr/>
        </p:nvSpPr>
        <p:spPr>
          <a:xfrm>
            <a:off x="762671" y="3226505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71" name="Rectangle: Rounded Corners 370"/>
          <p:cNvSpPr/>
          <p:nvPr/>
        </p:nvSpPr>
        <p:spPr>
          <a:xfrm>
            <a:off x="820188" y="3275322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72" name="Rectangle: Rounded Corners 371"/>
          <p:cNvSpPr/>
          <p:nvPr/>
        </p:nvSpPr>
        <p:spPr>
          <a:xfrm>
            <a:off x="877705" y="3324139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73" name="Rectangle: Rounded Corners 372"/>
          <p:cNvSpPr/>
          <p:nvPr/>
        </p:nvSpPr>
        <p:spPr>
          <a:xfrm>
            <a:off x="935222" y="3372956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74" name="Rectangle: Rounded Corners 373"/>
          <p:cNvSpPr/>
          <p:nvPr/>
        </p:nvSpPr>
        <p:spPr>
          <a:xfrm>
            <a:off x="992739" y="3421773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75" name="Rectangle: Rounded Corners 374"/>
          <p:cNvSpPr/>
          <p:nvPr/>
        </p:nvSpPr>
        <p:spPr>
          <a:xfrm>
            <a:off x="1050260" y="3470583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76" name="Arrow: Right 375"/>
          <p:cNvSpPr/>
          <p:nvPr/>
        </p:nvSpPr>
        <p:spPr>
          <a:xfrm>
            <a:off x="2783882" y="2817632"/>
            <a:ext cx="727656" cy="35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Arrow: Right 376"/>
          <p:cNvSpPr/>
          <p:nvPr/>
        </p:nvSpPr>
        <p:spPr>
          <a:xfrm>
            <a:off x="2790392" y="3245854"/>
            <a:ext cx="727656" cy="35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Arrow: Right 377"/>
          <p:cNvSpPr/>
          <p:nvPr/>
        </p:nvSpPr>
        <p:spPr>
          <a:xfrm>
            <a:off x="2796777" y="3654169"/>
            <a:ext cx="727656" cy="35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Arrow: Right 378"/>
          <p:cNvSpPr/>
          <p:nvPr/>
        </p:nvSpPr>
        <p:spPr>
          <a:xfrm>
            <a:off x="2796777" y="4070578"/>
            <a:ext cx="727656" cy="35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Arrow: Right 379"/>
          <p:cNvSpPr/>
          <p:nvPr/>
        </p:nvSpPr>
        <p:spPr>
          <a:xfrm>
            <a:off x="2790392" y="4502984"/>
            <a:ext cx="727656" cy="35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Callout: Bent Line 390"/>
          <p:cNvSpPr/>
          <p:nvPr/>
        </p:nvSpPr>
        <p:spPr>
          <a:xfrm>
            <a:off x="4425751" y="5101480"/>
            <a:ext cx="1260840" cy="4800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5384"/>
              <a:gd name="adj6" fmla="val -21932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# Not changeable</a:t>
            </a:r>
          </a:p>
        </p:txBody>
      </p:sp>
      <p:sp>
        <p:nvSpPr>
          <p:cNvPr id="395" name="Callout: Bent Line 394"/>
          <p:cNvSpPr/>
          <p:nvPr/>
        </p:nvSpPr>
        <p:spPr>
          <a:xfrm>
            <a:off x="11075373" y="2546508"/>
            <a:ext cx="1039185" cy="4800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7157"/>
              <a:gd name="adj6" fmla="val -2016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1 per partition</a:t>
            </a:r>
          </a:p>
        </p:txBody>
      </p:sp>
      <p:sp>
        <p:nvSpPr>
          <p:cNvPr id="397" name="Callout: Bent Line 396"/>
          <p:cNvSpPr/>
          <p:nvPr/>
        </p:nvSpPr>
        <p:spPr>
          <a:xfrm>
            <a:off x="1676881" y="1449187"/>
            <a:ext cx="1039807" cy="480060"/>
          </a:xfrm>
          <a:prstGeom prst="borderCallout2">
            <a:avLst>
              <a:gd name="adj1" fmla="val 11131"/>
              <a:gd name="adj2" fmla="val 101885"/>
              <a:gd name="adj3" fmla="val 23829"/>
              <a:gd name="adj4" fmla="val 109966"/>
              <a:gd name="adj5" fmla="val 200332"/>
              <a:gd name="adj6" fmla="val 119690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Millions of events</a:t>
            </a:r>
          </a:p>
        </p:txBody>
      </p:sp>
      <p:sp>
        <p:nvSpPr>
          <p:cNvPr id="247" name="Rectangle: Rounded Corners 246"/>
          <p:cNvSpPr/>
          <p:nvPr/>
        </p:nvSpPr>
        <p:spPr>
          <a:xfrm>
            <a:off x="10040143" y="3987677"/>
            <a:ext cx="2081167" cy="340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Consumer</a:t>
            </a:r>
          </a:p>
        </p:txBody>
      </p:sp>
      <p:sp>
        <p:nvSpPr>
          <p:cNvPr id="248" name="Rectangle: Rounded Corners 247"/>
          <p:cNvSpPr/>
          <p:nvPr/>
        </p:nvSpPr>
        <p:spPr>
          <a:xfrm>
            <a:off x="10040143" y="4347032"/>
            <a:ext cx="2081167" cy="340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Consumer</a:t>
            </a:r>
          </a:p>
        </p:txBody>
      </p:sp>
      <p:sp>
        <p:nvSpPr>
          <p:cNvPr id="249" name="Rectangle: Rounded Corners 248"/>
          <p:cNvSpPr/>
          <p:nvPr/>
        </p:nvSpPr>
        <p:spPr>
          <a:xfrm>
            <a:off x="10043514" y="4701285"/>
            <a:ext cx="2081167" cy="340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Consumer</a:t>
            </a:r>
          </a:p>
        </p:txBody>
      </p:sp>
      <p:sp>
        <p:nvSpPr>
          <p:cNvPr id="250" name="Rectangle: Rounded Corners 249"/>
          <p:cNvSpPr/>
          <p:nvPr/>
        </p:nvSpPr>
        <p:spPr>
          <a:xfrm>
            <a:off x="10040142" y="5065742"/>
            <a:ext cx="2081167" cy="340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Consumer</a:t>
            </a:r>
          </a:p>
        </p:txBody>
      </p:sp>
      <p:sp>
        <p:nvSpPr>
          <p:cNvPr id="251" name="Rectangle 250"/>
          <p:cNvSpPr/>
          <p:nvPr/>
        </p:nvSpPr>
        <p:spPr>
          <a:xfrm>
            <a:off x="7167711" y="2989144"/>
            <a:ext cx="1778965" cy="443877"/>
          </a:xfrm>
          <a:prstGeom prst="rect">
            <a:avLst/>
          </a:prstGeom>
          <a:solidFill>
            <a:srgbClr val="00B0F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Consumer Group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7149973" y="4327028"/>
            <a:ext cx="1778965" cy="471719"/>
          </a:xfrm>
          <a:prstGeom prst="rect">
            <a:avLst/>
          </a:prstGeom>
          <a:solidFill>
            <a:srgbClr val="00B0F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Consumer Group</a:t>
            </a:r>
          </a:p>
        </p:txBody>
      </p:sp>
      <p:sp>
        <p:nvSpPr>
          <p:cNvPr id="253" name="Rectangle: Rounded Corners 252"/>
          <p:cNvSpPr/>
          <p:nvPr/>
        </p:nvSpPr>
        <p:spPr>
          <a:xfrm>
            <a:off x="10024444" y="2525458"/>
            <a:ext cx="2081167" cy="340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Consumer</a:t>
            </a:r>
          </a:p>
        </p:txBody>
      </p:sp>
      <p:sp>
        <p:nvSpPr>
          <p:cNvPr id="254" name="Rectangle: Rounded Corners 253"/>
          <p:cNvSpPr/>
          <p:nvPr/>
        </p:nvSpPr>
        <p:spPr>
          <a:xfrm>
            <a:off x="10024444" y="2884813"/>
            <a:ext cx="2081167" cy="340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Consumer</a:t>
            </a:r>
          </a:p>
        </p:txBody>
      </p:sp>
      <p:sp>
        <p:nvSpPr>
          <p:cNvPr id="255" name="Rectangle: Rounded Corners 254"/>
          <p:cNvSpPr/>
          <p:nvPr/>
        </p:nvSpPr>
        <p:spPr>
          <a:xfrm>
            <a:off x="10024443" y="3244168"/>
            <a:ext cx="2081167" cy="340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Consumer</a:t>
            </a:r>
          </a:p>
        </p:txBody>
      </p:sp>
      <p:sp>
        <p:nvSpPr>
          <p:cNvPr id="256" name="Rectangle: Rounded Corners 255"/>
          <p:cNvSpPr/>
          <p:nvPr/>
        </p:nvSpPr>
        <p:spPr>
          <a:xfrm>
            <a:off x="10024443" y="3603523"/>
            <a:ext cx="2081167" cy="340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Consumer</a:t>
            </a:r>
          </a:p>
        </p:txBody>
      </p:sp>
      <p:sp>
        <p:nvSpPr>
          <p:cNvPr id="281" name="Left Brace 280"/>
          <p:cNvSpPr/>
          <p:nvPr/>
        </p:nvSpPr>
        <p:spPr>
          <a:xfrm>
            <a:off x="9337360" y="2525458"/>
            <a:ext cx="269064" cy="141104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Left Brace 281"/>
          <p:cNvSpPr/>
          <p:nvPr/>
        </p:nvSpPr>
        <p:spPr>
          <a:xfrm>
            <a:off x="9325845" y="4008338"/>
            <a:ext cx="269064" cy="141104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4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>
          <a:xfrm>
            <a:off x="3675817" y="1694663"/>
            <a:ext cx="5302252" cy="3940935"/>
          </a:xfrm>
          <a:prstGeom prst="roundRect">
            <a:avLst>
              <a:gd name="adj" fmla="val 6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Azure Event Hub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depth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0040143" y="3987677"/>
            <a:ext cx="2081167" cy="340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Consumer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21235" y="2671181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465" y="2060640"/>
            <a:ext cx="780290" cy="780290"/>
          </a:xfrm>
        </p:spPr>
      </p:pic>
      <p:pic>
        <p:nvPicPr>
          <p:cNvPr id="1028" name="Picture 4" descr="Afbeeldingsresultaat voor slimme me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60" y="4458576"/>
            <a:ext cx="1582363" cy="89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/>
          <p:cNvSpPr/>
          <p:nvPr/>
        </p:nvSpPr>
        <p:spPr>
          <a:xfrm>
            <a:off x="2783882" y="2419079"/>
            <a:ext cx="727656" cy="35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49124" y="4000442"/>
            <a:ext cx="3321110" cy="280118"/>
          </a:xfrm>
          <a:prstGeom prst="rect">
            <a:avLst/>
          </a:prstGeom>
          <a:solidFill>
            <a:srgbClr val="00B0F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Partition 32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4946876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92194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037512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082830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128148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173466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5218784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5264102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309420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354738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400056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445374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490692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536010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581328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626646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671964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717282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762600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5807918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5853236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898554" y="399895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943872" y="399895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3752299" y="3666617"/>
            <a:ext cx="3321110" cy="280118"/>
          </a:xfrm>
          <a:prstGeom prst="rect">
            <a:avLst/>
          </a:prstGeom>
          <a:solidFill>
            <a:srgbClr val="00B0F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Partition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2</a:t>
            </a:r>
          </a:p>
        </p:txBody>
      </p:sp>
      <p:cxnSp>
        <p:nvCxnSpPr>
          <p:cNvPr id="162" name="Straight Connector 161"/>
          <p:cNvCxnSpPr/>
          <p:nvPr/>
        </p:nvCxnSpPr>
        <p:spPr>
          <a:xfrm>
            <a:off x="4950051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4995369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5040687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5086005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5131323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5176641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221959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5267277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5312595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5357913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403231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5448549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493867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5539185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5584503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629821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5675139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5720457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5765775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5811093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5856411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901729" y="3665131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5947047" y="3665131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5992373" y="3665131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6037683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6083001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6128319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6173637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6218955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6264273" y="3666617"/>
            <a:ext cx="3175" cy="280118"/>
          </a:xfrm>
          <a:prstGeom prst="line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3752299" y="3331306"/>
            <a:ext cx="3321110" cy="280118"/>
          </a:xfrm>
          <a:prstGeom prst="rect">
            <a:avLst/>
          </a:prstGeom>
          <a:solidFill>
            <a:srgbClr val="00B0F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Partition 1</a:t>
            </a:r>
          </a:p>
        </p:txBody>
      </p:sp>
      <p:cxnSp>
        <p:nvCxnSpPr>
          <p:cNvPr id="210" name="Straight Connector 209"/>
          <p:cNvCxnSpPr/>
          <p:nvPr/>
        </p:nvCxnSpPr>
        <p:spPr>
          <a:xfrm>
            <a:off x="4950051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4995369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5040687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5086005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5131323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5176641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5221959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5267277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5312595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5357913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403231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5448549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493867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5539185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5584503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5629821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5675139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5720457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5765775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811093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856411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901729" y="3329820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947047" y="3329820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5992373" y="3329820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037683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6083001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128319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6173637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6218955" y="3331306"/>
            <a:ext cx="3175" cy="280118"/>
          </a:xfrm>
          <a:prstGeom prst="line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6264273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6309591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6354909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6400227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6445545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6490863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6536181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6581499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/>
          <p:cNvSpPr/>
          <p:nvPr/>
        </p:nvSpPr>
        <p:spPr>
          <a:xfrm>
            <a:off x="3752299" y="4012057"/>
            <a:ext cx="3321110" cy="280118"/>
          </a:xfrm>
          <a:prstGeom prst="rect">
            <a:avLst/>
          </a:prstGeom>
          <a:solidFill>
            <a:srgbClr val="00B0F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Partition …</a:t>
            </a:r>
          </a:p>
        </p:txBody>
      </p:sp>
      <p:cxnSp>
        <p:nvCxnSpPr>
          <p:cNvPr id="258" name="Straight Connector 257"/>
          <p:cNvCxnSpPr/>
          <p:nvPr/>
        </p:nvCxnSpPr>
        <p:spPr>
          <a:xfrm>
            <a:off x="4950051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4995369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5040687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5086005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5131323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5176641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5221959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5267277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5312595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5357913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5403231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5448549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5493867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5539185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5584503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5629821" y="4012057"/>
            <a:ext cx="3175" cy="280118"/>
          </a:xfrm>
          <a:prstGeom prst="line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5675139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5720457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5765775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5811093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5856411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5901729" y="4010571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5947047" y="4010571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/>
          <p:cNvSpPr/>
          <p:nvPr/>
        </p:nvSpPr>
        <p:spPr>
          <a:xfrm>
            <a:off x="3752381" y="4345882"/>
            <a:ext cx="3321110" cy="280118"/>
          </a:xfrm>
          <a:prstGeom prst="rect">
            <a:avLst/>
          </a:prstGeom>
          <a:solidFill>
            <a:srgbClr val="00B0F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Partition 32</a:t>
            </a:r>
          </a:p>
        </p:txBody>
      </p:sp>
      <p:cxnSp>
        <p:nvCxnSpPr>
          <p:cNvPr id="306" name="Straight Connector 305"/>
          <p:cNvCxnSpPr/>
          <p:nvPr/>
        </p:nvCxnSpPr>
        <p:spPr>
          <a:xfrm>
            <a:off x="4950133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4995451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5040769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5086087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5131405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5176723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5222041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5267359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5312677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5357995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5403313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5448631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5493949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5539267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5584585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629903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5675221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5720539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5765857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5811175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5856493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5901811" y="434439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5947129" y="434439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5992455" y="434439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6037765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6083083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6128401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6173719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6219037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6264355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6309673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6354991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6400309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6445627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6490945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6536263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6581581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6626899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6672217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6717535" y="4345882"/>
            <a:ext cx="3175" cy="280118"/>
          </a:xfrm>
          <a:prstGeom prst="line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6762853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6808171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tangle: Rounded Corners 355"/>
          <p:cNvSpPr/>
          <p:nvPr/>
        </p:nvSpPr>
        <p:spPr>
          <a:xfrm>
            <a:off x="178752" y="2719998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57" name="Rectangle: Rounded Corners 356"/>
          <p:cNvSpPr/>
          <p:nvPr/>
        </p:nvSpPr>
        <p:spPr>
          <a:xfrm>
            <a:off x="236269" y="2768815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61" name="Rectangle: Rounded Corners 360"/>
          <p:cNvSpPr/>
          <p:nvPr/>
        </p:nvSpPr>
        <p:spPr>
          <a:xfrm>
            <a:off x="293786" y="2817632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62" name="Rectangle: Rounded Corners 361"/>
          <p:cNvSpPr/>
          <p:nvPr/>
        </p:nvSpPr>
        <p:spPr>
          <a:xfrm>
            <a:off x="351303" y="2866449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63" name="Rectangle: Rounded Corners 362"/>
          <p:cNvSpPr/>
          <p:nvPr/>
        </p:nvSpPr>
        <p:spPr>
          <a:xfrm>
            <a:off x="417569" y="2933603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64" name="Rectangle: Rounded Corners 363"/>
          <p:cNvSpPr/>
          <p:nvPr/>
        </p:nvSpPr>
        <p:spPr>
          <a:xfrm>
            <a:off x="408820" y="2915266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65" name="Rectangle: Rounded Corners 364"/>
          <p:cNvSpPr/>
          <p:nvPr/>
        </p:nvSpPr>
        <p:spPr>
          <a:xfrm>
            <a:off x="475086" y="2982420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66" name="Rectangle: Rounded Corners 365"/>
          <p:cNvSpPr/>
          <p:nvPr/>
        </p:nvSpPr>
        <p:spPr>
          <a:xfrm>
            <a:off x="532603" y="3031237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67" name="Rectangle: Rounded Corners 366"/>
          <p:cNvSpPr/>
          <p:nvPr/>
        </p:nvSpPr>
        <p:spPr>
          <a:xfrm>
            <a:off x="590120" y="3080054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68" name="Rectangle: Rounded Corners 367"/>
          <p:cNvSpPr/>
          <p:nvPr/>
        </p:nvSpPr>
        <p:spPr>
          <a:xfrm>
            <a:off x="647637" y="3128871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69" name="Rectangle: Rounded Corners 368"/>
          <p:cNvSpPr/>
          <p:nvPr/>
        </p:nvSpPr>
        <p:spPr>
          <a:xfrm>
            <a:off x="705154" y="3177688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70" name="Rectangle: Rounded Corners 369"/>
          <p:cNvSpPr/>
          <p:nvPr/>
        </p:nvSpPr>
        <p:spPr>
          <a:xfrm>
            <a:off x="762671" y="3226505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71" name="Rectangle: Rounded Corners 370"/>
          <p:cNvSpPr/>
          <p:nvPr/>
        </p:nvSpPr>
        <p:spPr>
          <a:xfrm>
            <a:off x="820188" y="3275322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72" name="Rectangle: Rounded Corners 371"/>
          <p:cNvSpPr/>
          <p:nvPr/>
        </p:nvSpPr>
        <p:spPr>
          <a:xfrm>
            <a:off x="877705" y="3324139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73" name="Rectangle: Rounded Corners 372"/>
          <p:cNvSpPr/>
          <p:nvPr/>
        </p:nvSpPr>
        <p:spPr>
          <a:xfrm>
            <a:off x="935222" y="3372956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74" name="Rectangle: Rounded Corners 373"/>
          <p:cNvSpPr/>
          <p:nvPr/>
        </p:nvSpPr>
        <p:spPr>
          <a:xfrm>
            <a:off x="992739" y="3421773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75" name="Rectangle: Rounded Corners 374"/>
          <p:cNvSpPr/>
          <p:nvPr/>
        </p:nvSpPr>
        <p:spPr>
          <a:xfrm>
            <a:off x="1050260" y="3470583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76" name="Arrow: Right 375"/>
          <p:cNvSpPr/>
          <p:nvPr/>
        </p:nvSpPr>
        <p:spPr>
          <a:xfrm>
            <a:off x="2783882" y="2817632"/>
            <a:ext cx="727656" cy="35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Arrow: Right 376"/>
          <p:cNvSpPr/>
          <p:nvPr/>
        </p:nvSpPr>
        <p:spPr>
          <a:xfrm>
            <a:off x="2790392" y="3245854"/>
            <a:ext cx="727656" cy="35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Arrow: Right 377"/>
          <p:cNvSpPr/>
          <p:nvPr/>
        </p:nvSpPr>
        <p:spPr>
          <a:xfrm>
            <a:off x="2796777" y="3654169"/>
            <a:ext cx="727656" cy="35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Arrow: Right 378"/>
          <p:cNvSpPr/>
          <p:nvPr/>
        </p:nvSpPr>
        <p:spPr>
          <a:xfrm>
            <a:off x="2796777" y="4070578"/>
            <a:ext cx="727656" cy="35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Arrow: Right 379"/>
          <p:cNvSpPr/>
          <p:nvPr/>
        </p:nvSpPr>
        <p:spPr>
          <a:xfrm>
            <a:off x="2790392" y="4502984"/>
            <a:ext cx="727656" cy="35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: Rounded Corners 384"/>
          <p:cNvSpPr/>
          <p:nvPr/>
        </p:nvSpPr>
        <p:spPr>
          <a:xfrm>
            <a:off x="10040143" y="4347032"/>
            <a:ext cx="2081167" cy="340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Consumer</a:t>
            </a:r>
          </a:p>
        </p:txBody>
      </p:sp>
      <p:sp>
        <p:nvSpPr>
          <p:cNvPr id="386" name="Rectangle: Rounded Corners 385"/>
          <p:cNvSpPr/>
          <p:nvPr/>
        </p:nvSpPr>
        <p:spPr>
          <a:xfrm>
            <a:off x="10040142" y="4706387"/>
            <a:ext cx="2081167" cy="340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Consumer</a:t>
            </a:r>
          </a:p>
        </p:txBody>
      </p:sp>
      <p:sp>
        <p:nvSpPr>
          <p:cNvPr id="387" name="Rectangle: Rounded Corners 386"/>
          <p:cNvSpPr/>
          <p:nvPr/>
        </p:nvSpPr>
        <p:spPr>
          <a:xfrm>
            <a:off x="10040142" y="5065742"/>
            <a:ext cx="2081167" cy="340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Consumer</a:t>
            </a:r>
          </a:p>
        </p:txBody>
      </p:sp>
      <p:sp>
        <p:nvSpPr>
          <p:cNvPr id="390" name="Callout: Bent Line 389"/>
          <p:cNvSpPr/>
          <p:nvPr/>
        </p:nvSpPr>
        <p:spPr>
          <a:xfrm>
            <a:off x="6642074" y="5028753"/>
            <a:ext cx="2169417" cy="67886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7446"/>
              <a:gd name="adj6" fmla="val -30942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Basic: 1 day (at least)</a:t>
            </a:r>
          </a:p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Standard: 1– 7 days</a:t>
            </a:r>
          </a:p>
        </p:txBody>
      </p:sp>
      <p:sp>
        <p:nvSpPr>
          <p:cNvPr id="1027" name="Rectangle 1026"/>
          <p:cNvSpPr/>
          <p:nvPr/>
        </p:nvSpPr>
        <p:spPr>
          <a:xfrm>
            <a:off x="2454326" y="1811782"/>
            <a:ext cx="1113937" cy="51922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SAS token needed</a:t>
            </a:r>
          </a:p>
        </p:txBody>
      </p:sp>
      <p:sp>
        <p:nvSpPr>
          <p:cNvPr id="395" name="Callout: Bent Line 394"/>
          <p:cNvSpPr/>
          <p:nvPr/>
        </p:nvSpPr>
        <p:spPr>
          <a:xfrm>
            <a:off x="11065026" y="1702703"/>
            <a:ext cx="1039185" cy="4800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7157"/>
              <a:gd name="adj6" fmla="val -2016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1 per partition</a:t>
            </a:r>
          </a:p>
        </p:txBody>
      </p:sp>
      <p:sp>
        <p:nvSpPr>
          <p:cNvPr id="398" name="Callout: Bent Line 397"/>
          <p:cNvSpPr/>
          <p:nvPr/>
        </p:nvSpPr>
        <p:spPr>
          <a:xfrm>
            <a:off x="8176601" y="242353"/>
            <a:ext cx="1571503" cy="116348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8574"/>
              <a:gd name="adj6" fmla="val -37120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10 event hubs in 1 namespace possible</a:t>
            </a:r>
          </a:p>
        </p:txBody>
      </p:sp>
      <p:sp>
        <p:nvSpPr>
          <p:cNvPr id="399" name="Rectangle 398"/>
          <p:cNvSpPr/>
          <p:nvPr/>
        </p:nvSpPr>
        <p:spPr>
          <a:xfrm>
            <a:off x="7167711" y="2989144"/>
            <a:ext cx="1778965" cy="443877"/>
          </a:xfrm>
          <a:prstGeom prst="rect">
            <a:avLst/>
          </a:prstGeom>
          <a:solidFill>
            <a:srgbClr val="00B0F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Consumer Group</a:t>
            </a:r>
          </a:p>
        </p:txBody>
      </p:sp>
      <p:sp>
        <p:nvSpPr>
          <p:cNvPr id="400" name="Callout: Bent Line 399"/>
          <p:cNvSpPr/>
          <p:nvPr/>
        </p:nvSpPr>
        <p:spPr>
          <a:xfrm>
            <a:off x="7572441" y="2106185"/>
            <a:ext cx="1349022" cy="489978"/>
          </a:xfrm>
          <a:prstGeom prst="borderCallout2">
            <a:avLst>
              <a:gd name="adj1" fmla="val 46494"/>
              <a:gd name="adj2" fmla="val -490"/>
              <a:gd name="adj3" fmla="val 46494"/>
              <a:gd name="adj4" fmla="val -14986"/>
              <a:gd name="adj5" fmla="val 160080"/>
              <a:gd name="adj6" fmla="val -15639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20 max. </a:t>
            </a:r>
          </a:p>
        </p:txBody>
      </p:sp>
      <p:sp>
        <p:nvSpPr>
          <p:cNvPr id="404" name="Rectangle 403"/>
          <p:cNvSpPr/>
          <p:nvPr/>
        </p:nvSpPr>
        <p:spPr>
          <a:xfrm>
            <a:off x="7149973" y="4327028"/>
            <a:ext cx="1778965" cy="471719"/>
          </a:xfrm>
          <a:prstGeom prst="rect">
            <a:avLst/>
          </a:prstGeom>
          <a:solidFill>
            <a:srgbClr val="00B0F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Consumer Group</a:t>
            </a:r>
          </a:p>
        </p:txBody>
      </p:sp>
      <p:sp>
        <p:nvSpPr>
          <p:cNvPr id="247" name="Rectangle: Rounded Corners 246"/>
          <p:cNvSpPr/>
          <p:nvPr/>
        </p:nvSpPr>
        <p:spPr>
          <a:xfrm>
            <a:off x="10024444" y="2525458"/>
            <a:ext cx="2081167" cy="340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Consumer</a:t>
            </a:r>
          </a:p>
        </p:txBody>
      </p:sp>
      <p:sp>
        <p:nvSpPr>
          <p:cNvPr id="252" name="Rectangle: Rounded Corners 251"/>
          <p:cNvSpPr/>
          <p:nvPr/>
        </p:nvSpPr>
        <p:spPr>
          <a:xfrm>
            <a:off x="10024444" y="2884813"/>
            <a:ext cx="2081167" cy="340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Consumer</a:t>
            </a:r>
          </a:p>
        </p:txBody>
      </p:sp>
      <p:sp>
        <p:nvSpPr>
          <p:cNvPr id="253" name="Rectangle: Rounded Corners 252"/>
          <p:cNvSpPr/>
          <p:nvPr/>
        </p:nvSpPr>
        <p:spPr>
          <a:xfrm>
            <a:off x="10024443" y="3244168"/>
            <a:ext cx="2081167" cy="340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Consumer</a:t>
            </a:r>
          </a:p>
        </p:txBody>
      </p:sp>
      <p:sp>
        <p:nvSpPr>
          <p:cNvPr id="254" name="Rectangle: Rounded Corners 253"/>
          <p:cNvSpPr/>
          <p:nvPr/>
        </p:nvSpPr>
        <p:spPr>
          <a:xfrm>
            <a:off x="10024443" y="3603523"/>
            <a:ext cx="2081167" cy="340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Consumer</a:t>
            </a:r>
          </a:p>
        </p:txBody>
      </p:sp>
      <p:sp>
        <p:nvSpPr>
          <p:cNvPr id="3" name="Left Brace 2"/>
          <p:cNvSpPr/>
          <p:nvPr/>
        </p:nvSpPr>
        <p:spPr>
          <a:xfrm>
            <a:off x="9337360" y="2525458"/>
            <a:ext cx="269064" cy="141104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Left Brace 254"/>
          <p:cNvSpPr/>
          <p:nvPr/>
        </p:nvSpPr>
        <p:spPr>
          <a:xfrm>
            <a:off x="9325845" y="4008338"/>
            <a:ext cx="269064" cy="141104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9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Service Bus vs Event 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Service Bus </a:t>
            </a:r>
          </a:p>
          <a:p>
            <a:r>
              <a:rPr lang="en-US" dirty="0"/>
              <a:t>Message is gone after reading</a:t>
            </a:r>
          </a:p>
          <a:p>
            <a:r>
              <a:rPr lang="en-US" dirty="0"/>
              <a:t>Competing Consumer Pattern</a:t>
            </a:r>
          </a:p>
          <a:p>
            <a:pPr lvl="1"/>
            <a:r>
              <a:rPr lang="en-US" dirty="0"/>
              <a:t>Multiple receivers to the same queue</a:t>
            </a:r>
          </a:p>
          <a:p>
            <a:r>
              <a:rPr lang="en-US" dirty="0"/>
              <a:t>Dead-Letter-Queue</a:t>
            </a:r>
          </a:p>
          <a:p>
            <a:r>
              <a:rPr lang="en-US" dirty="0"/>
              <a:t>Duplicate detection</a:t>
            </a:r>
          </a:p>
          <a:p>
            <a:r>
              <a:rPr lang="en-US" dirty="0"/>
              <a:t>Message receive confirmation</a:t>
            </a:r>
          </a:p>
          <a:p>
            <a:r>
              <a:rPr lang="en-US" dirty="0"/>
              <a:t>For Enterprise integration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EventHub</a:t>
            </a:r>
            <a:r>
              <a:rPr lang="en-US" dirty="0"/>
              <a:t> </a:t>
            </a:r>
          </a:p>
          <a:p>
            <a:r>
              <a:rPr lang="en-US" dirty="0"/>
              <a:t>Message stays at least till retention period is expired</a:t>
            </a:r>
          </a:p>
          <a:p>
            <a:pPr lvl="1"/>
            <a:r>
              <a:rPr lang="en-US" dirty="0"/>
              <a:t>Replay messages</a:t>
            </a:r>
          </a:p>
          <a:p>
            <a:r>
              <a:rPr lang="en-US" dirty="0"/>
              <a:t>Partitioned consumer pattern</a:t>
            </a:r>
          </a:p>
          <a:p>
            <a:pPr lvl="1"/>
            <a:r>
              <a:rPr lang="en-US" dirty="0"/>
              <a:t>Horizontal scaling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5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policies </a:t>
            </a:r>
          </a:p>
          <a:p>
            <a:pPr lvl="1"/>
            <a:r>
              <a:rPr lang="en-US" dirty="0"/>
              <a:t>Primary key</a:t>
            </a:r>
          </a:p>
          <a:p>
            <a:pPr lvl="1"/>
            <a:r>
              <a:rPr lang="en-US" dirty="0"/>
              <a:t>Secondary key</a:t>
            </a:r>
          </a:p>
          <a:p>
            <a:r>
              <a:rPr lang="en-US" dirty="0"/>
              <a:t>Limited number of 12 policies possible</a:t>
            </a:r>
          </a:p>
          <a:p>
            <a:r>
              <a:rPr lang="en-US" dirty="0"/>
              <a:t>Policies possible on Namespace &amp; </a:t>
            </a:r>
            <a:r>
              <a:rPr lang="en-US" dirty="0" err="1"/>
              <a:t>Eventhub</a:t>
            </a:r>
            <a:r>
              <a:rPr lang="en-US" dirty="0"/>
              <a:t> level</a:t>
            </a:r>
          </a:p>
          <a:p>
            <a:r>
              <a:rPr lang="en-US" dirty="0"/>
              <a:t>Default </a:t>
            </a:r>
            <a:r>
              <a:rPr lang="en-US" dirty="0" err="1"/>
              <a:t>RootManageSharedAccessKey</a:t>
            </a:r>
            <a:endParaRPr lang="en-US" dirty="0"/>
          </a:p>
          <a:p>
            <a:pPr lvl="1"/>
            <a:r>
              <a:rPr lang="en-US" dirty="0"/>
              <a:t>For whole namespace</a:t>
            </a:r>
          </a:p>
          <a:p>
            <a:pPr lvl="1"/>
            <a:r>
              <a:rPr lang="en-US" dirty="0"/>
              <a:t>With Manage, Send, Listen rights</a:t>
            </a:r>
          </a:p>
          <a:p>
            <a:pPr lvl="1"/>
            <a:endParaRPr lang="en-US" dirty="0"/>
          </a:p>
          <a:p>
            <a:r>
              <a:rPr lang="en-US" dirty="0"/>
              <a:t>SAS token = time bound permission for a publisher using a policy</a:t>
            </a:r>
          </a:p>
        </p:txBody>
      </p:sp>
      <p:sp>
        <p:nvSpPr>
          <p:cNvPr id="10" name="Arrow: Left 9"/>
          <p:cNvSpPr/>
          <p:nvPr/>
        </p:nvSpPr>
        <p:spPr>
          <a:xfrm>
            <a:off x="6676002" y="3793627"/>
            <a:ext cx="4677798" cy="15416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Don’t use this one!</a:t>
            </a:r>
          </a:p>
          <a:p>
            <a:r>
              <a:rPr lang="en-US" dirty="0"/>
              <a:t>Create a Send only Policy on Event Hub level</a:t>
            </a:r>
          </a:p>
        </p:txBody>
      </p:sp>
    </p:spTree>
    <p:extLst>
      <p:ext uri="{BB962C8B-B14F-4D97-AF65-F5344CB8AC3E}">
        <p14:creationId xmlns:p14="http://schemas.microsoft.com/office/powerpoint/2010/main" val="335619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Rectangle: Rounded Corners 347"/>
          <p:cNvSpPr/>
          <p:nvPr/>
        </p:nvSpPr>
        <p:spPr>
          <a:xfrm>
            <a:off x="2665061" y="3465839"/>
            <a:ext cx="2768443" cy="1521795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Throughput Unit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503321" y="3913101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Consumers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95993" y="3913101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44" name="Rectangle 343"/>
          <p:cNvSpPr/>
          <p:nvPr/>
        </p:nvSpPr>
        <p:spPr>
          <a:xfrm>
            <a:off x="1915174" y="1948873"/>
            <a:ext cx="1113937" cy="51922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Partitions are free!</a:t>
            </a:r>
          </a:p>
        </p:txBody>
      </p:sp>
      <p:sp>
        <p:nvSpPr>
          <p:cNvPr id="12" name="Callout: Bent Line 11"/>
          <p:cNvSpPr/>
          <p:nvPr/>
        </p:nvSpPr>
        <p:spPr>
          <a:xfrm>
            <a:off x="4252414" y="5209065"/>
            <a:ext cx="1039807" cy="1206850"/>
          </a:xfrm>
          <a:prstGeom prst="borderCallout2">
            <a:avLst>
              <a:gd name="adj1" fmla="val 12917"/>
              <a:gd name="adj2" fmla="val 101885"/>
              <a:gd name="adj3" fmla="val 12810"/>
              <a:gd name="adj4" fmla="val 112146"/>
              <a:gd name="adj5" fmla="val -54684"/>
              <a:gd name="adj6" fmla="val 100068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Max 2 MB per second</a:t>
            </a:r>
          </a:p>
        </p:txBody>
      </p:sp>
      <p:sp>
        <p:nvSpPr>
          <p:cNvPr id="11" name="Callout: Bent Line 10"/>
          <p:cNvSpPr/>
          <p:nvPr/>
        </p:nvSpPr>
        <p:spPr>
          <a:xfrm>
            <a:off x="2853963" y="5143698"/>
            <a:ext cx="1260047" cy="1272216"/>
          </a:xfrm>
          <a:prstGeom prst="borderCallout2">
            <a:avLst>
              <a:gd name="adj1" fmla="val 9792"/>
              <a:gd name="adj2" fmla="val -590"/>
              <a:gd name="adj3" fmla="val 11024"/>
              <a:gd name="adj4" fmla="val -9225"/>
              <a:gd name="adj5" fmla="val -50219"/>
              <a:gd name="adj6" fmla="val -6910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Max 1 MB or 1000 events per second</a:t>
            </a:r>
          </a:p>
        </p:txBody>
      </p:sp>
      <p:sp>
        <p:nvSpPr>
          <p:cNvPr id="346" name="Rectangle: Rounded Corners 345"/>
          <p:cNvSpPr/>
          <p:nvPr/>
        </p:nvSpPr>
        <p:spPr>
          <a:xfrm>
            <a:off x="2918614" y="3913101"/>
            <a:ext cx="2268828" cy="856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Azure Event Hub</a:t>
            </a:r>
          </a:p>
        </p:txBody>
      </p:sp>
      <p:pic>
        <p:nvPicPr>
          <p:cNvPr id="347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11" y="3951177"/>
            <a:ext cx="780290" cy="780290"/>
          </a:xfrm>
          <a:prstGeom prst="rect">
            <a:avLst/>
          </a:prstGeom>
        </p:spPr>
      </p:pic>
      <p:sp>
        <p:nvSpPr>
          <p:cNvPr id="349" name="Rectangle 348"/>
          <p:cNvSpPr/>
          <p:nvPr/>
        </p:nvSpPr>
        <p:spPr>
          <a:xfrm>
            <a:off x="3695445" y="6312367"/>
            <a:ext cx="1113937" cy="51922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Per Partition</a:t>
            </a:r>
          </a:p>
        </p:txBody>
      </p:sp>
      <p:graphicFrame>
        <p:nvGraphicFramePr>
          <p:cNvPr id="350" name="Table 3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29709"/>
              </p:ext>
            </p:extLst>
          </p:nvPr>
        </p:nvGraphicFramePr>
        <p:xfrm>
          <a:off x="6096000" y="136026"/>
          <a:ext cx="5946253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23">
                  <a:extLst>
                    <a:ext uri="{9D8B030D-6E8A-4147-A177-3AD203B41FA5}">
                      <a16:colId xmlns:a16="http://schemas.microsoft.com/office/drawing/2014/main" val="2615859748"/>
                    </a:ext>
                  </a:extLst>
                </a:gridCol>
                <a:gridCol w="1042870">
                  <a:extLst>
                    <a:ext uri="{9D8B030D-6E8A-4147-A177-3AD203B41FA5}">
                      <a16:colId xmlns:a16="http://schemas.microsoft.com/office/drawing/2014/main" val="408221199"/>
                    </a:ext>
                  </a:extLst>
                </a:gridCol>
                <a:gridCol w="974856">
                  <a:extLst>
                    <a:ext uri="{9D8B030D-6E8A-4147-A177-3AD203B41FA5}">
                      <a16:colId xmlns:a16="http://schemas.microsoft.com/office/drawing/2014/main" val="2878753078"/>
                    </a:ext>
                  </a:extLst>
                </a:gridCol>
                <a:gridCol w="1178896">
                  <a:extLst>
                    <a:ext uri="{9D8B030D-6E8A-4147-A177-3AD203B41FA5}">
                      <a16:colId xmlns:a16="http://schemas.microsoft.com/office/drawing/2014/main" val="1761620583"/>
                    </a:ext>
                  </a:extLst>
                </a:gridCol>
                <a:gridCol w="982413">
                  <a:extLst>
                    <a:ext uri="{9D8B030D-6E8A-4147-A177-3AD203B41FA5}">
                      <a16:colId xmlns:a16="http://schemas.microsoft.com/office/drawing/2014/main" val="319420290"/>
                    </a:ext>
                  </a:extLst>
                </a:gridCol>
                <a:gridCol w="1231795">
                  <a:extLst>
                    <a:ext uri="{9D8B030D-6E8A-4147-A177-3AD203B41FA5}">
                      <a16:colId xmlns:a16="http://schemas.microsoft.com/office/drawing/2014/main" val="1795214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# 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Partitions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Max Total Ingress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Max Ingress per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Max Total Egress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</a:t>
                      </a:r>
                      <a:r>
                        <a:rPr lang="en-US" sz="1400" dirty="0" err="1"/>
                        <a:t>msgs</a:t>
                      </a:r>
                      <a:r>
                        <a:rPr lang="en-US" sz="1400" dirty="0"/>
                        <a:t> p/s 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ingress (5 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26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7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0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61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6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trike="sngStrike" baseline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sngStrike" baseline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sngStrike" baseline="0" dirty="0"/>
                        <a:t>10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sngStrike" baseline="0" dirty="0"/>
                        <a:t>1.0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sngStrike" baseline="0" dirty="0"/>
                        <a:t>20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sngStrike" baseline="0" dirty="0"/>
                        <a:t>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2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trike="noStrike" baseline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baseline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baseline="0" dirty="0"/>
                        <a:t>20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baseline="0" dirty="0"/>
                        <a:t>1.0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baseline="0" dirty="0"/>
                        <a:t>40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baseline="0" dirty="0"/>
                        <a:t>4048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557519"/>
                  </a:ext>
                </a:extLst>
              </a:tr>
            </a:tbl>
          </a:graphicData>
        </a:graphic>
      </p:graphicFrame>
      <p:sp>
        <p:nvSpPr>
          <p:cNvPr id="352" name="Callout: Bent Line 351"/>
          <p:cNvSpPr/>
          <p:nvPr/>
        </p:nvSpPr>
        <p:spPr>
          <a:xfrm>
            <a:off x="3765184" y="2563443"/>
            <a:ext cx="1686205" cy="4800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5411"/>
              <a:gd name="adj6" fmla="val -23944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# TU’s: 1-20</a:t>
            </a:r>
          </a:p>
        </p:txBody>
      </p:sp>
      <p:sp>
        <p:nvSpPr>
          <p:cNvPr id="353" name="Arrow: Right 352"/>
          <p:cNvSpPr/>
          <p:nvPr/>
        </p:nvSpPr>
        <p:spPr>
          <a:xfrm>
            <a:off x="1834887" y="4164237"/>
            <a:ext cx="727656" cy="35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Arrow: Right 353"/>
          <p:cNvSpPr/>
          <p:nvPr/>
        </p:nvSpPr>
        <p:spPr>
          <a:xfrm>
            <a:off x="5620872" y="4124077"/>
            <a:ext cx="727656" cy="35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Callout: Bent Line 354"/>
          <p:cNvSpPr/>
          <p:nvPr/>
        </p:nvSpPr>
        <p:spPr>
          <a:xfrm>
            <a:off x="17395" y="2755294"/>
            <a:ext cx="2087516" cy="1091231"/>
          </a:xfrm>
          <a:prstGeom prst="borderCallout2">
            <a:avLst>
              <a:gd name="adj1" fmla="val 32918"/>
              <a:gd name="adj2" fmla="val 100124"/>
              <a:gd name="adj3" fmla="val 32918"/>
              <a:gd name="adj4" fmla="val 106579"/>
              <a:gd name="adj5" fmla="val 123085"/>
              <a:gd name="adj6" fmla="val 111420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AMQP Connections:</a:t>
            </a:r>
            <a:br>
              <a:rPr lang="en-US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Basic: 100</a:t>
            </a:r>
            <a:br>
              <a:rPr lang="en-US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Standard: 1000 </a:t>
            </a:r>
            <a:br>
              <a:rPr lang="en-US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Max 5000</a:t>
            </a:r>
          </a:p>
        </p:txBody>
      </p:sp>
      <p:sp>
        <p:nvSpPr>
          <p:cNvPr id="356" name="Rectangle 355"/>
          <p:cNvSpPr/>
          <p:nvPr/>
        </p:nvSpPr>
        <p:spPr>
          <a:xfrm>
            <a:off x="4825123" y="6415914"/>
            <a:ext cx="290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segoe-ui_normal"/>
              </a:rPr>
              <a:t>&gt;? </a:t>
            </a:r>
            <a:r>
              <a:rPr lang="en-US" b="1" dirty="0" err="1">
                <a:solidFill>
                  <a:srgbClr val="222222"/>
                </a:solidFill>
                <a:latin typeface="segoe-ui_normal"/>
              </a:rPr>
              <a:t>ServerBusyException</a:t>
            </a:r>
            <a:endParaRPr lang="en-US" dirty="0"/>
          </a:p>
        </p:txBody>
      </p:sp>
      <p:sp>
        <p:nvSpPr>
          <p:cNvPr id="357" name="Callout: Bent Line 356"/>
          <p:cNvSpPr/>
          <p:nvPr/>
        </p:nvSpPr>
        <p:spPr>
          <a:xfrm>
            <a:off x="5993654" y="4896434"/>
            <a:ext cx="1039807" cy="688207"/>
          </a:xfrm>
          <a:prstGeom prst="borderCallout2">
            <a:avLst>
              <a:gd name="adj1" fmla="val 15422"/>
              <a:gd name="adj2" fmla="val -2770"/>
              <a:gd name="adj3" fmla="val 15315"/>
              <a:gd name="adj4" fmla="val -11405"/>
              <a:gd name="adj5" fmla="val -25254"/>
              <a:gd name="adj6" fmla="val -56188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Max 84 GB</a:t>
            </a:r>
          </a:p>
        </p:txBody>
      </p:sp>
      <p:sp>
        <p:nvSpPr>
          <p:cNvPr id="358" name="Rectangle 357"/>
          <p:cNvSpPr/>
          <p:nvPr/>
        </p:nvSpPr>
        <p:spPr>
          <a:xfrm>
            <a:off x="185598" y="2240520"/>
            <a:ext cx="1113937" cy="51922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HTTP is  free!</a:t>
            </a:r>
          </a:p>
        </p:txBody>
      </p:sp>
      <p:sp>
        <p:nvSpPr>
          <p:cNvPr id="359" name="Callout: Bent Line 358"/>
          <p:cNvSpPr/>
          <p:nvPr/>
        </p:nvSpPr>
        <p:spPr>
          <a:xfrm>
            <a:off x="260763" y="5209064"/>
            <a:ext cx="1686205" cy="587173"/>
          </a:xfrm>
          <a:prstGeom prst="borderCallout2">
            <a:avLst>
              <a:gd name="adj1" fmla="val 37640"/>
              <a:gd name="adj2" fmla="val 105053"/>
              <a:gd name="adj3" fmla="val 34492"/>
              <a:gd name="adj4" fmla="val 113302"/>
              <a:gd name="adj5" fmla="val -117051"/>
              <a:gd name="adj6" fmla="val 123951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Event:</a:t>
            </a:r>
            <a:br>
              <a:rPr lang="en-US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Max 256 KB</a:t>
            </a:r>
          </a:p>
        </p:txBody>
      </p:sp>
    </p:spTree>
    <p:extLst>
      <p:ext uri="{BB962C8B-B14F-4D97-AF65-F5344CB8AC3E}">
        <p14:creationId xmlns:p14="http://schemas.microsoft.com/office/powerpoint/2010/main" val="197346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Hub Scaling tiers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Basic</a:t>
            </a:r>
            <a:r>
              <a:rPr lang="en-US" dirty="0"/>
              <a:t>	</a:t>
            </a:r>
          </a:p>
          <a:p>
            <a:r>
              <a:rPr lang="en-US" dirty="0"/>
              <a:t>1 </a:t>
            </a:r>
            <a:r>
              <a:rPr lang="en-US" dirty="0" err="1"/>
              <a:t>consumergroup</a:t>
            </a:r>
            <a:endParaRPr lang="en-US" dirty="0"/>
          </a:p>
          <a:p>
            <a:r>
              <a:rPr lang="en-US" dirty="0"/>
              <a:t>100 connections included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u="sng" dirty="0"/>
              <a:t>Not</a:t>
            </a:r>
            <a:r>
              <a:rPr lang="en-US" dirty="0"/>
              <a:t> more connections possible</a:t>
            </a:r>
          </a:p>
          <a:p>
            <a:r>
              <a:rPr lang="en-US" dirty="0"/>
              <a:t>1 day retention included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Standard</a:t>
            </a:r>
          </a:p>
          <a:p>
            <a:r>
              <a:rPr lang="en-US" dirty="0"/>
              <a:t>1-20 </a:t>
            </a:r>
            <a:r>
              <a:rPr lang="en-US" dirty="0" err="1"/>
              <a:t>consumergroups</a:t>
            </a:r>
            <a:endParaRPr lang="en-US" dirty="0"/>
          </a:p>
          <a:p>
            <a:r>
              <a:rPr lang="en-US" dirty="0"/>
              <a:t>1000 connections included</a:t>
            </a:r>
          </a:p>
          <a:p>
            <a:pPr marL="0" indent="0">
              <a:buNone/>
            </a:pPr>
            <a:r>
              <a:rPr lang="en-US" dirty="0"/>
              <a:t>   More connections possible </a:t>
            </a:r>
          </a:p>
          <a:p>
            <a:r>
              <a:rPr lang="en-US" dirty="0"/>
              <a:t>1 day retention included </a:t>
            </a:r>
            <a:br>
              <a:rPr lang="en-US" dirty="0"/>
            </a:br>
            <a:r>
              <a:rPr lang="en-US" dirty="0"/>
              <a:t>till 7 days possible</a:t>
            </a:r>
          </a:p>
          <a:p>
            <a:r>
              <a:rPr lang="en-US" dirty="0"/>
              <a:t>Publisher policy possible</a:t>
            </a:r>
          </a:p>
        </p:txBody>
      </p:sp>
    </p:spTree>
    <p:extLst>
      <p:ext uri="{BB962C8B-B14F-4D97-AF65-F5344CB8AC3E}">
        <p14:creationId xmlns:p14="http://schemas.microsoft.com/office/powerpoint/2010/main" val="135315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Hub Pricing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6196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Basic	</a:t>
            </a:r>
          </a:p>
          <a:p>
            <a:r>
              <a:rPr lang="en-US" dirty="0"/>
              <a:t>€ 0,0236 per million events </a:t>
            </a:r>
          </a:p>
          <a:p>
            <a:r>
              <a:rPr lang="en-US" dirty="0"/>
              <a:t>€ 9,41 per TU per month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25272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Standard</a:t>
            </a:r>
          </a:p>
          <a:p>
            <a:r>
              <a:rPr lang="en-US" dirty="0"/>
              <a:t>€ 0,0236 per million events</a:t>
            </a:r>
          </a:p>
          <a:p>
            <a:r>
              <a:rPr lang="en-US" dirty="0"/>
              <a:t>€ 18,82 per TU per month</a:t>
            </a:r>
          </a:p>
          <a:p>
            <a:r>
              <a:rPr lang="en-US" dirty="0"/>
              <a:t>€ 50,19 per TU per month with archive</a:t>
            </a:r>
          </a:p>
          <a:p>
            <a:endParaRPr lang="en-US" dirty="0"/>
          </a:p>
          <a:p>
            <a:r>
              <a:rPr lang="en-US" dirty="0"/>
              <a:t>Extra costs: Connections, Storage</a:t>
            </a:r>
          </a:p>
        </p:txBody>
      </p:sp>
      <p:sp>
        <p:nvSpPr>
          <p:cNvPr id="6" name="Callout: Bent Line 5"/>
          <p:cNvSpPr/>
          <p:nvPr/>
        </p:nvSpPr>
        <p:spPr>
          <a:xfrm>
            <a:off x="4913852" y="1345565"/>
            <a:ext cx="1686205" cy="4800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5411"/>
              <a:gd name="adj6" fmla="val -23944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1 Event max 64 kB</a:t>
            </a:r>
          </a:p>
        </p:txBody>
      </p:sp>
      <p:sp>
        <p:nvSpPr>
          <p:cNvPr id="7" name="Callout: Bent Line 6"/>
          <p:cNvSpPr/>
          <p:nvPr/>
        </p:nvSpPr>
        <p:spPr>
          <a:xfrm>
            <a:off x="5907704" y="244701"/>
            <a:ext cx="1686205" cy="4800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34"/>
              <a:gd name="adj6" fmla="val -53523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Pay per hour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47245"/>
              </p:ext>
            </p:extLst>
          </p:nvPr>
        </p:nvGraphicFramePr>
        <p:xfrm>
          <a:off x="1100177" y="3750033"/>
          <a:ext cx="9839246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042">
                  <a:extLst>
                    <a:ext uri="{9D8B030D-6E8A-4147-A177-3AD203B41FA5}">
                      <a16:colId xmlns:a16="http://schemas.microsoft.com/office/drawing/2014/main" val="594596581"/>
                    </a:ext>
                  </a:extLst>
                </a:gridCol>
                <a:gridCol w="2694177">
                  <a:extLst>
                    <a:ext uri="{9D8B030D-6E8A-4147-A177-3AD203B41FA5}">
                      <a16:colId xmlns:a16="http://schemas.microsoft.com/office/drawing/2014/main" val="1011120689"/>
                    </a:ext>
                  </a:extLst>
                </a:gridCol>
                <a:gridCol w="4708027">
                  <a:extLst>
                    <a:ext uri="{9D8B030D-6E8A-4147-A177-3AD203B41FA5}">
                      <a16:colId xmlns:a16="http://schemas.microsoft.com/office/drawing/2014/main" val="2674541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3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TU</a:t>
                      </a:r>
                      <a:br>
                        <a:rPr lang="en-US" dirty="0"/>
                      </a:br>
                      <a:r>
                        <a:rPr lang="en-US" dirty="0"/>
                        <a:t>100 </a:t>
                      </a:r>
                      <a:r>
                        <a:rPr lang="en-US" dirty="0" err="1"/>
                        <a:t>mln</a:t>
                      </a:r>
                      <a:r>
                        <a:rPr lang="en-US" dirty="0"/>
                        <a:t> events &lt; 64 KB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1*9,41                        9,41</a:t>
                      </a:r>
                      <a:br>
                        <a:rPr lang="en-US" dirty="0"/>
                      </a:br>
                      <a:r>
                        <a:rPr lang="en-US" dirty="0"/>
                        <a:t>100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mln</a:t>
                      </a:r>
                      <a:r>
                        <a:rPr lang="en-US" dirty="0"/>
                        <a:t> * 0,0236 =  2,36</a:t>
                      </a:r>
                    </a:p>
                    <a:p>
                      <a:r>
                        <a:rPr lang="en-US" dirty="0"/>
                        <a:t>                                  </a:t>
                      </a:r>
                      <a:r>
                        <a:rPr lang="en-US" b="1" dirty="0"/>
                        <a:t>11,77</a:t>
                      </a:r>
                      <a:r>
                        <a:rPr lang="en-US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1*18,82                     18,82</a:t>
                      </a:r>
                      <a:br>
                        <a:rPr lang="en-US" dirty="0"/>
                      </a:br>
                      <a:r>
                        <a:rPr lang="en-US" dirty="0"/>
                        <a:t>100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mln</a:t>
                      </a:r>
                      <a:r>
                        <a:rPr lang="en-US" dirty="0"/>
                        <a:t> * 0,0236 =    2,36</a:t>
                      </a:r>
                    </a:p>
                    <a:p>
                      <a:r>
                        <a:rPr lang="en-US" dirty="0"/>
                        <a:t>                                    </a:t>
                      </a:r>
                      <a:r>
                        <a:rPr lang="en-US" b="1" dirty="0"/>
                        <a:t>21,18</a:t>
                      </a:r>
                      <a:r>
                        <a:rPr lang="en-US" dirty="0"/>
                        <a:t>  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1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 TU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 </a:t>
                      </a:r>
                      <a:r>
                        <a:rPr lang="en-US" dirty="0" err="1"/>
                        <a:t>bilj</a:t>
                      </a:r>
                      <a:r>
                        <a:rPr lang="en-US" dirty="0"/>
                        <a:t> events &lt; 64 KB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20*18,82                 376,40</a:t>
                      </a:r>
                    </a:p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bilj</a:t>
                      </a:r>
                      <a:r>
                        <a:rPr lang="en-US" dirty="0"/>
                        <a:t> * 0,0236           23,60</a:t>
                      </a:r>
                    </a:p>
                    <a:p>
                      <a:r>
                        <a:rPr lang="en-US" dirty="0"/>
                        <a:t>                                  </a:t>
                      </a:r>
                      <a:r>
                        <a:rPr lang="en-US" b="1" dirty="0"/>
                        <a:t>400,00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45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92501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 Xpirit">
  <a:themeElements>
    <a:clrScheme name="Custom 1">
      <a:dk1>
        <a:srgbClr val="BD582C"/>
      </a:dk1>
      <a:lt1>
        <a:srgbClr val="FBE6CE"/>
      </a:lt1>
      <a:dk2>
        <a:srgbClr val="E48312"/>
      </a:dk2>
      <a:lt2>
        <a:srgbClr val="F7CD9D"/>
      </a:lt2>
      <a:accent1>
        <a:srgbClr val="E48312"/>
      </a:accent1>
      <a:accent2>
        <a:srgbClr val="724108"/>
      </a:accent2>
      <a:accent3>
        <a:srgbClr val="AB620D"/>
      </a:accent3>
      <a:accent4>
        <a:srgbClr val="F3B46C"/>
      </a:accent4>
      <a:accent5>
        <a:srgbClr val="F7CD9D"/>
      </a:accent5>
      <a:accent6>
        <a:srgbClr val="FBE6CE"/>
      </a:accent6>
      <a:hlink>
        <a:srgbClr val="AB620D"/>
      </a:hlink>
      <a:folHlink>
        <a:srgbClr val="AB620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1C855EA-43C3-4CC1-9DA5-4834C7626992}" vid="{2D94B850-AFB1-4B7F-952A-16DC43BACA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Xpirit_2</Template>
  <TotalTime>1512</TotalTime>
  <Words>781</Words>
  <Application>Microsoft Office PowerPoint</Application>
  <PresentationFormat>Widescreen</PresentationFormat>
  <Paragraphs>235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segoe-ui_normal</vt:lpstr>
      <vt:lpstr>Presentatie Xpirit</vt:lpstr>
      <vt:lpstr>Azure Event Hub</vt:lpstr>
      <vt:lpstr>Event Hub - Introduction</vt:lpstr>
      <vt:lpstr>In depth</vt:lpstr>
      <vt:lpstr>In depth</vt:lpstr>
      <vt:lpstr>Azure Service Bus vs Event Hub</vt:lpstr>
      <vt:lpstr>Security</vt:lpstr>
      <vt:lpstr>Scaling</vt:lpstr>
      <vt:lpstr>Event Hub Scaling tiers</vt:lpstr>
      <vt:lpstr>Event Hub Pricing</vt:lpstr>
      <vt:lpstr>Hands-on: Event Hub</vt:lpstr>
      <vt:lpstr>Hands-on: Event 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EventHub</dc:title>
  <dc:creator>Pascal Naber</dc:creator>
  <cp:lastModifiedBy>Pascal Naber</cp:lastModifiedBy>
  <cp:revision>192</cp:revision>
  <dcterms:created xsi:type="dcterms:W3CDTF">2016-12-16T08:04:19Z</dcterms:created>
  <dcterms:modified xsi:type="dcterms:W3CDTF">2017-01-12T18:38:43Z</dcterms:modified>
</cp:coreProperties>
</file>