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  <p:sldId id="263" r:id="rId10"/>
    <p:sldId id="267" r:id="rId11"/>
    <p:sldId id="266" r:id="rId12"/>
    <p:sldId id="268" r:id="rId13"/>
    <p:sldId id="269" r:id="rId14"/>
    <p:sldId id="270" r:id="rId15"/>
    <p:sldId id="275" r:id="rId16"/>
    <p:sldId id="276" r:id="rId17"/>
    <p:sldId id="272" r:id="rId18"/>
    <p:sldId id="273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F7D00"/>
    <a:srgbClr val="FFFF9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59" autoAdjust="0"/>
  </p:normalViewPr>
  <p:slideViewPr>
    <p:cSldViewPr snapToGrid="0">
      <p:cViewPr varScale="1">
        <p:scale>
          <a:sx n="98" d="100"/>
          <a:sy n="98" d="100"/>
        </p:scale>
        <p:origin x="9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22-2-2017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51" y="305010"/>
            <a:ext cx="4573942" cy="26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biztalk360/a-lap-around-azure-data-factory" TargetMode="External"/><Relationship Id="rId2" Type="http://schemas.openxmlformats.org/officeDocument/2006/relationships/hyperlink" Target="http://www.slideshare.net/vkokaev/introduction-to-azure-data-factor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Azure Data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Marco Mansi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6650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 Movement Activities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6" y="1349706"/>
            <a:ext cx="4615087" cy="19445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12" y="1323969"/>
            <a:ext cx="4904542" cy="19702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36" y="3542813"/>
            <a:ext cx="3305239" cy="227585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86" y="3542813"/>
            <a:ext cx="3996001" cy="25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26" y="2973862"/>
            <a:ext cx="4901969" cy="249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72743" y="303943"/>
            <a:ext cx="7712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 Transformation Activities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671209" y="1892029"/>
            <a:ext cx="65300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Hadoop Hive, Pig, MapReduce,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Batch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.Net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861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3971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Linked Services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344066" y="2295726"/>
            <a:ext cx="5297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services define the information needed for Data Factory to connect to external resources (Examples: Azure Storage, on-premises SQL Server, Azure HDInsight). </a:t>
            </a:r>
            <a:endParaRPr lang="nl-NL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7" y="648086"/>
            <a:ext cx="7198237" cy="190040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92" y="3326854"/>
            <a:ext cx="5051276" cy="18809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3971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Linked Services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" y="1598289"/>
            <a:ext cx="4928289" cy="375159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57" y="1571526"/>
            <a:ext cx="5281728" cy="38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2336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Datasets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613584" y="1598289"/>
            <a:ext cx="6278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Datasets</a:t>
            </a:r>
            <a:r>
              <a:rPr lang="en-US" sz="2000" dirty="0"/>
              <a:t> represent data structures within the data stores. </a:t>
            </a:r>
          </a:p>
          <a:p>
            <a:endParaRPr lang="en-US" sz="2000" dirty="0"/>
          </a:p>
          <a:p>
            <a:r>
              <a:rPr lang="en-US" sz="2000" dirty="0"/>
              <a:t>For example, an Azure Storage linked service provides connection information for Data Factory to connect to an Azure Storage account. </a:t>
            </a:r>
          </a:p>
          <a:p>
            <a:endParaRPr lang="en-US" sz="2000" dirty="0"/>
          </a:p>
          <a:p>
            <a:r>
              <a:rPr lang="en-US" sz="2000" dirty="0"/>
              <a:t>An Azure Blob dataset specifies the blob container and folder in the Azure Blob Storage from which the pipeline should read the data.</a:t>
            </a:r>
          </a:p>
          <a:p>
            <a:endParaRPr lang="en-US" sz="2000" dirty="0"/>
          </a:p>
          <a:p>
            <a:r>
              <a:rPr lang="en-US" sz="2000" dirty="0"/>
              <a:t>Similarly, an Azure SQL linked service provides connection information for an Azure SQL database and an Azure SQL dataset specifies the table that contains the data.</a:t>
            </a:r>
            <a:endParaRPr lang="nl-NL" sz="2000" dirty="0"/>
          </a:p>
        </p:txBody>
      </p:sp>
      <p:pic>
        <p:nvPicPr>
          <p:cNvPr id="4098" name="Picture 2" descr="http://meta-x.com/syview_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67" y="170945"/>
            <a:ext cx="2923422" cy="24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64" y="2973086"/>
            <a:ext cx="5287132" cy="204638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</a:t>
            </a:r>
            <a:endParaRPr lang="nl-NL" dirty="0"/>
          </a:p>
        </p:txBody>
      </p:sp>
      <p:pic>
        <p:nvPicPr>
          <p:cNvPr id="4" name="Picture 2" descr="Key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4" y="1776423"/>
            <a:ext cx="10746471" cy="33986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95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 for all artefacts</a:t>
            </a:r>
          </a:p>
          <a:p>
            <a:r>
              <a:rPr lang="en-US" dirty="0"/>
              <a:t>Ease of management by source control</a:t>
            </a:r>
          </a:p>
          <a:p>
            <a:r>
              <a:rPr lang="en-US" dirty="0"/>
              <a:t>Can be developed using:</a:t>
            </a:r>
          </a:p>
          <a:p>
            <a:pPr lvl="1"/>
            <a:r>
              <a:rPr lang="en-US" dirty="0"/>
              <a:t>Data Factory Editor</a:t>
            </a:r>
          </a:p>
          <a:p>
            <a:pPr lvl="2"/>
            <a:r>
              <a:rPr lang="en-US" dirty="0"/>
              <a:t>In Azure Portal</a:t>
            </a:r>
          </a:p>
          <a:p>
            <a:pPr lvl="2"/>
            <a:r>
              <a:rPr lang="en-US" dirty="0"/>
              <a:t>Create and deploy artefacts</a:t>
            </a:r>
          </a:p>
          <a:p>
            <a:pPr lvl="1"/>
            <a:r>
              <a:rPr lang="en-US" dirty="0"/>
              <a:t>PowerShell</a:t>
            </a:r>
          </a:p>
          <a:p>
            <a:pPr lvl="2"/>
            <a:r>
              <a:rPr lang="en-US" dirty="0"/>
              <a:t>Cmdlets for each main function in PS ARM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Azure Data Factory Templates</a:t>
            </a:r>
          </a:p>
          <a:p>
            <a:pPr lvl="2"/>
            <a:r>
              <a:rPr lang="en-US" dirty="0"/>
              <a:t>.NET SDK</a:t>
            </a:r>
            <a:endParaRPr lang="en-AU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04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63016" y="0"/>
            <a:ext cx="187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Pricing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8" y="964874"/>
            <a:ext cx="10891303" cy="45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63016" y="0"/>
            <a:ext cx="187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Pricing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6" y="1682887"/>
            <a:ext cx="11032307" cy="28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11266" name="Picture 2" descr="https://dirtyhands.files.wordpress.com/2016/01/dirty-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947912" y="3073982"/>
            <a:ext cx="6575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http://xpir.it/dambd1</a:t>
            </a:r>
            <a:endParaRPr lang="nl-NL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2840477" y="2996118"/>
            <a:ext cx="6181928" cy="3054485"/>
          </a:xfrm>
          <a:prstGeom prst="rect">
            <a:avLst/>
          </a:prstGeom>
          <a:ln>
            <a:solidFill>
              <a:srgbClr val="E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Factory is a cloud-based data integration service that orchestrates and automates the movement and transformation of data</a:t>
            </a:r>
            <a:endParaRPr lang="nl-NL" sz="3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azurecomcdn.azureedge.net/cvt-041bbcf179b13cb902344ce739d43e8de4af91df7331ee5efdf757329a0d2240/images/page/services/data-factory/data-factory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4" y="149261"/>
            <a:ext cx="11752308" cy="27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475516" y="1829121"/>
            <a:ext cx="6909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to </a:t>
            </a:r>
            <a:r>
              <a:rPr lang="en-US" dirty="0" err="1"/>
              <a:t>Slava</a:t>
            </a:r>
            <a:r>
              <a:rPr lang="en-US" dirty="0"/>
              <a:t> </a:t>
            </a:r>
            <a:r>
              <a:rPr lang="en-US" dirty="0" err="1"/>
              <a:t>Kokaev</a:t>
            </a:r>
            <a:r>
              <a:rPr lang="en-US" dirty="0"/>
              <a:t> and Martin Abbott for their inspiring slides</a:t>
            </a:r>
            <a:r>
              <a:rPr lang="en-US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nl-NL" dirty="0">
                <a:hlinkClick r:id="rId2"/>
              </a:rPr>
              <a:t>http://www.slideshare.net/vkokaev/introduction-to-azure-data-factory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nl-NL" dirty="0">
                <a:hlinkClick r:id="rId3"/>
              </a:rPr>
              <a:t>https://www.slideshare.net/biztalk360/a-lap-around-azure-data-factory</a:t>
            </a:r>
            <a:endParaRPr lang="nl-NL" dirty="0"/>
          </a:p>
          <a:p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75516" y="347006"/>
            <a:ext cx="2128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Sources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225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1038" y="-158997"/>
            <a:ext cx="10515600" cy="1325563"/>
          </a:xfrm>
        </p:spPr>
        <p:txBody>
          <a:bodyPr/>
          <a:lstStyle/>
          <a:p>
            <a:r>
              <a:rPr lang="en-US" dirty="0"/>
              <a:t>Azure Data Factory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72830" y="890081"/>
            <a:ext cx="890891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 Enterprises</a:t>
            </a:r>
            <a:br>
              <a:rPr lang="en-US" sz="2400" dirty="0"/>
            </a:br>
            <a:r>
              <a:rPr lang="en-US" sz="2400" dirty="0"/>
              <a:t>To ingest data from multiple on-premises and cloud sources easily, and gets your data where it needs to go.</a:t>
            </a:r>
            <a:br>
              <a:rPr lang="en-US" sz="2400" dirty="0"/>
            </a:br>
            <a:r>
              <a:rPr lang="en-US" sz="2400" dirty="0"/>
              <a:t>Prepare and partition your data as you ingest it, or apply pre-processing steps.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Allows you to create data pipelines</a:t>
            </a:r>
            <a:br>
              <a:rPr lang="en-US" sz="2400" b="1" dirty="0"/>
            </a:br>
            <a:r>
              <a:rPr lang="en-US" sz="2400" dirty="0"/>
              <a:t>That move and transform data, and then run the pipelines on a specified schedule (hourly, daily, weekly, etc..)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Provides rich visualizations</a:t>
            </a:r>
            <a:br>
              <a:rPr lang="en-US" sz="2400" b="1" dirty="0"/>
            </a:br>
            <a:r>
              <a:rPr lang="en-US" sz="2400" dirty="0"/>
              <a:t>To display the lineage and dependencies between your data pipelines, and monitor all your data pipelines from a single unified view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68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" y="1726659"/>
            <a:ext cx="11883712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8549" y="35557"/>
            <a:ext cx="10515600" cy="1325563"/>
          </a:xfrm>
        </p:spPr>
        <p:txBody>
          <a:bodyPr/>
          <a:lstStyle/>
          <a:p>
            <a:r>
              <a:rPr lang="en-US" dirty="0"/>
              <a:t>What can we use Data Factory for?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07459" y="1630381"/>
            <a:ext cx="6783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ingest</a:t>
            </a:r>
            <a:r>
              <a:rPr lang="nl-NL" sz="2000" dirty="0"/>
              <a:t> data </a:t>
            </a:r>
            <a:r>
              <a:rPr lang="nl-NL" sz="2000" dirty="0" err="1"/>
              <a:t>from</a:t>
            </a:r>
            <a:r>
              <a:rPr lang="nl-NL" sz="2000" dirty="0"/>
              <a:t> multiple on-</a:t>
            </a:r>
            <a:r>
              <a:rPr lang="nl-NL" sz="2000" dirty="0" err="1"/>
              <a:t>premises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cloud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Schedule, </a:t>
            </a:r>
            <a:r>
              <a:rPr lang="nl-NL" sz="2000" dirty="0" err="1"/>
              <a:t>orchestrate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manage </a:t>
            </a:r>
            <a:r>
              <a:rPr lang="nl-NL" sz="2000" dirty="0" err="1"/>
              <a:t>the</a:t>
            </a:r>
            <a:r>
              <a:rPr lang="nl-NL" sz="2000" dirty="0"/>
              <a:t> data </a:t>
            </a:r>
            <a:r>
              <a:rPr lang="nl-NL" sz="2000" dirty="0" err="1"/>
              <a:t>transformation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analysis </a:t>
            </a:r>
            <a:r>
              <a:rPr lang="nl-NL" sz="2000" dirty="0" err="1"/>
              <a:t>process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Transform</a:t>
            </a:r>
            <a:r>
              <a:rPr lang="nl-NL" sz="2000" dirty="0"/>
              <a:t> </a:t>
            </a:r>
            <a:r>
              <a:rPr lang="nl-NL" sz="2000" dirty="0" err="1"/>
              <a:t>raw</a:t>
            </a:r>
            <a:r>
              <a:rPr lang="nl-NL" sz="2000" dirty="0"/>
              <a:t> data </a:t>
            </a:r>
            <a:r>
              <a:rPr lang="nl-NL" sz="2000" dirty="0" err="1"/>
              <a:t>into</a:t>
            </a:r>
            <a:r>
              <a:rPr lang="nl-NL" sz="2000" dirty="0"/>
              <a:t> </a:t>
            </a:r>
            <a:r>
              <a:rPr lang="nl-NL" sz="2000" dirty="0" err="1"/>
              <a:t>finished</a:t>
            </a:r>
            <a:r>
              <a:rPr lang="nl-NL" sz="2000" dirty="0"/>
              <a:t> or </a:t>
            </a:r>
            <a:r>
              <a:rPr lang="nl-NL" sz="2000" dirty="0" err="1"/>
              <a:t>shaped</a:t>
            </a:r>
            <a:r>
              <a:rPr lang="nl-NL" sz="2000" dirty="0"/>
              <a:t> data </a:t>
            </a:r>
            <a:r>
              <a:rPr lang="nl-NL" sz="2000" dirty="0" err="1"/>
              <a:t>that's</a:t>
            </a:r>
            <a:r>
              <a:rPr lang="nl-NL" sz="2000" dirty="0"/>
              <a:t> ready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consumption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BI tools or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onpremises</a:t>
            </a:r>
            <a:r>
              <a:rPr lang="nl-NL" sz="2000" dirty="0"/>
              <a:t> or cloud </a:t>
            </a:r>
            <a:r>
              <a:rPr lang="nl-NL" sz="2000" dirty="0" err="1"/>
              <a:t>applications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Manage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entire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of data </a:t>
            </a:r>
            <a:r>
              <a:rPr lang="nl-NL" sz="2000" dirty="0" err="1"/>
              <a:t>pipelines</a:t>
            </a:r>
            <a:r>
              <a:rPr lang="nl-NL" sz="2000" dirty="0"/>
              <a:t> at a </a:t>
            </a:r>
            <a:r>
              <a:rPr lang="nl-NL" sz="2000" dirty="0" err="1"/>
              <a:t>glance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identify</a:t>
            </a:r>
            <a:r>
              <a:rPr lang="nl-NL" sz="2000" dirty="0"/>
              <a:t> issues </a:t>
            </a:r>
            <a:r>
              <a:rPr lang="nl-NL" sz="2000" dirty="0" err="1"/>
              <a:t>and</a:t>
            </a:r>
            <a:r>
              <a:rPr lang="nl-NL" sz="2000" dirty="0"/>
              <a:t> take action</a:t>
            </a:r>
          </a:p>
        </p:txBody>
      </p:sp>
      <p:pic>
        <p:nvPicPr>
          <p:cNvPr id="2050" name="Picture 2" descr="https://azure.microsoft.com/svghandler/data-factory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4" y="1570264"/>
            <a:ext cx="6926904" cy="36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66" y="481115"/>
            <a:ext cx="4099440" cy="20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72743" y="303943"/>
            <a:ext cx="4648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What is a Pipeline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23089" y="1836615"/>
            <a:ext cx="46903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A </a:t>
            </a:r>
            <a:r>
              <a:rPr lang="nl-NL" sz="2800" b="1" dirty="0"/>
              <a:t>pipeline</a:t>
            </a:r>
            <a:r>
              <a:rPr lang="nl-NL" sz="2800" dirty="0"/>
              <a:t> is a </a:t>
            </a:r>
            <a:r>
              <a:rPr lang="nl-NL" sz="2800" dirty="0" err="1"/>
              <a:t>logical</a:t>
            </a:r>
            <a:r>
              <a:rPr lang="nl-NL" sz="2800" dirty="0"/>
              <a:t> </a:t>
            </a:r>
            <a:r>
              <a:rPr lang="nl-NL" sz="2800" dirty="0" err="1"/>
              <a:t>grouping</a:t>
            </a:r>
            <a:r>
              <a:rPr lang="nl-NL" sz="2800" dirty="0"/>
              <a:t> of activities. </a:t>
            </a:r>
            <a:r>
              <a:rPr lang="nl-NL" sz="2800" dirty="0" err="1"/>
              <a:t>They</a:t>
            </a:r>
            <a:r>
              <a:rPr lang="nl-NL" sz="2800" dirty="0"/>
              <a:t> are </a:t>
            </a:r>
            <a:r>
              <a:rPr lang="nl-NL" sz="2800" dirty="0" err="1"/>
              <a:t>used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group</a:t>
            </a:r>
            <a:r>
              <a:rPr lang="nl-NL" sz="2800" dirty="0"/>
              <a:t> activities </a:t>
            </a:r>
            <a:r>
              <a:rPr lang="nl-NL" sz="2800" dirty="0" err="1"/>
              <a:t>into</a:t>
            </a:r>
            <a:r>
              <a:rPr lang="nl-NL" sz="2800" dirty="0"/>
              <a:t> a unit </a:t>
            </a:r>
            <a:r>
              <a:rPr lang="nl-NL" sz="2800" dirty="0" err="1"/>
              <a:t>that</a:t>
            </a:r>
            <a:r>
              <a:rPr lang="nl-NL" sz="2800" dirty="0"/>
              <a:t> </a:t>
            </a:r>
            <a:r>
              <a:rPr lang="nl-NL" sz="2800" dirty="0" err="1"/>
              <a:t>together</a:t>
            </a:r>
            <a:r>
              <a:rPr lang="nl-NL" sz="2800" dirty="0"/>
              <a:t> </a:t>
            </a:r>
            <a:r>
              <a:rPr lang="nl-NL" sz="2800" dirty="0" err="1"/>
              <a:t>perform</a:t>
            </a:r>
            <a:r>
              <a:rPr lang="nl-NL" sz="2800" dirty="0"/>
              <a:t> a </a:t>
            </a:r>
            <a:r>
              <a:rPr lang="nl-NL" sz="2800" dirty="0" err="1"/>
              <a:t>task</a:t>
            </a:r>
            <a:r>
              <a:rPr lang="nl-NL" sz="2800" dirty="0"/>
              <a:t>. </a:t>
            </a:r>
          </a:p>
          <a:p>
            <a:endParaRPr lang="nl-NL" sz="2800" dirty="0"/>
          </a:p>
          <a:p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understand</a:t>
            </a:r>
            <a:r>
              <a:rPr lang="nl-NL" sz="2800" dirty="0"/>
              <a:t> </a:t>
            </a:r>
            <a:r>
              <a:rPr lang="nl-NL" sz="2800" dirty="0" err="1"/>
              <a:t>pipelines</a:t>
            </a:r>
            <a:r>
              <a:rPr lang="nl-NL" sz="2800" dirty="0"/>
              <a:t> </a:t>
            </a:r>
            <a:r>
              <a:rPr lang="nl-NL" sz="2800" dirty="0" err="1"/>
              <a:t>better</a:t>
            </a:r>
            <a:r>
              <a:rPr lang="nl-NL" sz="2800" dirty="0"/>
              <a:t>,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need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understand</a:t>
            </a:r>
            <a:r>
              <a:rPr lang="nl-NL" sz="2800" dirty="0"/>
              <a:t> </a:t>
            </a:r>
            <a:r>
              <a:rPr lang="nl-NL" sz="2800" dirty="0" err="1"/>
              <a:t>an</a:t>
            </a:r>
            <a:r>
              <a:rPr lang="nl-NL" sz="2800" dirty="0"/>
              <a:t> </a:t>
            </a:r>
            <a:r>
              <a:rPr lang="nl-NL" sz="2800" dirty="0" err="1"/>
              <a:t>activity</a:t>
            </a:r>
            <a:r>
              <a:rPr lang="nl-NL" sz="2800" dirty="0"/>
              <a:t> first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75" y="2993872"/>
            <a:ext cx="5555467" cy="19561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4838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What is an Activity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Activities</a:t>
            </a:r>
            <a:r>
              <a:rPr lang="en-US" sz="2400" dirty="0"/>
              <a:t> define the actions to perform on your data. </a:t>
            </a:r>
          </a:p>
          <a:p>
            <a:br>
              <a:rPr lang="en-US" sz="2400" dirty="0"/>
            </a:br>
            <a:r>
              <a:rPr lang="en-US" sz="2400" dirty="0"/>
              <a:t>For example, you may use a </a:t>
            </a:r>
            <a:r>
              <a:rPr lang="en-US" sz="2400" b="1" dirty="0"/>
              <a:t>Copy activity </a:t>
            </a:r>
            <a:r>
              <a:rPr lang="en-US" sz="2400" dirty="0"/>
              <a:t>to copy data from one data store to another data store. </a:t>
            </a:r>
            <a:br>
              <a:rPr lang="en-US" sz="2400" dirty="0"/>
            </a:br>
            <a:r>
              <a:rPr lang="en-US" sz="2400" dirty="0"/>
              <a:t>Similarly, you may use a </a:t>
            </a:r>
            <a:r>
              <a:rPr lang="en-US" sz="2400" b="1" dirty="0"/>
              <a:t>Hive activity</a:t>
            </a:r>
            <a:r>
              <a:rPr lang="en-US" sz="2400" dirty="0"/>
              <a:t>, which runs a Hive query on an Azure HDInsight cluster to transform or analyze your data. You may also choose to create a custom .NET activity to run your own code</a:t>
            </a:r>
            <a:endParaRPr lang="nl-NL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9" y="303943"/>
            <a:ext cx="3669899" cy="5738066"/>
          </a:xfrm>
          <a:prstGeom prst="rect">
            <a:avLst/>
          </a:prstGeom>
        </p:spPr>
      </p:pic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24" y="179557"/>
            <a:ext cx="2666347" cy="13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sz="48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1" y="370582"/>
            <a:ext cx="11644008" cy="50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80" y="74467"/>
            <a:ext cx="10515600" cy="1325563"/>
          </a:xfrm>
        </p:spPr>
        <p:txBody>
          <a:bodyPr/>
          <a:lstStyle/>
          <a:p>
            <a:r>
              <a:rPr lang="en-US" dirty="0"/>
              <a:t>Activity Types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1" y="1646195"/>
            <a:ext cx="6078320" cy="314954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66" y="1799617"/>
            <a:ext cx="5180956" cy="34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2534</TotalTime>
  <Words>392</Words>
  <Application>Microsoft Office PowerPoint</Application>
  <PresentationFormat>Breedbeeld</PresentationFormat>
  <Paragraphs>70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Presentatie Xpirit</vt:lpstr>
      <vt:lpstr>Azure Data Factory</vt:lpstr>
      <vt:lpstr>PowerPoint-presentatie</vt:lpstr>
      <vt:lpstr>Azure Data Factory</vt:lpstr>
      <vt:lpstr>PowerPoint-presentatie</vt:lpstr>
      <vt:lpstr>What can we use Data Factory for?</vt:lpstr>
      <vt:lpstr>PowerPoint-presentatie</vt:lpstr>
      <vt:lpstr>PowerPoint-presentatie</vt:lpstr>
      <vt:lpstr>PowerPoint-presentatie</vt:lpstr>
      <vt:lpstr>Activity Types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Summarized</vt:lpstr>
      <vt:lpstr>Development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Marco Mansi</cp:lastModifiedBy>
  <cp:revision>220</cp:revision>
  <dcterms:created xsi:type="dcterms:W3CDTF">2016-12-16T08:04:19Z</dcterms:created>
  <dcterms:modified xsi:type="dcterms:W3CDTF">2017-02-22T13:26:17Z</dcterms:modified>
</cp:coreProperties>
</file>