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61" r:id="rId5"/>
    <p:sldId id="258" r:id="rId6"/>
    <p:sldId id="260" r:id="rId7"/>
    <p:sldId id="264" r:id="rId8"/>
    <p:sldId id="265" r:id="rId9"/>
    <p:sldId id="263" r:id="rId10"/>
    <p:sldId id="267" r:id="rId11"/>
    <p:sldId id="266" r:id="rId12"/>
    <p:sldId id="268" r:id="rId13"/>
    <p:sldId id="269" r:id="rId14"/>
    <p:sldId id="270" r:id="rId15"/>
    <p:sldId id="275" r:id="rId16"/>
    <p:sldId id="276" r:id="rId17"/>
    <p:sldId id="272" r:id="rId18"/>
    <p:sldId id="273" r:id="rId19"/>
    <p:sldId id="277" r:id="rId20"/>
    <p:sldId id="27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F7D00"/>
    <a:srgbClr val="FFFF9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5959" autoAdjust="0"/>
  </p:normalViewPr>
  <p:slideViewPr>
    <p:cSldViewPr snapToGrid="0">
      <p:cViewPr varScale="1">
        <p:scale>
          <a:sx n="98" d="100"/>
          <a:sy n="98" d="100"/>
        </p:scale>
        <p:origin x="906" y="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7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8E2B-8426-4FCD-A861-67760A094CB8}" type="datetimeFigureOut">
              <a:rPr lang="nl-NL" smtClean="0"/>
              <a:t>22-2-2017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0254-4889-4DBA-BF84-E306B545C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50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9FFE0-5B13-4ABB-BA18-11264FA6295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E68C-D1E1-44DB-BEB3-B795605A3A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E68C-D1E1-44DB-BEB3-B795605A3A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1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E68C-D1E1-44DB-BEB3-B795605A3A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/>
          <a:srcRect l="21162" r="2116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4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093721"/>
            <a:ext cx="12192000" cy="2136448"/>
          </a:xfrm>
          <a:prstGeom prst="rect">
            <a:avLst/>
          </a:prstGeom>
          <a:solidFill>
            <a:srgbClr val="FFFFFF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2093721"/>
            <a:ext cx="12192000" cy="213644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24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3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214162"/>
            <a:ext cx="364773" cy="3647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645344"/>
            <a:ext cx="364773" cy="3647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5075926"/>
            <a:ext cx="364773" cy="364773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841248" y="246888"/>
            <a:ext cx="10515600" cy="1328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89163" y="2238375"/>
            <a:ext cx="2479675" cy="2659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5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5446734" y="2513504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sp>
        <p:nvSpPr>
          <p:cNvPr id="26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5446734" y="3029093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Role</a:t>
            </a: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5446734" y="4239231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</a:t>
            </a:r>
            <a:r>
              <a:rPr lang="en-US" dirty="0" err="1"/>
              <a:t>linkedin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5446734" y="4668469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446734" y="5097708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Blog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6246876" y="3374136"/>
            <a:ext cx="4727448" cy="2167128"/>
          </a:xfrm>
          <a:prstGeom prst="roundRect">
            <a:avLst/>
          </a:prstGeom>
          <a:solidFill>
            <a:srgbClr val="EF7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39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98629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98628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10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55" y="228600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74135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6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 userDrawn="1"/>
        </p:nvSpPr>
        <p:spPr>
          <a:xfrm>
            <a:off x="1754339" y="1440344"/>
            <a:ext cx="40061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0" b="1" i="0" dirty="0">
                <a:solidFill>
                  <a:srgbClr val="EF7D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439614" y="727053"/>
            <a:ext cx="9299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0" i="0" dirty="0">
                <a:solidFill>
                  <a:srgbClr val="EF7D00"/>
                </a:solidFill>
                <a:latin typeface="Calibri Light"/>
                <a:cs typeface="Calibri Light"/>
              </a:rPr>
              <a:t>Think</a:t>
            </a:r>
            <a:r>
              <a:rPr lang="en-US" sz="8000" b="0" i="0" baseline="0" dirty="0">
                <a:solidFill>
                  <a:srgbClr val="EF7D00"/>
                </a:solidFill>
                <a:latin typeface="Calibri Light"/>
                <a:cs typeface="Calibri Light"/>
              </a:rPr>
              <a:t> ahead. Ask now.</a:t>
            </a:r>
            <a:endParaRPr lang="nl-NL" sz="8000" b="0" i="0" dirty="0">
              <a:solidFill>
                <a:srgbClr val="EF7D00"/>
              </a:solidFill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150" y="4520886"/>
            <a:ext cx="29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0" i="0" dirty="0">
                <a:latin typeface="Calibri Light"/>
                <a:cs typeface="Calibri Light"/>
              </a:rPr>
              <a:t>http://www.xpirit.com/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484975" y="4941115"/>
            <a:ext cx="248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@</a:t>
            </a:r>
            <a:r>
              <a:rPr lang="en-US" sz="1800" b="0" i="0" dirty="0" err="1">
                <a:latin typeface="Calibri Light"/>
                <a:cs typeface="Calibri Light"/>
              </a:rPr>
              <a:t>xpiritbv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66449" y="5381018"/>
            <a:ext cx="240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http://xpirit.com/blog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518962"/>
            <a:ext cx="364773" cy="364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950144"/>
            <a:ext cx="364773" cy="3647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5380726"/>
            <a:ext cx="364773" cy="364773"/>
          </a:xfrm>
          <a:prstGeom prst="rect">
            <a:avLst/>
          </a:prstGeom>
        </p:spPr>
      </p:pic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2558055"/>
            <a:ext cx="364773" cy="3647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3135573"/>
            <a:ext cx="364773" cy="364773"/>
          </a:xfrm>
          <a:prstGeom prst="rect">
            <a:avLst/>
          </a:prstGeom>
        </p:spPr>
      </p:pic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757427" y="2524722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755520" y="3108338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email</a:t>
            </a:r>
          </a:p>
        </p:txBody>
      </p:sp>
    </p:spTree>
    <p:extLst>
      <p:ext uri="{BB962C8B-B14F-4D97-AF65-F5344CB8AC3E}">
        <p14:creationId xmlns:p14="http://schemas.microsoft.com/office/powerpoint/2010/main" val="2017103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53051" y="5422784"/>
            <a:ext cx="493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http://www.xpirit.com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0688" y="3339883"/>
            <a:ext cx="9610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ctr"/>
            <a:r>
              <a:rPr lang="en-US" b="0" i="0" dirty="0">
                <a:latin typeface="Calibri Light"/>
                <a:cs typeface="Calibri Light"/>
              </a:rPr>
              <a:t>Leading IT specialists in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Microsoft Application Lifecycle Management,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Cloud, Enterprise Mobility &amp; Security</a:t>
            </a:r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51" y="305010"/>
            <a:ext cx="4573942" cy="26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81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23457" t="-41" r="19299" b="577"/>
          <a:stretch/>
        </p:blipFill>
        <p:spPr>
          <a:xfrm>
            <a:off x="-18661" y="-55985"/>
            <a:ext cx="12210661" cy="34622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-9331" y="3406313"/>
            <a:ext cx="12201331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36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5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4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20595" r="2191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29175" r="12079"/>
          <a:stretch/>
        </p:blipFill>
        <p:spPr>
          <a:xfrm>
            <a:off x="0" y="1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7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Discuss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19098" r="22816"/>
          <a:stretch/>
        </p:blipFill>
        <p:spPr>
          <a:xfrm>
            <a:off x="0" y="0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770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38875"/>
            <a:ext cx="12191999" cy="6191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47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1655" y="6351588"/>
            <a:ext cx="1186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4453" y="63515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93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70" r:id="rId4"/>
    <p:sldLayoutId id="214748366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73" r:id="rId11"/>
    <p:sldLayoutId id="2147483655" r:id="rId12"/>
    <p:sldLayoutId id="2147483662" r:id="rId13"/>
    <p:sldLayoutId id="2147483660" r:id="rId14"/>
    <p:sldLayoutId id="2147483672" r:id="rId15"/>
    <p:sldLayoutId id="2147483671" r:id="rId16"/>
    <p:sldLayoutId id="2147483663" r:id="rId17"/>
    <p:sldLayoutId id="2147483661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50000"/>
            </a:schemeClr>
          </a:solidFill>
          <a:latin typeface="Calibri Light"/>
          <a:ea typeface="+mj-ea"/>
          <a:cs typeface="Calibri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0000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0000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0000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biztalk360/a-lap-around-azure-data-factory" TargetMode="External"/><Relationship Id="rId2" Type="http://schemas.openxmlformats.org/officeDocument/2006/relationships/hyperlink" Target="http://www.slideshare.net/vkokaev/introduction-to-azure-data-factory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Azure Data </a:t>
            </a:r>
            <a:r>
              <a:rPr lang="nl-NL" dirty="0" err="1"/>
              <a:t>Factory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Dutch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Meetup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Marco Mansi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388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66507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Data Movement Activities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572743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36" y="1349706"/>
            <a:ext cx="4615087" cy="194452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912" y="1323969"/>
            <a:ext cx="4904542" cy="197026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36" y="3542813"/>
            <a:ext cx="3305239" cy="227585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586" y="3542813"/>
            <a:ext cx="3996001" cy="250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azurecomcdn.azureedge.net/cvt-82fa5a5b61233507a1f07292e1e92f1f94134e7850b2e6516294f02a7b6466a5/images/page/services/data-factory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26" y="2973862"/>
            <a:ext cx="4901969" cy="249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572743" y="303943"/>
            <a:ext cx="77121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Data Transformation Activities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572743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sp>
        <p:nvSpPr>
          <p:cNvPr id="2" name="Tekstvak 1"/>
          <p:cNvSpPr txBox="1"/>
          <p:nvPr/>
        </p:nvSpPr>
        <p:spPr>
          <a:xfrm>
            <a:off x="671209" y="1892029"/>
            <a:ext cx="65300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Hadoop Hive, Pig, MapReduce,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Batch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Resource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U-SQL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Stored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.Net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8611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39712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Linked Services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572743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sp>
        <p:nvSpPr>
          <p:cNvPr id="2" name="Tekstvak 1"/>
          <p:cNvSpPr txBox="1"/>
          <p:nvPr/>
        </p:nvSpPr>
        <p:spPr>
          <a:xfrm>
            <a:off x="344066" y="2295726"/>
            <a:ext cx="52979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Linked services define the information needed for Data Factory to connect to external resources (Examples: Azure Storage, on-premises SQL Server, Azure HDInsight). </a:t>
            </a:r>
            <a:endParaRPr lang="nl-NL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437" y="648086"/>
            <a:ext cx="7198237" cy="190040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992" y="3326854"/>
            <a:ext cx="5051276" cy="188098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6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39712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Linked Services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3" y="1598289"/>
            <a:ext cx="4928289" cy="375159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57" y="1571526"/>
            <a:ext cx="5281728" cy="38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23369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Datasets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sp>
        <p:nvSpPr>
          <p:cNvPr id="2" name="Tekstvak 1"/>
          <p:cNvSpPr txBox="1"/>
          <p:nvPr/>
        </p:nvSpPr>
        <p:spPr>
          <a:xfrm>
            <a:off x="613584" y="1598289"/>
            <a:ext cx="6278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Datasets</a:t>
            </a:r>
            <a:r>
              <a:rPr lang="en-US" sz="2000" dirty="0"/>
              <a:t> represent data structures within the data stores. </a:t>
            </a:r>
          </a:p>
          <a:p>
            <a:endParaRPr lang="en-US" sz="2000" dirty="0"/>
          </a:p>
          <a:p>
            <a:r>
              <a:rPr lang="en-US" sz="2000" dirty="0"/>
              <a:t>For example, an Azure Storage linked service provides connection information for Data Factory to connect to an Azure Storage account. </a:t>
            </a:r>
          </a:p>
          <a:p>
            <a:endParaRPr lang="en-US" sz="2000" dirty="0"/>
          </a:p>
          <a:p>
            <a:r>
              <a:rPr lang="en-US" sz="2000" dirty="0"/>
              <a:t>An Azure Blob dataset specifies the blob container and folder in the Azure Blob Storage from which the pipeline should read the data.</a:t>
            </a:r>
          </a:p>
          <a:p>
            <a:endParaRPr lang="en-US" sz="2000" dirty="0"/>
          </a:p>
          <a:p>
            <a:r>
              <a:rPr lang="en-US" sz="2000" dirty="0"/>
              <a:t>Similarly, an Azure SQL linked service provides connection information for an Azure SQL database and an Azure SQL dataset specifies the table that contains the data.</a:t>
            </a:r>
            <a:endParaRPr lang="nl-NL" sz="2000" dirty="0"/>
          </a:p>
        </p:txBody>
      </p:sp>
      <p:pic>
        <p:nvPicPr>
          <p:cNvPr id="4098" name="Picture 2" descr="http://meta-x.com/syview_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467" y="170945"/>
            <a:ext cx="2923422" cy="24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64" y="2973086"/>
            <a:ext cx="5287132" cy="204638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73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Summarized</a:t>
            </a:r>
            <a:endParaRPr lang="nl-NL" dirty="0"/>
          </a:p>
        </p:txBody>
      </p:sp>
      <p:pic>
        <p:nvPicPr>
          <p:cNvPr id="4" name="Picture 2" descr="Key Concep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4" y="1776423"/>
            <a:ext cx="10746471" cy="33986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9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6951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JSON for all artefacts</a:t>
            </a:r>
          </a:p>
          <a:p>
            <a:r>
              <a:rPr lang="en-US" dirty="0"/>
              <a:t>Ease of management by source control</a:t>
            </a:r>
          </a:p>
          <a:p>
            <a:r>
              <a:rPr lang="en-US" dirty="0"/>
              <a:t>Can be developed using:</a:t>
            </a:r>
          </a:p>
          <a:p>
            <a:pPr lvl="1"/>
            <a:r>
              <a:rPr lang="en-US" dirty="0"/>
              <a:t>Data Factory Editor</a:t>
            </a:r>
          </a:p>
          <a:p>
            <a:pPr lvl="2"/>
            <a:r>
              <a:rPr lang="en-US" dirty="0"/>
              <a:t>In Azure Portal</a:t>
            </a:r>
          </a:p>
          <a:p>
            <a:pPr lvl="2"/>
            <a:r>
              <a:rPr lang="en-US" dirty="0"/>
              <a:t>Create and deploy artefacts</a:t>
            </a:r>
          </a:p>
          <a:p>
            <a:pPr lvl="1"/>
            <a:r>
              <a:rPr lang="en-US" dirty="0"/>
              <a:t>PowerShell</a:t>
            </a:r>
          </a:p>
          <a:p>
            <a:pPr lvl="2"/>
            <a:r>
              <a:rPr lang="en-US" dirty="0"/>
              <a:t>Cmdlets for each main function in PS ARM</a:t>
            </a:r>
          </a:p>
          <a:p>
            <a:pPr lvl="1"/>
            <a:r>
              <a:rPr lang="en-US" dirty="0"/>
              <a:t>Visual Studio</a:t>
            </a:r>
          </a:p>
          <a:p>
            <a:pPr lvl="2"/>
            <a:r>
              <a:rPr lang="en-US" dirty="0"/>
              <a:t>Azure Data Factory Templates</a:t>
            </a:r>
          </a:p>
          <a:p>
            <a:pPr lvl="2"/>
            <a:r>
              <a:rPr lang="en-US" dirty="0"/>
              <a:t>.NET SDK</a:t>
            </a:r>
            <a:endParaRPr lang="en-AU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904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63016" y="0"/>
            <a:ext cx="1872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Pricing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8" y="964874"/>
            <a:ext cx="10891303" cy="456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3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63016" y="0"/>
            <a:ext cx="1872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Pricing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16" y="1682887"/>
            <a:ext cx="11032307" cy="280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2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611654" y="0"/>
            <a:ext cx="25891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Hands-on</a:t>
            </a:r>
            <a:endParaRPr lang="nl-NL" sz="4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3" y="136187"/>
            <a:ext cx="11275993" cy="443521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66" y="3822987"/>
            <a:ext cx="5854328" cy="24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2840477" y="2996118"/>
            <a:ext cx="6181928" cy="3054485"/>
          </a:xfrm>
          <a:prstGeom prst="rect">
            <a:avLst/>
          </a:prstGeom>
          <a:ln>
            <a:solidFill>
              <a:srgbClr val="EF7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Factory is a cloud-based data integration service that orchestrates and automates the movement and transformation of data</a:t>
            </a:r>
            <a:endParaRPr lang="nl-NL" sz="36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azurecomcdn.azureedge.net/cvt-041bbcf179b13cb902344ce739d43e8de4af91df7331ee5efdf757329a0d2240/images/page/services/data-factory/data-factory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4" y="149261"/>
            <a:ext cx="11752308" cy="275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20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11266" name="Picture 2" descr="https://dirtyhands.files.wordpress.com/2016/01/dirty-ha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2947912" y="3073982"/>
            <a:ext cx="6575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http://xpir.it/dambd1</a:t>
            </a:r>
            <a:endParaRPr lang="nl-NL" sz="5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9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sp>
        <p:nvSpPr>
          <p:cNvPr id="2" name="Tekstvak 1"/>
          <p:cNvSpPr txBox="1"/>
          <p:nvPr/>
        </p:nvSpPr>
        <p:spPr>
          <a:xfrm>
            <a:off x="475516" y="1829121"/>
            <a:ext cx="69098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to </a:t>
            </a:r>
            <a:r>
              <a:rPr lang="en-US" dirty="0" err="1"/>
              <a:t>Slava</a:t>
            </a:r>
            <a:r>
              <a:rPr lang="en-US" dirty="0"/>
              <a:t> </a:t>
            </a:r>
            <a:r>
              <a:rPr lang="en-US" dirty="0" err="1"/>
              <a:t>Kokaev</a:t>
            </a:r>
            <a:r>
              <a:rPr lang="en-US" dirty="0"/>
              <a:t> and Martin Abbott for their inspiring slides</a:t>
            </a:r>
            <a:r>
              <a:rPr lang="en-US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nl-NL" dirty="0">
                <a:hlinkClick r:id="rId2"/>
              </a:rPr>
              <a:t>http://www.slideshare.net/vkokaev/introduction-to-azure-data-factory</a:t>
            </a:r>
            <a:endParaRPr lang="nl-NL" dirty="0"/>
          </a:p>
          <a:p>
            <a:endParaRPr lang="en-US" dirty="0"/>
          </a:p>
          <a:p>
            <a:endParaRPr lang="en-US" dirty="0"/>
          </a:p>
          <a:p>
            <a:r>
              <a:rPr lang="nl-NL" dirty="0">
                <a:hlinkClick r:id="rId3"/>
              </a:rPr>
              <a:t>https://www.slideshare.net/biztalk360/a-lap-around-azure-data-factory</a:t>
            </a:r>
            <a:endParaRPr lang="nl-NL" dirty="0"/>
          </a:p>
          <a:p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475516" y="347006"/>
            <a:ext cx="21280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Sources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32253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01038" y="-158997"/>
            <a:ext cx="10515600" cy="1325563"/>
          </a:xfrm>
        </p:spPr>
        <p:txBody>
          <a:bodyPr/>
          <a:lstStyle/>
          <a:p>
            <a:r>
              <a:rPr lang="en-US" dirty="0"/>
              <a:t>Azure Data Factory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672830" y="890081"/>
            <a:ext cx="890891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Enable Enterprises</a:t>
            </a:r>
            <a:br>
              <a:rPr lang="en-US" sz="2400" dirty="0"/>
            </a:br>
            <a:r>
              <a:rPr lang="en-US" sz="2400" dirty="0"/>
              <a:t>To ingest data from multiple on-premises and cloud sources easily, and gets your data where it needs to go.</a:t>
            </a:r>
            <a:br>
              <a:rPr lang="en-US" sz="2400" dirty="0"/>
            </a:br>
            <a:r>
              <a:rPr lang="en-US" sz="2400" dirty="0"/>
              <a:t>Prepare and partition your data as you ingest it, or apply pre-processing steps.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Allows you to create data pipelines</a:t>
            </a:r>
            <a:br>
              <a:rPr lang="en-US" sz="2400" b="1" dirty="0"/>
            </a:br>
            <a:r>
              <a:rPr lang="en-US" sz="2400" dirty="0"/>
              <a:t>That move and transform data, and then run the pipelines on a specified schedule (hourly, daily, weekly, etc..)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Provides rich visualizations</a:t>
            </a:r>
            <a:br>
              <a:rPr lang="en-US" sz="2400" b="1" dirty="0"/>
            </a:br>
            <a:r>
              <a:rPr lang="en-US" sz="2400" dirty="0"/>
              <a:t>To display the lineage and dependencies between your data pipelines, and monitor all your data pipelines from a single unified view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681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" y="1726659"/>
            <a:ext cx="11883712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3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8549" y="35557"/>
            <a:ext cx="10515600" cy="1325563"/>
          </a:xfrm>
        </p:spPr>
        <p:txBody>
          <a:bodyPr/>
          <a:lstStyle/>
          <a:p>
            <a:r>
              <a:rPr lang="en-US" dirty="0"/>
              <a:t>What can we use Data Factory for?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07459" y="1630381"/>
            <a:ext cx="67834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Use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ingest</a:t>
            </a:r>
            <a:r>
              <a:rPr lang="nl-NL" sz="2000" dirty="0"/>
              <a:t> data </a:t>
            </a:r>
            <a:r>
              <a:rPr lang="nl-NL" sz="2000" dirty="0" err="1"/>
              <a:t>from</a:t>
            </a:r>
            <a:r>
              <a:rPr lang="nl-NL" sz="2000" dirty="0"/>
              <a:t> multiple on-</a:t>
            </a:r>
            <a:r>
              <a:rPr lang="nl-NL" sz="2000" dirty="0" err="1"/>
              <a:t>premises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cloud sources.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Schedule, </a:t>
            </a:r>
            <a:r>
              <a:rPr lang="nl-NL" sz="2000" dirty="0" err="1"/>
              <a:t>orchestrate</a:t>
            </a:r>
            <a:r>
              <a:rPr lang="nl-NL" sz="2000" dirty="0"/>
              <a:t>, </a:t>
            </a:r>
            <a:r>
              <a:rPr lang="nl-NL" sz="2000" dirty="0" err="1"/>
              <a:t>and</a:t>
            </a:r>
            <a:r>
              <a:rPr lang="nl-NL" sz="2000" dirty="0"/>
              <a:t> manage </a:t>
            </a:r>
            <a:r>
              <a:rPr lang="nl-NL" sz="2000" dirty="0" err="1"/>
              <a:t>the</a:t>
            </a:r>
            <a:r>
              <a:rPr lang="nl-NL" sz="2000" dirty="0"/>
              <a:t> data </a:t>
            </a:r>
            <a:r>
              <a:rPr lang="nl-NL" sz="2000" dirty="0" err="1"/>
              <a:t>transformation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analysis </a:t>
            </a:r>
            <a:r>
              <a:rPr lang="nl-NL" sz="2000" dirty="0" err="1"/>
              <a:t>process</a:t>
            </a:r>
            <a:r>
              <a:rPr lang="nl-NL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Transform</a:t>
            </a:r>
            <a:r>
              <a:rPr lang="nl-NL" sz="2000" dirty="0"/>
              <a:t> </a:t>
            </a:r>
            <a:r>
              <a:rPr lang="nl-NL" sz="2000" dirty="0" err="1"/>
              <a:t>raw</a:t>
            </a:r>
            <a:r>
              <a:rPr lang="nl-NL" sz="2000" dirty="0"/>
              <a:t> data </a:t>
            </a:r>
            <a:r>
              <a:rPr lang="nl-NL" sz="2000" dirty="0" err="1"/>
              <a:t>into</a:t>
            </a:r>
            <a:r>
              <a:rPr lang="nl-NL" sz="2000" dirty="0"/>
              <a:t> </a:t>
            </a:r>
            <a:r>
              <a:rPr lang="nl-NL" sz="2000" dirty="0" err="1"/>
              <a:t>finished</a:t>
            </a:r>
            <a:r>
              <a:rPr lang="nl-NL" sz="2000" dirty="0"/>
              <a:t> or </a:t>
            </a:r>
            <a:r>
              <a:rPr lang="nl-NL" sz="2000" dirty="0" err="1"/>
              <a:t>shaped</a:t>
            </a:r>
            <a:r>
              <a:rPr lang="nl-NL" sz="2000" dirty="0"/>
              <a:t> data </a:t>
            </a:r>
            <a:r>
              <a:rPr lang="nl-NL" sz="2000" dirty="0" err="1"/>
              <a:t>that's</a:t>
            </a:r>
            <a:r>
              <a:rPr lang="nl-NL" sz="2000" dirty="0"/>
              <a:t> ready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consumption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BI tools or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onpremises</a:t>
            </a:r>
            <a:r>
              <a:rPr lang="nl-NL" sz="2000" dirty="0"/>
              <a:t> or cloud </a:t>
            </a:r>
            <a:r>
              <a:rPr lang="nl-NL" sz="2000" dirty="0" err="1"/>
              <a:t>applications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services.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Manage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entire</a:t>
            </a:r>
            <a:r>
              <a:rPr lang="nl-NL" sz="2000" dirty="0"/>
              <a:t> </a:t>
            </a:r>
            <a:r>
              <a:rPr lang="nl-NL" sz="2000" dirty="0" err="1"/>
              <a:t>network</a:t>
            </a:r>
            <a:r>
              <a:rPr lang="nl-NL" sz="2000" dirty="0"/>
              <a:t> of data </a:t>
            </a:r>
            <a:r>
              <a:rPr lang="nl-NL" sz="2000" dirty="0" err="1"/>
              <a:t>pipelines</a:t>
            </a:r>
            <a:r>
              <a:rPr lang="nl-NL" sz="2000" dirty="0"/>
              <a:t> at a </a:t>
            </a:r>
            <a:r>
              <a:rPr lang="nl-NL" sz="2000" dirty="0" err="1"/>
              <a:t>glance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identify</a:t>
            </a:r>
            <a:r>
              <a:rPr lang="nl-NL" sz="2000" dirty="0"/>
              <a:t> issues </a:t>
            </a:r>
            <a:r>
              <a:rPr lang="nl-NL" sz="2000" dirty="0" err="1"/>
              <a:t>and</a:t>
            </a:r>
            <a:r>
              <a:rPr lang="nl-NL" sz="2000" dirty="0"/>
              <a:t> take action</a:t>
            </a:r>
          </a:p>
        </p:txBody>
      </p:sp>
      <p:pic>
        <p:nvPicPr>
          <p:cNvPr id="2050" name="Picture 2" descr="https://azure.microsoft.com/svghandler/data-factory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74" y="1570264"/>
            <a:ext cx="6926904" cy="36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5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azurecomcdn.azureedge.net/cvt-82fa5a5b61233507a1f07292e1e92f1f94134e7850b2e6516294f02a7b6466a5/images/page/services/data-factory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866" y="481115"/>
            <a:ext cx="4099440" cy="208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572743" y="303943"/>
            <a:ext cx="46481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What is a Pipeline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723089" y="1836615"/>
            <a:ext cx="46903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/>
              <a:t>A </a:t>
            </a:r>
            <a:r>
              <a:rPr lang="nl-NL" sz="2800" b="1" dirty="0"/>
              <a:t>pipeline</a:t>
            </a:r>
            <a:r>
              <a:rPr lang="nl-NL" sz="2800" dirty="0"/>
              <a:t> is a </a:t>
            </a:r>
            <a:r>
              <a:rPr lang="nl-NL" sz="2800" dirty="0" err="1"/>
              <a:t>logical</a:t>
            </a:r>
            <a:r>
              <a:rPr lang="nl-NL" sz="2800" dirty="0"/>
              <a:t> </a:t>
            </a:r>
            <a:r>
              <a:rPr lang="nl-NL" sz="2800" dirty="0" err="1"/>
              <a:t>grouping</a:t>
            </a:r>
            <a:r>
              <a:rPr lang="nl-NL" sz="2800" dirty="0"/>
              <a:t> of activities. </a:t>
            </a:r>
            <a:r>
              <a:rPr lang="nl-NL" sz="2800" dirty="0" err="1"/>
              <a:t>They</a:t>
            </a:r>
            <a:r>
              <a:rPr lang="nl-NL" sz="2800" dirty="0"/>
              <a:t> are </a:t>
            </a:r>
            <a:r>
              <a:rPr lang="nl-NL" sz="2800" dirty="0" err="1"/>
              <a:t>used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group</a:t>
            </a:r>
            <a:r>
              <a:rPr lang="nl-NL" sz="2800" dirty="0"/>
              <a:t> activities </a:t>
            </a:r>
            <a:r>
              <a:rPr lang="nl-NL" sz="2800" dirty="0" err="1"/>
              <a:t>into</a:t>
            </a:r>
            <a:r>
              <a:rPr lang="nl-NL" sz="2800" dirty="0"/>
              <a:t> a unit </a:t>
            </a:r>
            <a:r>
              <a:rPr lang="nl-NL" sz="2800" dirty="0" err="1"/>
              <a:t>that</a:t>
            </a:r>
            <a:r>
              <a:rPr lang="nl-NL" sz="2800" dirty="0"/>
              <a:t> </a:t>
            </a:r>
            <a:r>
              <a:rPr lang="nl-NL" sz="2800" dirty="0" err="1"/>
              <a:t>together</a:t>
            </a:r>
            <a:r>
              <a:rPr lang="nl-NL" sz="2800" dirty="0"/>
              <a:t> </a:t>
            </a:r>
            <a:r>
              <a:rPr lang="nl-NL" sz="2800" dirty="0" err="1"/>
              <a:t>perform</a:t>
            </a:r>
            <a:r>
              <a:rPr lang="nl-NL" sz="2800" dirty="0"/>
              <a:t> a </a:t>
            </a:r>
            <a:r>
              <a:rPr lang="nl-NL" sz="2800" dirty="0" err="1"/>
              <a:t>task</a:t>
            </a:r>
            <a:r>
              <a:rPr lang="nl-NL" sz="2800" dirty="0"/>
              <a:t>. </a:t>
            </a:r>
          </a:p>
          <a:p>
            <a:endParaRPr lang="nl-NL" sz="2800" dirty="0"/>
          </a:p>
          <a:p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understand</a:t>
            </a:r>
            <a:r>
              <a:rPr lang="nl-NL" sz="2800" dirty="0"/>
              <a:t> </a:t>
            </a:r>
            <a:r>
              <a:rPr lang="nl-NL" sz="2800" dirty="0" err="1"/>
              <a:t>pipelines</a:t>
            </a:r>
            <a:r>
              <a:rPr lang="nl-NL" sz="2800" dirty="0"/>
              <a:t> </a:t>
            </a:r>
            <a:r>
              <a:rPr lang="nl-NL" sz="2800" dirty="0" err="1"/>
              <a:t>better</a:t>
            </a:r>
            <a:r>
              <a:rPr lang="nl-NL" sz="2800" dirty="0"/>
              <a:t>, </a:t>
            </a:r>
            <a:r>
              <a:rPr lang="nl-NL" sz="2800" dirty="0" err="1"/>
              <a:t>you</a:t>
            </a:r>
            <a:r>
              <a:rPr lang="nl-NL" sz="2800" dirty="0"/>
              <a:t> </a:t>
            </a:r>
            <a:r>
              <a:rPr lang="nl-NL" sz="2800" dirty="0" err="1"/>
              <a:t>need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understand</a:t>
            </a:r>
            <a:r>
              <a:rPr lang="nl-NL" sz="2800" dirty="0"/>
              <a:t> </a:t>
            </a:r>
            <a:r>
              <a:rPr lang="nl-NL" sz="2800" dirty="0" err="1"/>
              <a:t>an</a:t>
            </a:r>
            <a:r>
              <a:rPr lang="nl-NL" sz="2800" dirty="0"/>
              <a:t> </a:t>
            </a:r>
            <a:r>
              <a:rPr lang="nl-NL" sz="2800" dirty="0" err="1"/>
              <a:t>activity</a:t>
            </a:r>
            <a:r>
              <a:rPr lang="nl-NL" sz="2800" dirty="0"/>
              <a:t> first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75" y="2993872"/>
            <a:ext cx="5555467" cy="19561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61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4838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What is an Activity</a:t>
            </a:r>
            <a:endParaRPr lang="nl-NL" sz="4800" dirty="0"/>
          </a:p>
        </p:txBody>
      </p:sp>
      <p:sp>
        <p:nvSpPr>
          <p:cNvPr id="4" name="Rechthoek 3"/>
          <p:cNvSpPr/>
          <p:nvPr/>
        </p:nvSpPr>
        <p:spPr>
          <a:xfrm>
            <a:off x="572743" y="159828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Activities</a:t>
            </a:r>
            <a:r>
              <a:rPr lang="en-US" sz="2400" dirty="0"/>
              <a:t> define the actions to perform on your data. </a:t>
            </a:r>
          </a:p>
          <a:p>
            <a:br>
              <a:rPr lang="en-US" sz="2400" dirty="0"/>
            </a:br>
            <a:r>
              <a:rPr lang="en-US" sz="2400" dirty="0"/>
              <a:t>For example, you may use a </a:t>
            </a:r>
            <a:r>
              <a:rPr lang="en-US" sz="2400" b="1" dirty="0"/>
              <a:t>Copy activity </a:t>
            </a:r>
            <a:r>
              <a:rPr lang="en-US" sz="2400" dirty="0"/>
              <a:t>to copy data from one data store to another data store. </a:t>
            </a:r>
            <a:br>
              <a:rPr lang="en-US" sz="2400" dirty="0"/>
            </a:br>
            <a:r>
              <a:rPr lang="en-US" sz="2400" dirty="0"/>
              <a:t>Similarly, you may use a </a:t>
            </a:r>
            <a:r>
              <a:rPr lang="en-US" sz="2400" b="1" dirty="0"/>
              <a:t>Hive activity</a:t>
            </a:r>
            <a:r>
              <a:rPr lang="en-US" sz="2400" dirty="0"/>
              <a:t>, which runs a Hive query on an Azure HDInsight cluster to transform or analyze your data. You may also choose to create a custom .NET activity to run your own code</a:t>
            </a:r>
            <a:endParaRPr lang="nl-NL" sz="24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09" y="303943"/>
            <a:ext cx="3669899" cy="5738066"/>
          </a:xfrm>
          <a:prstGeom prst="rect">
            <a:avLst/>
          </a:prstGeom>
        </p:spPr>
      </p:pic>
      <p:pic>
        <p:nvPicPr>
          <p:cNvPr id="3076" name="Picture 4" descr="https://azurecomcdn.azureedge.net/cvt-82fa5a5b61233507a1f07292e1e92f1f94134e7850b2e6516294f02a7b6466a5/images/page/services/data-factory/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24" y="179557"/>
            <a:ext cx="2666347" cy="13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96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572743" y="303943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nl-NL" sz="48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1" y="370582"/>
            <a:ext cx="11644008" cy="50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0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6680" y="74467"/>
            <a:ext cx="10515600" cy="1325563"/>
          </a:xfrm>
        </p:spPr>
        <p:txBody>
          <a:bodyPr/>
          <a:lstStyle/>
          <a:p>
            <a:r>
              <a:rPr lang="en-US" dirty="0"/>
              <a:t>Activity Types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71" y="1646195"/>
            <a:ext cx="6078320" cy="314954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366" y="1799617"/>
            <a:ext cx="5180956" cy="34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7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e Xpirit">
  <a:themeElements>
    <a:clrScheme name="Custom 1">
      <a:dk1>
        <a:srgbClr val="BD582C"/>
      </a:dk1>
      <a:lt1>
        <a:srgbClr val="FBE6CE"/>
      </a:lt1>
      <a:dk2>
        <a:srgbClr val="E48312"/>
      </a:dk2>
      <a:lt2>
        <a:srgbClr val="F7CD9D"/>
      </a:lt2>
      <a:accent1>
        <a:srgbClr val="E48312"/>
      </a:accent1>
      <a:accent2>
        <a:srgbClr val="724108"/>
      </a:accent2>
      <a:accent3>
        <a:srgbClr val="AB620D"/>
      </a:accent3>
      <a:accent4>
        <a:srgbClr val="F3B46C"/>
      </a:accent4>
      <a:accent5>
        <a:srgbClr val="F7CD9D"/>
      </a:accent5>
      <a:accent6>
        <a:srgbClr val="FBE6CE"/>
      </a:accent6>
      <a:hlink>
        <a:srgbClr val="AB620D"/>
      </a:hlink>
      <a:folHlink>
        <a:srgbClr val="AB620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C855EA-43C3-4CC1-9DA5-4834C7626992}" vid="{2D94B850-AFB1-4B7F-952A-16DC43BAC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Xpirit_2</Template>
  <TotalTime>2540</TotalTime>
  <Words>393</Words>
  <Application>Microsoft Office PowerPoint</Application>
  <PresentationFormat>Breedbeeld</PresentationFormat>
  <Paragraphs>71</Paragraphs>
  <Slides>21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Presentatie Xpirit</vt:lpstr>
      <vt:lpstr>Azure Data Factory</vt:lpstr>
      <vt:lpstr>PowerPoint-presentatie</vt:lpstr>
      <vt:lpstr>Azure Data Factory</vt:lpstr>
      <vt:lpstr>PowerPoint-presentatie</vt:lpstr>
      <vt:lpstr>What can we use Data Factory for?</vt:lpstr>
      <vt:lpstr>PowerPoint-presentatie</vt:lpstr>
      <vt:lpstr>PowerPoint-presentatie</vt:lpstr>
      <vt:lpstr>PowerPoint-presentatie</vt:lpstr>
      <vt:lpstr>Activity Types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Summarized</vt:lpstr>
      <vt:lpstr>Development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dc:creator>Pascal Naber</dc:creator>
  <cp:lastModifiedBy>Marco Mansi</cp:lastModifiedBy>
  <cp:revision>223</cp:revision>
  <dcterms:created xsi:type="dcterms:W3CDTF">2016-12-16T08:04:19Z</dcterms:created>
  <dcterms:modified xsi:type="dcterms:W3CDTF">2017-02-22T15:33:03Z</dcterms:modified>
</cp:coreProperties>
</file>