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256" r:id="rId5"/>
    <p:sldId id="267" r:id="rId6"/>
    <p:sldId id="259" r:id="rId7"/>
    <p:sldId id="262" r:id="rId8"/>
    <p:sldId id="260" r:id="rId9"/>
    <p:sldId id="304" r:id="rId10"/>
    <p:sldId id="301" r:id="rId11"/>
    <p:sldId id="264" r:id="rId12"/>
    <p:sldId id="265" r:id="rId13"/>
    <p:sldId id="266" r:id="rId14"/>
    <p:sldId id="268" r:id="rId15"/>
    <p:sldId id="269" r:id="rId16"/>
    <p:sldId id="270" r:id="rId17"/>
    <p:sldId id="271" r:id="rId18"/>
    <p:sldId id="286" r:id="rId19"/>
    <p:sldId id="272" r:id="rId20"/>
    <p:sldId id="273" r:id="rId21"/>
    <p:sldId id="274" r:id="rId22"/>
    <p:sldId id="275" r:id="rId23"/>
    <p:sldId id="276" r:id="rId24"/>
    <p:sldId id="277" r:id="rId25"/>
    <p:sldId id="278" r:id="rId26"/>
    <p:sldId id="295" r:id="rId27"/>
    <p:sldId id="280" r:id="rId28"/>
    <p:sldId id="281" r:id="rId29"/>
    <p:sldId id="282" r:id="rId30"/>
    <p:sldId id="287" r:id="rId31"/>
    <p:sldId id="288" r:id="rId32"/>
    <p:sldId id="303" r:id="rId33"/>
    <p:sldId id="289" r:id="rId34"/>
    <p:sldId id="290" r:id="rId35"/>
    <p:sldId id="291" r:id="rId36"/>
    <p:sldId id="292" r:id="rId37"/>
    <p:sldId id="293" r:id="rId38"/>
    <p:sldId id="298" r:id="rId39"/>
    <p:sldId id="299" r:id="rId40"/>
    <p:sldId id="300" r:id="rId41"/>
    <p:sldId id="297" r:id="rId42"/>
    <p:sldId id="29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1515"/>
    <a:srgbClr val="008000"/>
    <a:srgbClr val="2B91A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9609" autoAdjust="0"/>
  </p:normalViewPr>
  <p:slideViewPr>
    <p:cSldViewPr snapToGrid="0">
      <p:cViewPr varScale="1">
        <p:scale>
          <a:sx n="82" d="100"/>
          <a:sy n="82" d="100"/>
        </p:scale>
        <p:origin x="489"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y Shimizu" userId="b3655a6d-bde5-48a7-9dc4-f773e86a0380" providerId="ADAL" clId="{2C568C24-278D-4003-87BA-C3C49D49CF79}"/>
    <pc:docChg chg="undo custSel addSld delSld modSld">
      <pc:chgData name="Katy Shimizu" userId="b3655a6d-bde5-48a7-9dc4-f773e86a0380" providerId="ADAL" clId="{2C568C24-278D-4003-87BA-C3C49D49CF79}" dt="2018-02-08T11:49:30.108" v="590" actId="478"/>
      <pc:docMkLst>
        <pc:docMk/>
      </pc:docMkLst>
      <pc:sldChg chg="modSp del">
        <pc:chgData name="Katy Shimizu" userId="b3655a6d-bde5-48a7-9dc4-f773e86a0380" providerId="ADAL" clId="{2C568C24-278D-4003-87BA-C3C49D49CF79}" dt="2018-02-07T17:32:25.476" v="589" actId="2696"/>
        <pc:sldMkLst>
          <pc:docMk/>
          <pc:sldMk cId="2907331396" sldId="302"/>
        </pc:sldMkLst>
        <pc:spChg chg="mod">
          <ac:chgData name="Katy Shimizu" userId="b3655a6d-bde5-48a7-9dc4-f773e86a0380" providerId="ADAL" clId="{2C568C24-278D-4003-87BA-C3C49D49CF79}" dt="2018-02-07T17:32:20.640" v="587" actId="20577"/>
          <ac:spMkLst>
            <pc:docMk/>
            <pc:sldMk cId="2907331396" sldId="302"/>
            <ac:spMk id="3" creationId="{FF8E6DF9-2AE8-4C6C-9B0F-C2B7AE0135BD}"/>
          </ac:spMkLst>
        </pc:spChg>
      </pc:sldChg>
      <pc:sldChg chg="addSp delSp modSp modNotesTx">
        <pc:chgData name="Katy Shimizu" userId="b3655a6d-bde5-48a7-9dc4-f773e86a0380" providerId="ADAL" clId="{2C568C24-278D-4003-87BA-C3C49D49CF79}" dt="2018-02-08T11:49:30.108" v="590" actId="478"/>
        <pc:sldMkLst>
          <pc:docMk/>
          <pc:sldMk cId="1436494677" sldId="303"/>
        </pc:sldMkLst>
        <pc:spChg chg="mod">
          <ac:chgData name="Katy Shimizu" userId="b3655a6d-bde5-48a7-9dc4-f773e86a0380" providerId="ADAL" clId="{2C568C24-278D-4003-87BA-C3C49D49CF79}" dt="2018-02-07T16:39:36.779" v="558" actId="1076"/>
          <ac:spMkLst>
            <pc:docMk/>
            <pc:sldMk cId="1436494677" sldId="303"/>
            <ac:spMk id="2" creationId="{6F72543C-D862-467F-98E2-B997975BF5C1}"/>
          </ac:spMkLst>
        </pc:spChg>
        <pc:spChg chg="add mod">
          <ac:chgData name="Katy Shimizu" userId="b3655a6d-bde5-48a7-9dc4-f773e86a0380" providerId="ADAL" clId="{2C568C24-278D-4003-87BA-C3C49D49CF79}" dt="2018-02-07T16:37:00.386" v="549" actId="122"/>
          <ac:spMkLst>
            <pc:docMk/>
            <pc:sldMk cId="1436494677" sldId="303"/>
            <ac:spMk id="3" creationId="{4DAA9C1D-4B41-45B1-A968-4CFAC619462D}"/>
          </ac:spMkLst>
        </pc:spChg>
        <pc:spChg chg="mod">
          <ac:chgData name="Katy Shimizu" userId="b3655a6d-bde5-48a7-9dc4-f773e86a0380" providerId="ADAL" clId="{2C568C24-278D-4003-87BA-C3C49D49CF79}" dt="2018-02-07T16:37:00.386" v="549" actId="122"/>
          <ac:spMkLst>
            <pc:docMk/>
            <pc:sldMk cId="1436494677" sldId="303"/>
            <ac:spMk id="5" creationId="{B8B10ECC-AD15-4130-8367-7ED60CB9FBB1}"/>
          </ac:spMkLst>
        </pc:spChg>
        <pc:spChg chg="del mod">
          <ac:chgData name="Katy Shimizu" userId="b3655a6d-bde5-48a7-9dc4-f773e86a0380" providerId="ADAL" clId="{2C568C24-278D-4003-87BA-C3C49D49CF79}" dt="2018-02-07T16:09:57.811" v="454" actId="478"/>
          <ac:spMkLst>
            <pc:docMk/>
            <pc:sldMk cId="1436494677" sldId="303"/>
            <ac:spMk id="7" creationId="{5639368E-0816-4C27-9470-FF897C06535A}"/>
          </ac:spMkLst>
        </pc:spChg>
        <pc:spChg chg="add mod">
          <ac:chgData name="Katy Shimizu" userId="b3655a6d-bde5-48a7-9dc4-f773e86a0380" providerId="ADAL" clId="{2C568C24-278D-4003-87BA-C3C49D49CF79}" dt="2018-02-07T16:37:00.386" v="549" actId="122"/>
          <ac:spMkLst>
            <pc:docMk/>
            <pc:sldMk cId="1436494677" sldId="303"/>
            <ac:spMk id="8" creationId="{FC330CC7-66F4-4178-8538-5D1C0A8D75D2}"/>
          </ac:spMkLst>
        </pc:spChg>
        <pc:spChg chg="add del mod">
          <ac:chgData name="Katy Shimizu" userId="b3655a6d-bde5-48a7-9dc4-f773e86a0380" providerId="ADAL" clId="{2C568C24-278D-4003-87BA-C3C49D49CF79}" dt="2018-02-07T16:10:34.633" v="463" actId="478"/>
          <ac:spMkLst>
            <pc:docMk/>
            <pc:sldMk cId="1436494677" sldId="303"/>
            <ac:spMk id="9" creationId="{BB7FAFEF-7596-478F-B03F-0D27B977436A}"/>
          </ac:spMkLst>
        </pc:spChg>
        <pc:spChg chg="add mod">
          <ac:chgData name="Katy Shimizu" userId="b3655a6d-bde5-48a7-9dc4-f773e86a0380" providerId="ADAL" clId="{2C568C24-278D-4003-87BA-C3C49D49CF79}" dt="2018-02-07T16:37:36.268" v="554" actId="1076"/>
          <ac:spMkLst>
            <pc:docMk/>
            <pc:sldMk cId="1436494677" sldId="303"/>
            <ac:spMk id="10" creationId="{F68DFA6C-8393-456A-A297-48032FCBA74D}"/>
          </ac:spMkLst>
        </pc:spChg>
        <pc:spChg chg="add mod">
          <ac:chgData name="Katy Shimizu" userId="b3655a6d-bde5-48a7-9dc4-f773e86a0380" providerId="ADAL" clId="{2C568C24-278D-4003-87BA-C3C49D49CF79}" dt="2018-02-07T16:37:31.858" v="553" actId="1076"/>
          <ac:spMkLst>
            <pc:docMk/>
            <pc:sldMk cId="1436494677" sldId="303"/>
            <ac:spMk id="11" creationId="{A50C70EB-8988-44A9-98B7-66C3FB4FD0BD}"/>
          </ac:spMkLst>
        </pc:spChg>
        <pc:spChg chg="mod">
          <ac:chgData name="Katy Shimizu" userId="b3655a6d-bde5-48a7-9dc4-f773e86a0380" providerId="ADAL" clId="{2C568C24-278D-4003-87BA-C3C49D49CF79}" dt="2018-02-07T16:37:00.386" v="549" actId="122"/>
          <ac:spMkLst>
            <pc:docMk/>
            <pc:sldMk cId="1436494677" sldId="303"/>
            <ac:spMk id="14" creationId="{6874257F-FFDB-4B0C-8BB4-C406A67455A1}"/>
          </ac:spMkLst>
        </pc:spChg>
        <pc:spChg chg="add mod">
          <ac:chgData name="Katy Shimizu" userId="b3655a6d-bde5-48a7-9dc4-f773e86a0380" providerId="ADAL" clId="{2C568C24-278D-4003-87BA-C3C49D49CF79}" dt="2018-02-07T16:37:52.948" v="556" actId="1076"/>
          <ac:spMkLst>
            <pc:docMk/>
            <pc:sldMk cId="1436494677" sldId="303"/>
            <ac:spMk id="15" creationId="{264168BF-E03A-4AA0-A6CF-D186B059D6A1}"/>
          </ac:spMkLst>
        </pc:spChg>
        <pc:spChg chg="mod">
          <ac:chgData name="Katy Shimizu" userId="b3655a6d-bde5-48a7-9dc4-f773e86a0380" providerId="ADAL" clId="{2C568C24-278D-4003-87BA-C3C49D49CF79}" dt="2018-02-07T16:37:00.386" v="549" actId="122"/>
          <ac:spMkLst>
            <pc:docMk/>
            <pc:sldMk cId="1436494677" sldId="303"/>
            <ac:spMk id="18" creationId="{551CF0DB-C1B8-4057-9FC3-D3B97D8A0463}"/>
          </ac:spMkLst>
        </pc:spChg>
        <pc:spChg chg="add del mod">
          <ac:chgData name="Katy Shimizu" userId="b3655a6d-bde5-48a7-9dc4-f773e86a0380" providerId="ADAL" clId="{2C568C24-278D-4003-87BA-C3C49D49CF79}" dt="2018-02-07T16:34:38.728" v="529" actId="478"/>
          <ac:spMkLst>
            <pc:docMk/>
            <pc:sldMk cId="1436494677" sldId="303"/>
            <ac:spMk id="22" creationId="{5CE21491-A831-409B-B8FE-CD8174E93D92}"/>
          </ac:spMkLst>
        </pc:spChg>
        <pc:grpChg chg="mod ord">
          <ac:chgData name="Katy Shimizu" userId="b3655a6d-bde5-48a7-9dc4-f773e86a0380" providerId="ADAL" clId="{2C568C24-278D-4003-87BA-C3C49D49CF79}" dt="2018-02-07T16:37:13.531" v="550" actId="12788"/>
          <ac:grpSpMkLst>
            <pc:docMk/>
            <pc:sldMk cId="1436494677" sldId="303"/>
            <ac:grpSpMk id="6" creationId="{29D60385-7DF6-4F9A-A821-EE5E6D66AE36}"/>
          </ac:grpSpMkLst>
        </pc:grpChg>
        <pc:grpChg chg="add mod">
          <ac:chgData name="Katy Shimizu" userId="b3655a6d-bde5-48a7-9dc4-f773e86a0380" providerId="ADAL" clId="{2C568C24-278D-4003-87BA-C3C49D49CF79}" dt="2018-02-07T16:37:13.531" v="550" actId="12788"/>
          <ac:grpSpMkLst>
            <pc:docMk/>
            <pc:sldMk cId="1436494677" sldId="303"/>
            <ac:grpSpMk id="12" creationId="{6D32DDF8-2226-49FB-8DC8-B87CF624E228}"/>
          </ac:grpSpMkLst>
        </pc:grpChg>
        <pc:grpChg chg="add mod">
          <ac:chgData name="Katy Shimizu" userId="b3655a6d-bde5-48a7-9dc4-f773e86a0380" providerId="ADAL" clId="{2C568C24-278D-4003-87BA-C3C49D49CF79}" dt="2018-02-07T16:37:13.531" v="550" actId="12788"/>
          <ac:grpSpMkLst>
            <pc:docMk/>
            <pc:sldMk cId="1436494677" sldId="303"/>
            <ac:grpSpMk id="16" creationId="{0FD777C8-6487-4FC0-955D-C57DB59DE73E}"/>
          </ac:grpSpMkLst>
        </pc:grpChg>
        <pc:grpChg chg="add mod">
          <ac:chgData name="Katy Shimizu" userId="b3655a6d-bde5-48a7-9dc4-f773e86a0380" providerId="ADAL" clId="{2C568C24-278D-4003-87BA-C3C49D49CF79}" dt="2018-02-07T16:39:43.637" v="559" actId="1076"/>
          <ac:grpSpMkLst>
            <pc:docMk/>
            <pc:sldMk cId="1436494677" sldId="303"/>
            <ac:grpSpMk id="25" creationId="{CFD7FD65-1356-41E5-B4E5-04E60F2BF8F2}"/>
          </ac:grpSpMkLst>
        </pc:grpChg>
        <pc:picChg chg="add del mod">
          <ac:chgData name="Katy Shimizu" userId="b3655a6d-bde5-48a7-9dc4-f773e86a0380" providerId="ADAL" clId="{2C568C24-278D-4003-87BA-C3C49D49CF79}" dt="2018-02-07T16:33:35.896" v="522" actId="478"/>
          <ac:picMkLst>
            <pc:docMk/>
            <pc:sldMk cId="1436494677" sldId="303"/>
            <ac:picMk id="19" creationId="{B729CD16-9724-4E30-AAD6-93A72DBF4DEE}"/>
          </ac:picMkLst>
        </pc:picChg>
        <pc:picChg chg="add del mod">
          <ac:chgData name="Katy Shimizu" userId="b3655a6d-bde5-48a7-9dc4-f773e86a0380" providerId="ADAL" clId="{2C568C24-278D-4003-87BA-C3C49D49CF79}" dt="2018-02-07T16:33:35.896" v="522" actId="478"/>
          <ac:picMkLst>
            <pc:docMk/>
            <pc:sldMk cId="1436494677" sldId="303"/>
            <ac:picMk id="20" creationId="{07FFC6E7-8228-4197-945F-B61D4F16C631}"/>
          </ac:picMkLst>
        </pc:picChg>
        <pc:picChg chg="add del mod">
          <ac:chgData name="Katy Shimizu" userId="b3655a6d-bde5-48a7-9dc4-f773e86a0380" providerId="ADAL" clId="{2C568C24-278D-4003-87BA-C3C49D49CF79}" dt="2018-02-07T16:36:37.634" v="545" actId="478"/>
          <ac:picMkLst>
            <pc:docMk/>
            <pc:sldMk cId="1436494677" sldId="303"/>
            <ac:picMk id="23" creationId="{1202D6A0-223D-49A4-80BA-B3EF82A007B5}"/>
          </ac:picMkLst>
        </pc:picChg>
        <pc:picChg chg="add del mod">
          <ac:chgData name="Katy Shimizu" userId="b3655a6d-bde5-48a7-9dc4-f773e86a0380" providerId="ADAL" clId="{2C568C24-278D-4003-87BA-C3C49D49CF79}" dt="2018-02-07T16:33:53.883" v="527" actId="478"/>
          <ac:picMkLst>
            <pc:docMk/>
            <pc:sldMk cId="1436494677" sldId="303"/>
            <ac:picMk id="24" creationId="{C7EE1E29-41DA-449F-A279-B29C626D6112}"/>
          </ac:picMkLst>
        </pc:picChg>
        <pc:picChg chg="add del mod">
          <ac:chgData name="Katy Shimizu" userId="b3655a6d-bde5-48a7-9dc4-f773e86a0380" providerId="ADAL" clId="{2C568C24-278D-4003-87BA-C3C49D49CF79}" dt="2018-02-08T11:49:30.108" v="590" actId="478"/>
          <ac:picMkLst>
            <pc:docMk/>
            <pc:sldMk cId="1436494677" sldId="303"/>
            <ac:picMk id="27" creationId="{956369E2-65FE-4775-A04A-0B5078288323}"/>
          </ac:picMkLst>
        </pc:picChg>
      </pc:sldChg>
      <pc:sldChg chg="add modTransition">
        <pc:chgData name="Katy Shimizu" userId="b3655a6d-bde5-48a7-9dc4-f773e86a0380" providerId="ADAL" clId="{2C568C24-278D-4003-87BA-C3C49D49CF79}" dt="2018-02-07T17:32:22.602" v="588" actId="2696"/>
        <pc:sldMkLst>
          <pc:docMk/>
          <pc:sldMk cId="2713508311" sldId="304"/>
        </pc:sldMkLst>
      </pc:sldChg>
    </pc:docChg>
  </pc:docChgLst>
  <pc:docChgLst>
    <pc:chgData name="Katy Shimizu" userId="b3655a6d-bde5-48a7-9dc4-f773e86a0380" providerId="ADAL" clId="{93E87B93-DE19-4C3A-9A5D-9DB987F5842F}"/>
    <pc:docChg chg="undo custSel addSld delSld modSld sldOrd">
      <pc:chgData name="Katy Shimizu" userId="b3655a6d-bde5-48a7-9dc4-f773e86a0380" providerId="ADAL" clId="{93E87B93-DE19-4C3A-9A5D-9DB987F5842F}" dt="2018-02-07T13:39:52.054" v="135" actId="1076"/>
      <pc:docMkLst>
        <pc:docMk/>
      </pc:docMkLst>
      <pc:sldChg chg="ord">
        <pc:chgData name="Katy Shimizu" userId="b3655a6d-bde5-48a7-9dc4-f773e86a0380" providerId="ADAL" clId="{93E87B93-DE19-4C3A-9A5D-9DB987F5842F}" dt="2018-02-07T13:19:44.906" v="6" actId="1076"/>
        <pc:sldMkLst>
          <pc:docMk/>
          <pc:sldMk cId="690481840" sldId="262"/>
        </pc:sldMkLst>
      </pc:sldChg>
      <pc:sldChg chg="modSp">
        <pc:chgData name="Katy Shimizu" userId="b3655a6d-bde5-48a7-9dc4-f773e86a0380" providerId="ADAL" clId="{93E87B93-DE19-4C3A-9A5D-9DB987F5842F}" dt="2018-02-07T13:38:12.374" v="124" actId="1076"/>
        <pc:sldMkLst>
          <pc:docMk/>
          <pc:sldMk cId="4138913907" sldId="266"/>
        </pc:sldMkLst>
        <pc:spChg chg="mod">
          <ac:chgData name="Katy Shimizu" userId="b3655a6d-bde5-48a7-9dc4-f773e86a0380" providerId="ADAL" clId="{93E87B93-DE19-4C3A-9A5D-9DB987F5842F}" dt="2018-02-07T13:38:12.374" v="124" actId="1076"/>
          <ac:spMkLst>
            <pc:docMk/>
            <pc:sldMk cId="4138913907" sldId="266"/>
            <ac:spMk id="2" creationId="{144773D6-2A29-435A-BDDC-D5A40D1BD071}"/>
          </ac:spMkLst>
        </pc:spChg>
      </pc:sldChg>
      <pc:sldChg chg="modSp">
        <pc:chgData name="Katy Shimizu" userId="b3655a6d-bde5-48a7-9dc4-f773e86a0380" providerId="ADAL" clId="{93E87B93-DE19-4C3A-9A5D-9DB987F5842F}" dt="2018-02-07T13:22:42.297" v="72" actId="20577"/>
        <pc:sldMkLst>
          <pc:docMk/>
          <pc:sldMk cId="4138512832" sldId="267"/>
        </pc:sldMkLst>
        <pc:spChg chg="mod">
          <ac:chgData name="Katy Shimizu" userId="b3655a6d-bde5-48a7-9dc4-f773e86a0380" providerId="ADAL" clId="{93E87B93-DE19-4C3A-9A5D-9DB987F5842F}" dt="2018-02-07T13:22:42.297" v="72" actId="20577"/>
          <ac:spMkLst>
            <pc:docMk/>
            <pc:sldMk cId="4138512832" sldId="267"/>
            <ac:spMk id="3" creationId="{DFF2805A-38AD-4B17-B2EB-2399FD913256}"/>
          </ac:spMkLst>
        </pc:spChg>
      </pc:sldChg>
      <pc:sldChg chg="del">
        <pc:chgData name="Katy Shimizu" userId="b3655a6d-bde5-48a7-9dc4-f773e86a0380" providerId="ADAL" clId="{93E87B93-DE19-4C3A-9A5D-9DB987F5842F}" dt="2018-02-07T13:21:25.723" v="14" actId="2696"/>
        <pc:sldMkLst>
          <pc:docMk/>
          <pc:sldMk cId="2873293584" sldId="283"/>
        </pc:sldMkLst>
      </pc:sldChg>
      <pc:sldChg chg="del">
        <pc:chgData name="Katy Shimizu" userId="b3655a6d-bde5-48a7-9dc4-f773e86a0380" providerId="ADAL" clId="{93E87B93-DE19-4C3A-9A5D-9DB987F5842F}" dt="2018-02-07T13:20:54.862" v="13" actId="2696"/>
        <pc:sldMkLst>
          <pc:docMk/>
          <pc:sldMk cId="855161965" sldId="285"/>
        </pc:sldMkLst>
      </pc:sldChg>
      <pc:sldChg chg="del">
        <pc:chgData name="Katy Shimizu" userId="b3655a6d-bde5-48a7-9dc4-f773e86a0380" providerId="ADAL" clId="{93E87B93-DE19-4C3A-9A5D-9DB987F5842F}" dt="2018-02-07T13:28:30.300" v="122" actId="2696"/>
        <pc:sldMkLst>
          <pc:docMk/>
          <pc:sldMk cId="992094244" sldId="294"/>
        </pc:sldMkLst>
      </pc:sldChg>
      <pc:sldChg chg="ord">
        <pc:chgData name="Katy Shimizu" userId="b3655a6d-bde5-48a7-9dc4-f773e86a0380" providerId="ADAL" clId="{93E87B93-DE19-4C3A-9A5D-9DB987F5842F}" dt="2018-02-07T13:18:48.548" v="2" actId="1076"/>
        <pc:sldMkLst>
          <pc:docMk/>
          <pc:sldMk cId="3007111319" sldId="296"/>
        </pc:sldMkLst>
      </pc:sldChg>
      <pc:sldChg chg="ord">
        <pc:chgData name="Katy Shimizu" userId="b3655a6d-bde5-48a7-9dc4-f773e86a0380" providerId="ADAL" clId="{93E87B93-DE19-4C3A-9A5D-9DB987F5842F}" dt="2018-02-07T13:18:48.548" v="2" actId="1076"/>
        <pc:sldMkLst>
          <pc:docMk/>
          <pc:sldMk cId="3183390871" sldId="297"/>
        </pc:sldMkLst>
      </pc:sldChg>
      <pc:sldChg chg="add">
        <pc:chgData name="Katy Shimizu" userId="b3655a6d-bde5-48a7-9dc4-f773e86a0380" providerId="ADAL" clId="{93E87B93-DE19-4C3A-9A5D-9DB987F5842F}" dt="2018-02-07T13:18:33.296" v="0" actId="1076"/>
        <pc:sldMkLst>
          <pc:docMk/>
          <pc:sldMk cId="562273244" sldId="298"/>
        </pc:sldMkLst>
      </pc:sldChg>
      <pc:sldChg chg="add ord">
        <pc:chgData name="Katy Shimizu" userId="b3655a6d-bde5-48a7-9dc4-f773e86a0380" providerId="ADAL" clId="{93E87B93-DE19-4C3A-9A5D-9DB987F5842F}" dt="2018-02-07T13:19:24.192" v="4" actId="1076"/>
        <pc:sldMkLst>
          <pc:docMk/>
          <pc:sldMk cId="51781859" sldId="299"/>
        </pc:sldMkLst>
      </pc:sldChg>
      <pc:sldChg chg="add ord">
        <pc:chgData name="Katy Shimizu" userId="b3655a6d-bde5-48a7-9dc4-f773e86a0380" providerId="ADAL" clId="{93E87B93-DE19-4C3A-9A5D-9DB987F5842F}" dt="2018-02-07T13:19:24.192" v="4" actId="1076"/>
        <pc:sldMkLst>
          <pc:docMk/>
          <pc:sldMk cId="1798456342" sldId="300"/>
        </pc:sldMkLst>
      </pc:sldChg>
      <pc:sldChg chg="add">
        <pc:chgData name="Katy Shimizu" userId="b3655a6d-bde5-48a7-9dc4-f773e86a0380" providerId="ADAL" clId="{93E87B93-DE19-4C3A-9A5D-9DB987F5842F}" dt="2018-02-07T13:19:39.858" v="5" actId="1076"/>
        <pc:sldMkLst>
          <pc:docMk/>
          <pc:sldMk cId="2827142831" sldId="301"/>
        </pc:sldMkLst>
      </pc:sldChg>
      <pc:sldChg chg="modSp add">
        <pc:chgData name="Katy Shimizu" userId="b3655a6d-bde5-48a7-9dc4-f773e86a0380" providerId="ADAL" clId="{93E87B93-DE19-4C3A-9A5D-9DB987F5842F}" dt="2018-02-07T13:20:20.176" v="12" actId="20577"/>
        <pc:sldMkLst>
          <pc:docMk/>
          <pc:sldMk cId="2907331396" sldId="302"/>
        </pc:sldMkLst>
        <pc:spChg chg="mod">
          <ac:chgData name="Katy Shimizu" userId="b3655a6d-bde5-48a7-9dc4-f773e86a0380" providerId="ADAL" clId="{93E87B93-DE19-4C3A-9A5D-9DB987F5842F}" dt="2018-02-07T13:20:20.176" v="12" actId="20577"/>
          <ac:spMkLst>
            <pc:docMk/>
            <pc:sldMk cId="2907331396" sldId="302"/>
            <ac:spMk id="2" creationId="{8BE85ED1-DAF7-421B-8DC6-6926376BF109}"/>
          </ac:spMkLst>
        </pc:spChg>
      </pc:sldChg>
      <pc:sldChg chg="addSp delSp modSp add ord">
        <pc:chgData name="Katy Shimizu" userId="b3655a6d-bde5-48a7-9dc4-f773e86a0380" providerId="ADAL" clId="{93E87B93-DE19-4C3A-9A5D-9DB987F5842F}" dt="2018-02-07T13:39:52.054" v="135" actId="1076"/>
        <pc:sldMkLst>
          <pc:docMk/>
          <pc:sldMk cId="1436494677" sldId="303"/>
        </pc:sldMkLst>
        <pc:spChg chg="mod">
          <ac:chgData name="Katy Shimizu" userId="b3655a6d-bde5-48a7-9dc4-f773e86a0380" providerId="ADAL" clId="{93E87B93-DE19-4C3A-9A5D-9DB987F5842F}" dt="2018-02-07T13:27:59.327" v="95" actId="20577"/>
          <ac:spMkLst>
            <pc:docMk/>
            <pc:sldMk cId="1436494677" sldId="303"/>
            <ac:spMk id="2" creationId="{6F72543C-D862-467F-98E2-B997975BF5C1}"/>
          </ac:spMkLst>
        </pc:spChg>
        <pc:spChg chg="del mod">
          <ac:chgData name="Katy Shimizu" userId="b3655a6d-bde5-48a7-9dc4-f773e86a0380" providerId="ADAL" clId="{93E87B93-DE19-4C3A-9A5D-9DB987F5842F}" dt="2018-02-07T13:38:55.228" v="130" actId="478"/>
          <ac:spMkLst>
            <pc:docMk/>
            <pc:sldMk cId="1436494677" sldId="303"/>
            <ac:spMk id="3" creationId="{6A358745-BEA9-44BC-BD47-7D8F9EA104F8}"/>
          </ac:spMkLst>
        </pc:spChg>
        <pc:spChg chg="add mod">
          <ac:chgData name="Katy Shimizu" userId="b3655a6d-bde5-48a7-9dc4-f773e86a0380" providerId="ADAL" clId="{93E87B93-DE19-4C3A-9A5D-9DB987F5842F}" dt="2018-02-07T13:38:42.688" v="126" actId="164"/>
          <ac:spMkLst>
            <pc:docMk/>
            <pc:sldMk cId="1436494677" sldId="303"/>
            <ac:spMk id="5" creationId="{B8B10ECC-AD15-4130-8367-7ED60CB9FBB1}"/>
          </ac:spMkLst>
        </pc:spChg>
        <pc:spChg chg="add mod">
          <ac:chgData name="Katy Shimizu" userId="b3655a6d-bde5-48a7-9dc4-f773e86a0380" providerId="ADAL" clId="{93E87B93-DE19-4C3A-9A5D-9DB987F5842F}" dt="2018-02-07T13:39:52.054" v="135" actId="1076"/>
          <ac:spMkLst>
            <pc:docMk/>
            <pc:sldMk cId="1436494677" sldId="303"/>
            <ac:spMk id="7" creationId="{5639368E-0816-4C27-9470-FF897C06535A}"/>
          </ac:spMkLst>
        </pc:spChg>
        <pc:grpChg chg="add mod">
          <ac:chgData name="Katy Shimizu" userId="b3655a6d-bde5-48a7-9dc4-f773e86a0380" providerId="ADAL" clId="{93E87B93-DE19-4C3A-9A5D-9DB987F5842F}" dt="2018-02-07T13:39:52.054" v="135" actId="1076"/>
          <ac:grpSpMkLst>
            <pc:docMk/>
            <pc:sldMk cId="1436494677" sldId="303"/>
            <ac:grpSpMk id="6" creationId="{29D60385-7DF6-4F9A-A821-EE5E6D66AE36}"/>
          </ac:grpSpMkLst>
        </pc:grpChg>
        <pc:picChg chg="add mod">
          <ac:chgData name="Katy Shimizu" userId="b3655a6d-bde5-48a7-9dc4-f773e86a0380" providerId="ADAL" clId="{93E87B93-DE19-4C3A-9A5D-9DB987F5842F}" dt="2018-02-07T13:38:42.688" v="126" actId="164"/>
          <ac:picMkLst>
            <pc:docMk/>
            <pc:sldMk cId="1436494677" sldId="303"/>
            <ac:picMk id="4" creationId="{A23AB33E-E1F2-4225-A224-18D24A76272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568E2-5FEF-461D-920D-3394579A5611}" type="datetimeFigureOut">
              <a:rPr lang="en-US" smtClean="0"/>
              <a:t>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15E9C-87C8-4E38-9641-EDC317EC4BD9}" type="slidenum">
              <a:rPr lang="en-US" smtClean="0"/>
              <a:t>‹#›</a:t>
            </a:fld>
            <a:endParaRPr lang="en-US"/>
          </a:p>
        </p:txBody>
      </p:sp>
    </p:spTree>
    <p:extLst>
      <p:ext uri="{BB962C8B-B14F-4D97-AF65-F5344CB8AC3E}">
        <p14:creationId xmlns:p14="http://schemas.microsoft.com/office/powerpoint/2010/main" val="1110070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en-us/azure/azure-functions/durable-functions-overview"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15E9C-87C8-4E38-9641-EDC317EC4BD9}" type="slidenum">
              <a:rPr lang="en-US" smtClean="0"/>
              <a:t>1</a:t>
            </a:fld>
            <a:endParaRPr lang="en-US"/>
          </a:p>
        </p:txBody>
      </p:sp>
    </p:spTree>
    <p:extLst>
      <p:ext uri="{BB962C8B-B14F-4D97-AF65-F5344CB8AC3E}">
        <p14:creationId xmlns:p14="http://schemas.microsoft.com/office/powerpoint/2010/main" val="199644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deal with a complex workflow in Functions. For example, you might have a multi-step process. Instead of writing it as one large function, you can break it up into a series of smaller functions, each consuming the previous one’s input. Another scenario is a batched file whose contents needs to be broken up and processed individually, then re-aggregated.</a:t>
            </a:r>
          </a:p>
          <a:p>
            <a:endParaRPr lang="en-US" dirty="0"/>
          </a:p>
          <a:p>
            <a:r>
              <a:rPr lang="en-US" dirty="0"/>
              <a:t>While these workflows are possible in Functions, coordinating multiple functions and maintaining state can quickly become complex.</a:t>
            </a:r>
          </a:p>
          <a:p>
            <a:endParaRPr lang="en-US" dirty="0"/>
          </a:p>
          <a:p>
            <a:r>
              <a:rPr lang="en-US" dirty="0"/>
              <a:t>Enter Durable Functions.</a:t>
            </a:r>
          </a:p>
        </p:txBody>
      </p:sp>
      <p:sp>
        <p:nvSpPr>
          <p:cNvPr id="4" name="Slide Number Placeholder 3"/>
          <p:cNvSpPr>
            <a:spLocks noGrp="1"/>
          </p:cNvSpPr>
          <p:nvPr>
            <p:ph type="sldNum" sz="quarter" idx="10"/>
          </p:nvPr>
        </p:nvSpPr>
        <p:spPr/>
        <p:txBody>
          <a:bodyPr/>
          <a:lstStyle/>
          <a:p>
            <a:fld id="{41115E9C-87C8-4E38-9641-EDC317EC4BD9}" type="slidenum">
              <a:rPr lang="en-US" smtClean="0"/>
              <a:t>10</a:t>
            </a:fld>
            <a:endParaRPr lang="en-US"/>
          </a:p>
        </p:txBody>
      </p:sp>
    </p:spTree>
    <p:extLst>
      <p:ext uri="{BB962C8B-B14F-4D97-AF65-F5344CB8AC3E}">
        <p14:creationId xmlns:p14="http://schemas.microsoft.com/office/powerpoint/2010/main" val="1876794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Functions is an Azure Functions extension that enables long-running, stateful serverless operations. With Durable Functions, you can coordinate complex functions workflows in a single C# function. </a:t>
            </a:r>
          </a:p>
        </p:txBody>
      </p:sp>
      <p:sp>
        <p:nvSpPr>
          <p:cNvPr id="4" name="Slide Number Placeholder 3"/>
          <p:cNvSpPr>
            <a:spLocks noGrp="1"/>
          </p:cNvSpPr>
          <p:nvPr>
            <p:ph type="sldNum" sz="quarter" idx="10"/>
          </p:nvPr>
        </p:nvSpPr>
        <p:spPr/>
        <p:txBody>
          <a:bodyPr/>
          <a:lstStyle/>
          <a:p>
            <a:fld id="{41115E9C-87C8-4E38-9641-EDC317EC4BD9}" type="slidenum">
              <a:rPr lang="en-US" smtClean="0"/>
              <a:t>11</a:t>
            </a:fld>
            <a:endParaRPr lang="en-US"/>
          </a:p>
        </p:txBody>
      </p:sp>
    </p:spTree>
    <p:extLst>
      <p:ext uri="{BB962C8B-B14F-4D97-AF65-F5344CB8AC3E}">
        <p14:creationId xmlns:p14="http://schemas.microsoft.com/office/powerpoint/2010/main" val="407764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15E9C-87C8-4E38-9641-EDC317EC4BD9}" type="slidenum">
              <a:rPr lang="en-US" smtClean="0"/>
              <a:t>12</a:t>
            </a:fld>
            <a:endParaRPr lang="en-US"/>
          </a:p>
        </p:txBody>
      </p:sp>
    </p:spTree>
    <p:extLst>
      <p:ext uri="{BB962C8B-B14F-4D97-AF65-F5344CB8AC3E}">
        <p14:creationId xmlns:p14="http://schemas.microsoft.com/office/powerpoint/2010/main" val="2724941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Activity Functions are functions as you’re used to them. There are no restrictions on what they can do (apart from those on all functions.) In a Durable Function orchestration, the bulk of the work takes place here.</a:t>
            </a:r>
          </a:p>
        </p:txBody>
      </p:sp>
      <p:sp>
        <p:nvSpPr>
          <p:cNvPr id="4" name="Slide Number Placeholder 3"/>
          <p:cNvSpPr>
            <a:spLocks noGrp="1"/>
          </p:cNvSpPr>
          <p:nvPr>
            <p:ph type="sldNum" sz="quarter" idx="10"/>
          </p:nvPr>
        </p:nvSpPr>
        <p:spPr/>
        <p:txBody>
          <a:bodyPr/>
          <a:lstStyle/>
          <a:p>
            <a:fld id="{41115E9C-87C8-4E38-9641-EDC317EC4BD9}" type="slidenum">
              <a:rPr lang="en-US" smtClean="0"/>
              <a:t>13</a:t>
            </a:fld>
            <a:endParaRPr lang="en-US"/>
          </a:p>
        </p:txBody>
      </p:sp>
    </p:spTree>
    <p:extLst>
      <p:ext uri="{BB962C8B-B14F-4D97-AF65-F5344CB8AC3E}">
        <p14:creationId xmlns:p14="http://schemas.microsoft.com/office/powerpoint/2010/main" val="193202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Orchestrator Functions are special to the Durable Functions extension. An orchestration function coordinates the calling of one or more activity functions. It’s where you define your workflow.</a:t>
            </a:r>
          </a:p>
          <a:p>
            <a:endParaRPr lang="en-US" dirty="0"/>
          </a:p>
          <a:p>
            <a:r>
              <a:rPr lang="en-US" dirty="0"/>
              <a:t>An orchestrator function can call other functions synchronously or asynchronously. Whenever an await instruction is encountered, the orchestrator function will automatically checkpoint its progress. This way, if the process or VM your function is running on recycles or reboots, local state isn’t lost.</a:t>
            </a:r>
          </a:p>
          <a:p>
            <a:endParaRPr lang="en-US" dirty="0"/>
          </a:p>
          <a:p>
            <a:r>
              <a:rPr lang="en-US" dirty="0"/>
              <a:t>The example onscreen is simple for the sake of space, but as we’ll see in later examples, orchestrator functions can define complex workflows including:</a:t>
            </a:r>
          </a:p>
          <a:p>
            <a:pPr marL="171450" indent="-171450">
              <a:buFont typeface="Arial" panose="020B0604020202020204" pitchFamily="34" charset="0"/>
              <a:buChar char="•"/>
            </a:pPr>
            <a:r>
              <a:rPr lang="en-US" dirty="0"/>
              <a:t>Flow control and branching logic</a:t>
            </a:r>
          </a:p>
          <a:p>
            <a:pPr marL="171450" indent="-171450">
              <a:buFont typeface="Arial" panose="020B0604020202020204" pitchFamily="34" charset="0"/>
              <a:buChar char="•"/>
            </a:pPr>
            <a:r>
              <a:rPr lang="en-US" dirty="0"/>
              <a:t>Infinite loops</a:t>
            </a:r>
          </a:p>
          <a:p>
            <a:pPr marL="171450" indent="-171450">
              <a:buFont typeface="Arial" panose="020B0604020202020204" pitchFamily="34" charset="0"/>
              <a:buChar char="•"/>
            </a:pPr>
            <a:r>
              <a:rPr lang="en-US" dirty="0"/>
              <a:t>Error handling</a:t>
            </a:r>
          </a:p>
        </p:txBody>
      </p:sp>
      <p:sp>
        <p:nvSpPr>
          <p:cNvPr id="4" name="Slide Number Placeholder 3"/>
          <p:cNvSpPr>
            <a:spLocks noGrp="1"/>
          </p:cNvSpPr>
          <p:nvPr>
            <p:ph type="sldNum" sz="quarter" idx="10"/>
          </p:nvPr>
        </p:nvSpPr>
        <p:spPr/>
        <p:txBody>
          <a:bodyPr/>
          <a:lstStyle/>
          <a:p>
            <a:fld id="{41115E9C-87C8-4E38-9641-EDC317EC4BD9}" type="slidenum">
              <a:rPr lang="en-US" smtClean="0"/>
              <a:t>14</a:t>
            </a:fld>
            <a:endParaRPr lang="en-US"/>
          </a:p>
        </p:txBody>
      </p:sp>
    </p:spTree>
    <p:extLst>
      <p:ext uri="{BB962C8B-B14F-4D97-AF65-F5344CB8AC3E}">
        <p14:creationId xmlns:p14="http://schemas.microsoft.com/office/powerpoint/2010/main" val="317194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Functions introduces some new bindings to be aware of:</a:t>
            </a:r>
          </a:p>
          <a:p>
            <a:endParaRPr lang="en-US" dirty="0"/>
          </a:p>
          <a:p>
            <a:pPr marL="171450" indent="-171450">
              <a:buFont typeface="Arial" panose="020B0604020202020204" pitchFamily="34" charset="0"/>
              <a:buChar char="•"/>
            </a:pPr>
            <a:r>
              <a:rPr lang="en-US" dirty="0"/>
              <a:t>Orchestration Trigger binding – for orchestration functions.</a:t>
            </a:r>
          </a:p>
          <a:p>
            <a:pPr marL="171450" indent="-171450">
              <a:buFont typeface="Arial" panose="020B0604020202020204" pitchFamily="34" charset="0"/>
              <a:buChar char="•"/>
            </a:pPr>
            <a:r>
              <a:rPr lang="en-US" dirty="0"/>
              <a:t>Activity Trigger bindings – for activity functions you intend to call from orchestrator functions; allows function to hook into the framework.</a:t>
            </a:r>
          </a:p>
          <a:p>
            <a:pPr marL="171450" indent="-171450">
              <a:buFont typeface="Arial" panose="020B0604020202020204" pitchFamily="34" charset="0"/>
              <a:buChar char="•"/>
            </a:pPr>
            <a:r>
              <a:rPr lang="en-US" dirty="0"/>
              <a:t>Orchestrator Client binding – for starting new orchestrator instances. Currently, orchestrators are kicked off by making a request to an HTTP function. We have plans to take care of this for you.</a:t>
            </a:r>
          </a:p>
          <a:p>
            <a:endParaRPr lang="en-US" dirty="0"/>
          </a:p>
          <a:p>
            <a:r>
              <a:rPr lang="en-US" dirty="0"/>
              <a:t>* Fetching instance status feels odd for an output binding. We may need a separate input binding for this.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7145BA-C3B4-4DFD-8BEA-002ACC8A21A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1245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Orchestrator functions maintain their state using a cloud design pattern called Event Sourcing. Instead of storing a single state, they store an execution history, or an append-only record of actions taken by the orchestration.</a:t>
            </a:r>
          </a:p>
          <a:p>
            <a:endParaRPr lang="en-US" dirty="0"/>
          </a:p>
          <a:p>
            <a:r>
              <a:rPr lang="en-US" dirty="0"/>
              <a:t>Orchestrator functions add to the execution history when they encounter an await statement, schedule the requested </a:t>
            </a:r>
            <a:r>
              <a:rPr lang="en-US" dirty="0" err="1"/>
              <a:t>async</a:t>
            </a:r>
            <a:r>
              <a:rPr lang="en-US" dirty="0"/>
              <a:t> work, and shut down. (Meaning that while you get billed for the execution time of the scheduled work, you don’t get billed for the orchestrator function waiting for the work to complete.) Once there’s more work to do, the orchestrator function wakes up and rebuilds its local state from its execution history.</a:t>
            </a:r>
          </a:p>
          <a:p>
            <a:endParaRPr lang="en-US" dirty="0"/>
          </a:p>
          <a:p>
            <a:r>
              <a:rPr lang="en-US" dirty="0"/>
              <a:t>This pattern has a lot of advantages, including improved performance and scalability, eventual consistency for transactional data, and full audit trails and history.</a:t>
            </a:r>
          </a:p>
          <a:p>
            <a:endParaRPr lang="en-US" dirty="0"/>
          </a:p>
        </p:txBody>
      </p:sp>
      <p:sp>
        <p:nvSpPr>
          <p:cNvPr id="4" name="Slide Number Placeholder 3"/>
          <p:cNvSpPr>
            <a:spLocks noGrp="1"/>
          </p:cNvSpPr>
          <p:nvPr>
            <p:ph type="sldNum" sz="quarter" idx="10"/>
          </p:nvPr>
        </p:nvSpPr>
        <p:spPr/>
        <p:txBody>
          <a:bodyPr/>
          <a:lstStyle/>
          <a:p>
            <a:fld id="{41115E9C-87C8-4E38-9641-EDC317EC4BD9}" type="slidenum">
              <a:rPr lang="en-US" smtClean="0"/>
              <a:t>16</a:t>
            </a:fld>
            <a:endParaRPr lang="en-US"/>
          </a:p>
        </p:txBody>
      </p:sp>
    </p:spTree>
    <p:extLst>
      <p:ext uri="{BB962C8B-B14F-4D97-AF65-F5344CB8AC3E}">
        <p14:creationId xmlns:p14="http://schemas.microsoft.com/office/powerpoint/2010/main" val="1399190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Grasping how orchestrators use execution history to replay and rebuild their local state is key to understanding how Durable Functions works, so let’s walk through the execution of a simple orchestrator function.</a:t>
            </a:r>
          </a:p>
          <a:p>
            <a:endParaRPr lang="en-US" dirty="0"/>
          </a:p>
          <a:p>
            <a:r>
              <a:rPr lang="en-US" dirty="0"/>
              <a:t>The light blue box at the top of the slide is the orchestrator’s code. </a:t>
            </a:r>
          </a:p>
          <a:p>
            <a:r>
              <a:rPr lang="en-US" dirty="0"/>
              <a:t>“</a:t>
            </a:r>
            <a:r>
              <a:rPr lang="en-US" dirty="0" err="1"/>
              <a:t>SayHello</a:t>
            </a:r>
            <a:r>
              <a:rPr lang="en-US" dirty="0"/>
              <a:t>” our activity function, which returns “Hello” and whatever input you give it.</a:t>
            </a:r>
          </a:p>
          <a:p>
            <a:r>
              <a:rPr lang="en-US" dirty="0"/>
              <a:t>Our execution history is currently empty. As we start to record events, they’ll show up here. (Indicate area.)</a:t>
            </a:r>
          </a:p>
          <a:p>
            <a:endParaRPr lang="en-US" dirty="0"/>
          </a:p>
          <a:p>
            <a:r>
              <a:rPr lang="en-US" dirty="0"/>
              <a:t>1. A request is made to the orchestrator function.</a:t>
            </a:r>
          </a:p>
          <a:p>
            <a:r>
              <a:rPr lang="en-US" dirty="0"/>
              <a:t>2. The orchestrator starts and begins executing until it’s asked to await some </a:t>
            </a:r>
            <a:r>
              <a:rPr lang="en-US" dirty="0" err="1"/>
              <a:t>async</a:t>
            </a:r>
            <a:r>
              <a:rPr lang="en-US" dirty="0"/>
              <a:t> work. In this case, we want to call an activity function.</a:t>
            </a:r>
          </a:p>
          <a:p>
            <a:r>
              <a:rPr lang="en-US" dirty="0"/>
              <a:t>3. The orchestrator checks the execution history for a record of the activity function.</a:t>
            </a:r>
          </a:p>
          <a:p>
            <a:r>
              <a:rPr lang="en-US" dirty="0"/>
              <a:t>4. There’s no record of the activity function being called or completed, so the orchestrator schedules that work.</a:t>
            </a:r>
          </a:p>
          <a:p>
            <a:r>
              <a:rPr lang="en-US" dirty="0"/>
              <a:t>5. While the orchestrator waits on work to complete, it shuts down.</a:t>
            </a:r>
          </a:p>
          <a:p>
            <a:r>
              <a:rPr lang="en-US" dirty="0"/>
              <a:t>5. The scheduled activity function runs. </a:t>
            </a:r>
          </a:p>
          <a:p>
            <a:r>
              <a:rPr lang="en-US" dirty="0"/>
              <a:t>6. A record of this is added to the execution history. In this case we produced output, so that’s stored.</a:t>
            </a:r>
          </a:p>
          <a:p>
            <a:r>
              <a:rPr lang="en-US" dirty="0"/>
              <a:t>7. Now the orchestrator has more work to do. It restarts and executes its code **from the beginning</a:t>
            </a:r>
            <a:r>
              <a:rPr lang="en-US"/>
              <a:t>** to build up its local state.</a:t>
            </a:r>
            <a:endParaRPr lang="en-US" dirty="0"/>
          </a:p>
          <a:p>
            <a:r>
              <a:rPr lang="en-US" dirty="0"/>
              <a:t>8. As before, the orchestrator executes until it reaches an await.</a:t>
            </a:r>
          </a:p>
          <a:p>
            <a:r>
              <a:rPr lang="en-US" dirty="0"/>
              <a:t>9. The orchestrator checks the execution history. This time there’s a record of the </a:t>
            </a:r>
            <a:r>
              <a:rPr lang="en-US" dirty="0" err="1"/>
              <a:t>async</a:t>
            </a:r>
            <a:r>
              <a:rPr lang="en-US" dirty="0"/>
              <a:t> work being done.</a:t>
            </a:r>
          </a:p>
          <a:p>
            <a:r>
              <a:rPr lang="en-US" dirty="0"/>
              <a:t>10. The activity function’s stored output is passed back to the orchestrator. In this case, the value is added to a list of strings.</a:t>
            </a:r>
          </a:p>
          <a:p>
            <a:r>
              <a:rPr lang="en-US" dirty="0"/>
              <a:t>11. The orchestrator continues executing. In a more complex orchestrator with multiple await calls, the checkpoint, schedule and replay steps would repeat for each one. This orchestrator runs to completion and returns its output.</a:t>
            </a:r>
          </a:p>
          <a:p>
            <a:r>
              <a:rPr lang="en-US" dirty="0"/>
              <a:t>12. And we’re done!</a:t>
            </a:r>
          </a:p>
          <a:p>
            <a:endParaRPr lang="en-US" dirty="0"/>
          </a:p>
          <a:p>
            <a:r>
              <a:rPr lang="en-US" dirty="0"/>
              <a:t>- How does the framework know to wake up</a:t>
            </a:r>
          </a:p>
        </p:txBody>
      </p:sp>
      <p:sp>
        <p:nvSpPr>
          <p:cNvPr id="4" name="Slide Number Placeholder 3"/>
          <p:cNvSpPr>
            <a:spLocks noGrp="1"/>
          </p:cNvSpPr>
          <p:nvPr>
            <p:ph type="sldNum" sz="quarter" idx="10"/>
          </p:nvPr>
        </p:nvSpPr>
        <p:spPr/>
        <p:txBody>
          <a:bodyPr/>
          <a:lstStyle/>
          <a:p>
            <a:fld id="{41115E9C-87C8-4E38-9641-EDC317EC4BD9}" type="slidenum">
              <a:rPr lang="en-US" smtClean="0"/>
              <a:t>17</a:t>
            </a:fld>
            <a:endParaRPr lang="en-US"/>
          </a:p>
        </p:txBody>
      </p:sp>
    </p:spTree>
    <p:extLst>
      <p:ext uri="{BB962C8B-B14F-4D97-AF65-F5344CB8AC3E}">
        <p14:creationId xmlns:p14="http://schemas.microsoft.com/office/powerpoint/2010/main" val="2805374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basics down, I’m going to cover some patterns that are easy to implement in Durable Functions.</a:t>
            </a:r>
          </a:p>
          <a:p>
            <a:endParaRPr lang="en-US" dirty="0"/>
          </a:p>
          <a:p>
            <a:r>
              <a:rPr lang="en-US" dirty="0"/>
              <a:t>The first is Function Chaining, where the output of one function becomes input for the next. It’s possible to do this with regular Functions alone – you could, for example, store a function’s output in a queue to be picked up by the next function in the sequence. However:</a:t>
            </a:r>
          </a:p>
          <a:p>
            <a:endParaRPr lang="en-US" dirty="0"/>
          </a:p>
          <a:p>
            <a:pPr marL="171450" indent="-171450">
              <a:buFont typeface="Arial" panose="020B0604020202020204" pitchFamily="34" charset="0"/>
              <a:buChar char="•"/>
            </a:pPr>
            <a:r>
              <a:rPr lang="en-US" dirty="0"/>
              <a:t>Queues create additional overhead.</a:t>
            </a:r>
          </a:p>
          <a:p>
            <a:pPr marL="171450" indent="-171450">
              <a:buFont typeface="Arial" panose="020B0604020202020204" pitchFamily="34" charset="0"/>
              <a:buChar char="•"/>
            </a:pPr>
            <a:r>
              <a:rPr lang="en-US" dirty="0"/>
              <a:t>There’s no visualization showing the relationship between the functions. (You could maintain a separate document, but that’s more maintenance overhead.)</a:t>
            </a:r>
          </a:p>
          <a:p>
            <a:pPr marL="171450" indent="-171450">
              <a:buFont typeface="Arial" panose="020B0604020202020204" pitchFamily="34" charset="0"/>
              <a:buChar char="•"/>
            </a:pPr>
            <a:r>
              <a:rPr lang="en-US" dirty="0"/>
              <a:t>Additional complexity arises when you consider error handling.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Durable Functions orchestrators are capable of the error-handling structures you’re used to like try-catch blocks and self-document the relationship between activity functions. Here’s what the one for this scenario would look like – note that since the activity functions’ return values are stored as local state, they’re maintained for you as part of the execution history.</a:t>
            </a:r>
          </a:p>
        </p:txBody>
      </p:sp>
      <p:sp>
        <p:nvSpPr>
          <p:cNvPr id="4" name="Slide Number Placeholder 3"/>
          <p:cNvSpPr>
            <a:spLocks noGrp="1"/>
          </p:cNvSpPr>
          <p:nvPr>
            <p:ph type="sldNum" sz="quarter" idx="10"/>
          </p:nvPr>
        </p:nvSpPr>
        <p:spPr/>
        <p:txBody>
          <a:bodyPr/>
          <a:lstStyle/>
          <a:p>
            <a:fld id="{41115E9C-87C8-4E38-9641-EDC317EC4BD9}" type="slidenum">
              <a:rPr lang="en-US" smtClean="0"/>
              <a:t>18</a:t>
            </a:fld>
            <a:endParaRPr lang="en-US"/>
          </a:p>
        </p:txBody>
      </p:sp>
    </p:spTree>
    <p:extLst>
      <p:ext uri="{BB962C8B-B14F-4D97-AF65-F5344CB8AC3E}">
        <p14:creationId xmlns:p14="http://schemas.microsoft.com/office/powerpoint/2010/main" val="487844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Fan-out/fan-in involves execution multiple functions in parallel and waiting for them all to finish. Some aggregation work might be done on the results.</a:t>
            </a:r>
          </a:p>
          <a:p>
            <a:endParaRPr lang="en-US" dirty="0"/>
          </a:p>
          <a:p>
            <a:r>
              <a:rPr lang="en-US" dirty="0"/>
              <a:t>The fan-out part can be done with regular functions by sending multiple messages to a queue, but fan-in is significantly harder; you would need to keep track of when those queue-triggered functions finish and their outputs. The problems of visualization, overhead and error-handling are also still with us.</a:t>
            </a:r>
          </a:p>
        </p:txBody>
      </p:sp>
      <p:sp>
        <p:nvSpPr>
          <p:cNvPr id="4" name="Slide Number Placeholder 3"/>
          <p:cNvSpPr>
            <a:spLocks noGrp="1"/>
          </p:cNvSpPr>
          <p:nvPr>
            <p:ph type="sldNum" sz="quarter" idx="10"/>
          </p:nvPr>
        </p:nvSpPr>
        <p:spPr/>
        <p:txBody>
          <a:bodyPr/>
          <a:lstStyle/>
          <a:p>
            <a:fld id="{41115E9C-87C8-4E38-9641-EDC317EC4BD9}" type="slidenum">
              <a:rPr lang="en-US" smtClean="0"/>
              <a:t>19</a:t>
            </a:fld>
            <a:endParaRPr lang="en-US"/>
          </a:p>
        </p:txBody>
      </p:sp>
    </p:spTree>
    <p:extLst>
      <p:ext uri="{BB962C8B-B14F-4D97-AF65-F5344CB8AC3E}">
        <p14:creationId xmlns:p14="http://schemas.microsoft.com/office/powerpoint/2010/main" val="335645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Jeff will have gone over Functions yesterday and showed you a quick demo; I want to recap the basics, talk about the new V2 runtime, and then spend the bulk of this hour doing a deep dive into one of our newest offerings, Durable Functions.</a:t>
            </a:r>
          </a:p>
        </p:txBody>
      </p:sp>
      <p:sp>
        <p:nvSpPr>
          <p:cNvPr id="4" name="Slide Number Placeholder 3"/>
          <p:cNvSpPr>
            <a:spLocks noGrp="1"/>
          </p:cNvSpPr>
          <p:nvPr>
            <p:ph type="sldNum" sz="quarter" idx="10"/>
          </p:nvPr>
        </p:nvSpPr>
        <p:spPr/>
        <p:txBody>
          <a:bodyPr/>
          <a:lstStyle/>
          <a:p>
            <a:fld id="{41115E9C-87C8-4E38-9641-EDC317EC4BD9}" type="slidenum">
              <a:rPr lang="en-US" smtClean="0"/>
              <a:t>2</a:t>
            </a:fld>
            <a:endParaRPr lang="en-US"/>
          </a:p>
        </p:txBody>
      </p:sp>
    </p:spTree>
    <p:extLst>
      <p:ext uri="{BB962C8B-B14F-4D97-AF65-F5344CB8AC3E}">
        <p14:creationId xmlns:p14="http://schemas.microsoft.com/office/powerpoint/2010/main" val="463793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before, a Durable Functions orchestrator spells out the relationship between functions, handles storing state, and facilitates error-handling. Fan-in is handled by the highlighted line of code using the familiar </a:t>
            </a:r>
            <a:r>
              <a:rPr lang="en-US" dirty="0" err="1"/>
              <a:t>WhenAll</a:t>
            </a:r>
            <a:r>
              <a:rPr lang="en-US" dirty="0"/>
              <a:t> method of the .NET’s Task library.</a:t>
            </a:r>
          </a:p>
        </p:txBody>
      </p:sp>
      <p:sp>
        <p:nvSpPr>
          <p:cNvPr id="4" name="Slide Number Placeholder 3"/>
          <p:cNvSpPr>
            <a:spLocks noGrp="1"/>
          </p:cNvSpPr>
          <p:nvPr>
            <p:ph type="sldNum" sz="quarter" idx="10"/>
          </p:nvPr>
        </p:nvSpPr>
        <p:spPr/>
        <p:txBody>
          <a:bodyPr/>
          <a:lstStyle/>
          <a:p>
            <a:fld id="{41115E9C-87C8-4E38-9641-EDC317EC4BD9}" type="slidenum">
              <a:rPr lang="en-US" smtClean="0"/>
              <a:t>20</a:t>
            </a:fld>
            <a:endParaRPr lang="en-US"/>
          </a:p>
        </p:txBody>
      </p:sp>
    </p:spTree>
    <p:extLst>
      <p:ext uri="{BB962C8B-B14F-4D97-AF65-F5344CB8AC3E}">
        <p14:creationId xmlns:p14="http://schemas.microsoft.com/office/powerpoint/2010/main" val="3877667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pattern deals with communicating the state of long-running operations to external clients. If you have a long-running action triggered by an HTTP call, a common way to handle it is to redirect the client to a status endpoint they can poll to learn when the operation completes. This strategy requires you to store and manage execution state, and keep it in sync with your trigger state. Often this is boilerplate code that isn’t related to the business problem.</a:t>
            </a:r>
          </a:p>
        </p:txBody>
      </p:sp>
      <p:sp>
        <p:nvSpPr>
          <p:cNvPr id="4" name="Slide Number Placeholder 3"/>
          <p:cNvSpPr>
            <a:spLocks noGrp="1"/>
          </p:cNvSpPr>
          <p:nvPr>
            <p:ph type="sldNum" sz="quarter" idx="10"/>
          </p:nvPr>
        </p:nvSpPr>
        <p:spPr/>
        <p:txBody>
          <a:bodyPr/>
          <a:lstStyle/>
          <a:p>
            <a:fld id="{41115E9C-87C8-4E38-9641-EDC317EC4BD9}" type="slidenum">
              <a:rPr lang="en-US" smtClean="0"/>
              <a:t>21</a:t>
            </a:fld>
            <a:endParaRPr lang="en-US"/>
          </a:p>
        </p:txBody>
      </p:sp>
    </p:spTree>
    <p:extLst>
      <p:ext uri="{BB962C8B-B14F-4D97-AF65-F5344CB8AC3E}">
        <p14:creationId xmlns:p14="http://schemas.microsoft.com/office/powerpoint/2010/main" val="3403930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 provides built-in APIs for this purpose. When you call an orchestrator, the extension exposes </a:t>
            </a:r>
            <a:r>
              <a:rPr lang="en-US" dirty="0" err="1"/>
              <a:t>webhook</a:t>
            </a:r>
            <a:r>
              <a:rPr lang="en-US" dirty="0"/>
              <a:t> HTTP APIs to query the orchestrator function’s status. If you’d like to implement this pattern yourself using your own function triggers and the Orchestration Client binding, you can, but we provide an out-of-the-box option that works for many common situations.</a:t>
            </a:r>
          </a:p>
        </p:txBody>
      </p:sp>
      <p:sp>
        <p:nvSpPr>
          <p:cNvPr id="4" name="Slide Number Placeholder 3"/>
          <p:cNvSpPr>
            <a:spLocks noGrp="1"/>
          </p:cNvSpPr>
          <p:nvPr>
            <p:ph type="sldNum" sz="quarter" idx="10"/>
          </p:nvPr>
        </p:nvSpPr>
        <p:spPr/>
        <p:txBody>
          <a:bodyPr/>
          <a:lstStyle/>
          <a:p>
            <a:fld id="{41115E9C-87C8-4E38-9641-EDC317EC4BD9}" type="slidenum">
              <a:rPr lang="en-US" smtClean="0"/>
              <a:t>22</a:t>
            </a:fld>
            <a:endParaRPr lang="en-US"/>
          </a:p>
        </p:txBody>
      </p:sp>
    </p:spTree>
    <p:extLst>
      <p:ext uri="{BB962C8B-B14F-4D97-AF65-F5344CB8AC3E}">
        <p14:creationId xmlns:p14="http://schemas.microsoft.com/office/powerpoint/2010/main" val="4054855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115E9C-87C8-4E38-9641-EDC317EC4BD9}" type="slidenum">
              <a:rPr lang="en-US" smtClean="0"/>
              <a:t>23</a:t>
            </a:fld>
            <a:endParaRPr lang="en-US"/>
          </a:p>
        </p:txBody>
      </p:sp>
    </p:spTree>
    <p:extLst>
      <p:ext uri="{BB962C8B-B14F-4D97-AF65-F5344CB8AC3E}">
        <p14:creationId xmlns:p14="http://schemas.microsoft.com/office/powerpoint/2010/main" val="1452243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workflows require a human interaction step which needs to account for a response that is delayed or never comes. For example, an approval process for an expense report might require an approval from a manager – but if the manager doesn’t respond within 72 hours, you want to escalate the approval request. </a:t>
            </a:r>
          </a:p>
          <a:p>
            <a:endParaRPr lang="en-US" dirty="0"/>
          </a:p>
          <a:p>
            <a:r>
              <a:rPr lang="en-US" dirty="0"/>
              <a:t>In this case, you have two competing events – the approval request notification and the timeout – that need to be coordinated. Depending on which event is received first, different actions need to be taken. There’s currently no way in regular functions to manage this sort of pattern, but it becomes simple with Durable Functions.</a:t>
            </a:r>
          </a:p>
        </p:txBody>
      </p:sp>
      <p:sp>
        <p:nvSpPr>
          <p:cNvPr id="4" name="Slide Number Placeholder 3"/>
          <p:cNvSpPr>
            <a:spLocks noGrp="1"/>
          </p:cNvSpPr>
          <p:nvPr>
            <p:ph type="sldNum" sz="quarter" idx="10"/>
          </p:nvPr>
        </p:nvSpPr>
        <p:spPr/>
        <p:txBody>
          <a:bodyPr/>
          <a:lstStyle/>
          <a:p>
            <a:fld id="{41115E9C-87C8-4E38-9641-EDC317EC4BD9}" type="slidenum">
              <a:rPr lang="en-US" smtClean="0"/>
              <a:t>24</a:t>
            </a:fld>
            <a:endParaRPr lang="en-US"/>
          </a:p>
        </p:txBody>
      </p:sp>
    </p:spTree>
    <p:extLst>
      <p:ext uri="{BB962C8B-B14F-4D97-AF65-F5344CB8AC3E}">
        <p14:creationId xmlns:p14="http://schemas.microsoft.com/office/powerpoint/2010/main" val="3000669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DurableOrchestrationContext</a:t>
            </a:r>
            <a:r>
              <a:rPr lang="en-US" dirty="0"/>
              <a:t> object provides methods to create timers which can be used to re-activate the orchestrator function at a specified time. In the example above, we take the current time at which the orchestrator first runs and add 72 hours to it. Then, using </a:t>
            </a:r>
            <a:r>
              <a:rPr lang="en-US" dirty="0" err="1"/>
              <a:t>Task.WhenAny</a:t>
            </a:r>
            <a:r>
              <a:rPr lang="en-US" dirty="0"/>
              <a:t>, we wait on an external approval event or the timeout, and take action based on which event completed first.</a:t>
            </a:r>
          </a:p>
        </p:txBody>
      </p:sp>
      <p:sp>
        <p:nvSpPr>
          <p:cNvPr id="4" name="Slide Number Placeholder 3"/>
          <p:cNvSpPr>
            <a:spLocks noGrp="1"/>
          </p:cNvSpPr>
          <p:nvPr>
            <p:ph type="sldNum" sz="quarter" idx="10"/>
          </p:nvPr>
        </p:nvSpPr>
        <p:spPr/>
        <p:txBody>
          <a:bodyPr/>
          <a:lstStyle/>
          <a:p>
            <a:fld id="{41115E9C-87C8-4E38-9641-EDC317EC4BD9}" type="slidenum">
              <a:rPr lang="en-US" smtClean="0"/>
              <a:t>25</a:t>
            </a:fld>
            <a:endParaRPr lang="en-US"/>
          </a:p>
        </p:txBody>
      </p:sp>
    </p:spTree>
    <p:extLst>
      <p:ext uri="{BB962C8B-B14F-4D97-AF65-F5344CB8AC3E}">
        <p14:creationId xmlns:p14="http://schemas.microsoft.com/office/powerpoint/2010/main" val="905773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the core concepts of Durable Functions and some common workflow patterns it can handle. Because orchestrator code **replays** to rebuild local state, it should run the same on each playthrough. In other words, orchestrator code must be deterministic. (There are no such restrictions on activity functions’ code.)</a:t>
            </a:r>
          </a:p>
          <a:p>
            <a:endParaRPr lang="en-US" dirty="0"/>
          </a:p>
          <a:p>
            <a:r>
              <a:rPr lang="en-US" dirty="0"/>
              <a:t>Fortunately, the most common non-deterministic scenarios can be avoided by keeping some simple rules in mind when writing orchestrator code.</a:t>
            </a:r>
          </a:p>
          <a:p>
            <a:endParaRPr lang="en-US" dirty="0"/>
          </a:p>
          <a:p>
            <a:r>
              <a:rPr lang="en-US" dirty="0"/>
              <a:t>(read rules)</a:t>
            </a:r>
          </a:p>
          <a:p>
            <a:endParaRPr lang="en-US" dirty="0"/>
          </a:p>
          <a:p>
            <a:r>
              <a:rPr lang="en-US" dirty="0"/>
              <a:t>Workarounds for these scenarios have been implemented, and our documentation contains guidelines to avoid non-deterministic code in orchestrator functions in more detail.</a:t>
            </a:r>
          </a:p>
          <a:p>
            <a:endParaRPr lang="en-US" dirty="0"/>
          </a:p>
        </p:txBody>
      </p:sp>
      <p:sp>
        <p:nvSpPr>
          <p:cNvPr id="4" name="Slide Number Placeholder 3"/>
          <p:cNvSpPr>
            <a:spLocks noGrp="1"/>
          </p:cNvSpPr>
          <p:nvPr>
            <p:ph type="sldNum" sz="quarter" idx="10"/>
          </p:nvPr>
        </p:nvSpPr>
        <p:spPr/>
        <p:txBody>
          <a:bodyPr/>
          <a:lstStyle/>
          <a:p>
            <a:fld id="{507145BA-C3B4-4DFD-8BEA-002ACC8A21AD}" type="slidenum">
              <a:rPr lang="en-US" smtClean="0"/>
              <a:t>26</a:t>
            </a:fld>
            <a:endParaRPr lang="en-US"/>
          </a:p>
        </p:txBody>
      </p:sp>
    </p:spTree>
    <p:extLst>
      <p:ext uri="{BB962C8B-B14F-4D97-AF65-F5344CB8AC3E}">
        <p14:creationId xmlns:p14="http://schemas.microsoft.com/office/powerpoint/2010/main" val="2776499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Functions is currently only officially supported in C#, and we’re actively working on adding support for other languages. First up is Node.JS, and if you’re interested, you can see how this is going on GitHub, because..</a:t>
            </a:r>
          </a:p>
        </p:txBody>
      </p:sp>
      <p:sp>
        <p:nvSpPr>
          <p:cNvPr id="4" name="Slide Number Placeholder 3"/>
          <p:cNvSpPr>
            <a:spLocks noGrp="1"/>
          </p:cNvSpPr>
          <p:nvPr>
            <p:ph type="sldNum" sz="quarter" idx="10"/>
          </p:nvPr>
        </p:nvSpPr>
        <p:spPr/>
        <p:txBody>
          <a:bodyPr/>
          <a:lstStyle/>
          <a:p>
            <a:fld id="{507145BA-C3B4-4DFD-8BEA-002ACC8A21AD}" type="slidenum">
              <a:rPr lang="en-US" smtClean="0"/>
              <a:t>27</a:t>
            </a:fld>
            <a:endParaRPr lang="en-US"/>
          </a:p>
        </p:txBody>
      </p:sp>
    </p:spTree>
    <p:extLst>
      <p:ext uri="{BB962C8B-B14F-4D97-AF65-F5344CB8AC3E}">
        <p14:creationId xmlns:p14="http://schemas.microsoft.com/office/powerpoint/2010/main" val="1193116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open-source! Our entire codebase is available on GitHub. We really want to hear from the community what’s working, what isn’t, and where Durable Functions should go, so I invite you to check us out, file issues, and if you’re so inclined, contribute a pull request. This is one of the best ways to get in touch with the team, and we’d really love to hear from you.</a:t>
            </a:r>
          </a:p>
          <a:p>
            <a:endParaRPr lang="en-US" dirty="0"/>
          </a:p>
          <a:p>
            <a:r>
              <a:rPr lang="en-US" dirty="0"/>
              <a:t>You can also check out our documentation on Microsoft Docs; there are comments sections there, but we don’t monitor them as closely as our GitHub repo, so please post any documentation comments as issues.</a:t>
            </a:r>
          </a:p>
          <a:p>
            <a:endParaRPr lang="en-US" dirty="0"/>
          </a:p>
          <a:p>
            <a:r>
              <a:rPr lang="en-US" dirty="0"/>
              <a:t>And finally you can follow us (and me) on Twitter, which is another good way to engage with the team if you have questions, comments, or just want to tell us what cool stuff you’re building with Functions and Durable Functions! We love hearing how people are using our tools out in the wild, and helping people succeed in doing so.</a:t>
            </a:r>
          </a:p>
          <a:p>
            <a:endParaRPr lang="en-US" dirty="0"/>
          </a:p>
          <a:p>
            <a:r>
              <a:rPr lang="en-US" dirty="0"/>
              <a:t>I’ll open the floor up for questions now. Thank you!</a:t>
            </a:r>
          </a:p>
        </p:txBody>
      </p:sp>
      <p:sp>
        <p:nvSpPr>
          <p:cNvPr id="4" name="Slide Number Placeholder 3"/>
          <p:cNvSpPr>
            <a:spLocks noGrp="1"/>
          </p:cNvSpPr>
          <p:nvPr>
            <p:ph type="sldNum" sz="quarter" idx="10"/>
          </p:nvPr>
        </p:nvSpPr>
        <p:spPr/>
        <p:txBody>
          <a:bodyPr/>
          <a:lstStyle/>
          <a:p>
            <a:fld id="{41115E9C-87C8-4E38-9641-EDC317EC4BD9}" type="slidenum">
              <a:rPr lang="en-US" smtClean="0"/>
              <a:t>28</a:t>
            </a:fld>
            <a:endParaRPr lang="en-US"/>
          </a:p>
        </p:txBody>
      </p:sp>
    </p:spTree>
    <p:extLst>
      <p:ext uri="{BB962C8B-B14F-4D97-AF65-F5344CB8AC3E}">
        <p14:creationId xmlns:p14="http://schemas.microsoft.com/office/powerpoint/2010/main" val="3649109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Pattern</a:t>
            </a:r>
          </a:p>
        </p:txBody>
      </p:sp>
      <p:sp>
        <p:nvSpPr>
          <p:cNvPr id="4" name="Slide Number Placeholder 3"/>
          <p:cNvSpPr>
            <a:spLocks noGrp="1"/>
          </p:cNvSpPr>
          <p:nvPr>
            <p:ph type="sldNum" sz="quarter" idx="10"/>
          </p:nvPr>
        </p:nvSpPr>
        <p:spPr/>
        <p:txBody>
          <a:bodyPr/>
          <a:lstStyle/>
          <a:p>
            <a:fld id="{41115E9C-87C8-4E38-9641-EDC317EC4BD9}" type="slidenum">
              <a:rPr lang="en-US" smtClean="0"/>
              <a:t>29</a:t>
            </a:fld>
            <a:endParaRPr lang="en-US"/>
          </a:p>
        </p:txBody>
      </p:sp>
    </p:spTree>
    <p:extLst>
      <p:ext uri="{BB962C8B-B14F-4D97-AF65-F5344CB8AC3E}">
        <p14:creationId xmlns:p14="http://schemas.microsoft.com/office/powerpoint/2010/main" val="100139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concept of functions – event-driven serverless code in whatever language you like.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2/7/2018 9:46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577359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7145BA-C3B4-4DFD-8BEA-002ACC8A21AD}" type="slidenum">
              <a:rPr lang="en-US" smtClean="0"/>
              <a:t>30</a:t>
            </a:fld>
            <a:endParaRPr lang="en-US"/>
          </a:p>
        </p:txBody>
      </p:sp>
    </p:spTree>
    <p:extLst>
      <p:ext uri="{BB962C8B-B14F-4D97-AF65-F5344CB8AC3E}">
        <p14:creationId xmlns:p14="http://schemas.microsoft.com/office/powerpoint/2010/main" val="77254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specifics of the versioning story are still being worked out.</a:t>
            </a:r>
          </a:p>
        </p:txBody>
      </p:sp>
      <p:sp>
        <p:nvSpPr>
          <p:cNvPr id="4" name="Slide Number Placeholder 3"/>
          <p:cNvSpPr>
            <a:spLocks noGrp="1"/>
          </p:cNvSpPr>
          <p:nvPr>
            <p:ph type="sldNum" sz="quarter" idx="10"/>
          </p:nvPr>
        </p:nvSpPr>
        <p:spPr/>
        <p:txBody>
          <a:bodyPr/>
          <a:lstStyle/>
          <a:p>
            <a:fld id="{507145BA-C3B4-4DFD-8BEA-002ACC8A21AD}" type="slidenum">
              <a:rPr lang="en-US" smtClean="0"/>
              <a:t>31</a:t>
            </a:fld>
            <a:endParaRPr lang="en-US"/>
          </a:p>
        </p:txBody>
      </p:sp>
    </p:spTree>
    <p:extLst>
      <p:ext uri="{BB962C8B-B14F-4D97-AF65-F5344CB8AC3E}">
        <p14:creationId xmlns:p14="http://schemas.microsoft.com/office/powerpoint/2010/main" val="4203469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7145BA-C3B4-4DFD-8BEA-002ACC8A21AD}" type="slidenum">
              <a:rPr lang="en-US" smtClean="0"/>
              <a:t>32</a:t>
            </a:fld>
            <a:endParaRPr lang="en-US"/>
          </a:p>
        </p:txBody>
      </p:sp>
    </p:spTree>
    <p:extLst>
      <p:ext uri="{BB962C8B-B14F-4D97-AF65-F5344CB8AC3E}">
        <p14:creationId xmlns:p14="http://schemas.microsoft.com/office/powerpoint/2010/main" val="10805643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7145BA-C3B4-4DFD-8BEA-002ACC8A21AD}" type="slidenum">
              <a:rPr lang="en-US" smtClean="0"/>
              <a:t>33</a:t>
            </a:fld>
            <a:endParaRPr lang="en-US"/>
          </a:p>
        </p:txBody>
      </p:sp>
    </p:spTree>
    <p:extLst>
      <p:ext uri="{BB962C8B-B14F-4D97-AF65-F5344CB8AC3E}">
        <p14:creationId xmlns:p14="http://schemas.microsoft.com/office/powerpoint/2010/main" val="2135081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7145BA-C3B4-4DFD-8BEA-002ACC8A21AD}" type="slidenum">
              <a:rPr lang="en-US" smtClean="0"/>
              <a:t>34</a:t>
            </a:fld>
            <a:endParaRPr lang="en-US"/>
          </a:p>
        </p:txBody>
      </p:sp>
    </p:spTree>
    <p:extLst>
      <p:ext uri="{BB962C8B-B14F-4D97-AF65-F5344CB8AC3E}">
        <p14:creationId xmlns:p14="http://schemas.microsoft.com/office/powerpoint/2010/main" val="3874776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7B37F-8338-414B-995D-E5ABADD70227}" type="slidenum">
              <a:rPr lang="en-US" smtClean="0"/>
              <a:t>35</a:t>
            </a:fld>
            <a:endParaRPr lang="en-US"/>
          </a:p>
        </p:txBody>
      </p:sp>
    </p:spTree>
    <p:extLst>
      <p:ext uri="{BB962C8B-B14F-4D97-AF65-F5344CB8AC3E}">
        <p14:creationId xmlns:p14="http://schemas.microsoft.com/office/powerpoint/2010/main" val="210784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7B37F-8338-414B-995D-E5ABADD70227}" type="slidenum">
              <a:rPr lang="en-US" smtClean="0"/>
              <a:t>36</a:t>
            </a:fld>
            <a:endParaRPr lang="en-US"/>
          </a:p>
        </p:txBody>
      </p:sp>
    </p:spTree>
    <p:extLst>
      <p:ext uri="{BB962C8B-B14F-4D97-AF65-F5344CB8AC3E}">
        <p14:creationId xmlns:p14="http://schemas.microsoft.com/office/powerpoint/2010/main" val="3533786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7B37F-8338-414B-995D-E5ABADD70227}" type="slidenum">
              <a:rPr lang="en-US" smtClean="0"/>
              <a:t>37</a:t>
            </a:fld>
            <a:endParaRPr lang="en-US"/>
          </a:p>
        </p:txBody>
      </p:sp>
    </p:spTree>
    <p:extLst>
      <p:ext uri="{BB962C8B-B14F-4D97-AF65-F5344CB8AC3E}">
        <p14:creationId xmlns:p14="http://schemas.microsoft.com/office/powerpoint/2010/main" val="29908955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told some people yesterday that orchestrator functions can only call activity functions in the same function app. This is true, but the reality is slightly more nuanced, and introduces the concept of a </a:t>
            </a:r>
            <a:r>
              <a:rPr lang="en-US" sz="1200" b="1" i="0" u="none" strike="noStrike" kern="1200" dirty="0">
                <a:solidFill>
                  <a:schemeClr val="tx1"/>
                </a:solidFill>
                <a:effectLst/>
                <a:latin typeface="+mn-lt"/>
                <a:ea typeface="+mn-ea"/>
                <a:cs typeface="+mn-cs"/>
              </a:rPr>
              <a:t>task hub.</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a:t>
            </a:r>
            <a:r>
              <a:rPr lang="en-US" sz="1200" b="0" i="1" u="none" strike="noStrike" kern="1200" dirty="0">
                <a:solidFill>
                  <a:schemeClr val="tx1"/>
                </a:solidFill>
                <a:effectLst/>
                <a:latin typeface="+mn-lt"/>
                <a:ea typeface="+mn-ea"/>
                <a:cs typeface="+mn-cs"/>
              </a:rPr>
              <a:t>task hub</a:t>
            </a:r>
            <a:r>
              <a:rPr lang="en-US" sz="1200" b="0" i="0" u="none" strike="noStrike" kern="1200" dirty="0">
                <a:solidFill>
                  <a:schemeClr val="tx1"/>
                </a:solidFill>
                <a:effectLst/>
                <a:latin typeface="+mn-lt"/>
                <a:ea typeface="+mn-ea"/>
                <a:cs typeface="+mn-cs"/>
              </a:rPr>
              <a:t> in </a:t>
            </a:r>
            <a:r>
              <a:rPr lang="en-US" sz="1200" b="0" i="0" u="sng" strike="noStrike" kern="1200" dirty="0">
                <a:solidFill>
                  <a:schemeClr val="tx1"/>
                </a:solidFill>
                <a:effectLst/>
                <a:latin typeface="+mn-lt"/>
                <a:ea typeface="+mn-ea"/>
                <a:cs typeface="+mn-cs"/>
                <a:hlinkClick r:id="rId3"/>
              </a:rPr>
              <a:t>Durable Functions</a:t>
            </a:r>
            <a:r>
              <a:rPr lang="en-US" sz="1200" b="0" i="0" u="none" strike="noStrike" kern="1200" dirty="0">
                <a:solidFill>
                  <a:schemeClr val="tx1"/>
                </a:solidFill>
                <a:effectLst/>
                <a:latin typeface="+mn-lt"/>
                <a:ea typeface="+mn-ea"/>
                <a:cs typeface="+mn-cs"/>
              </a:rPr>
              <a:t> is a logical container for Azure Storage resources that are used for orchestrations. </a:t>
            </a:r>
          </a:p>
          <a:p>
            <a:r>
              <a:rPr lang="en-US" sz="1200" b="0" i="0" u="none" strike="noStrike" kern="1200" dirty="0">
                <a:solidFill>
                  <a:schemeClr val="tx1"/>
                </a:solidFill>
                <a:effectLst/>
                <a:latin typeface="+mn-lt"/>
                <a:ea typeface="+mn-ea"/>
                <a:cs typeface="+mn-cs"/>
              </a:rPr>
              <a:t>Orchestrator and activity functions can only interact with each other when they belong to the same task hub. </a:t>
            </a:r>
          </a:p>
          <a:p>
            <a:r>
              <a:rPr lang="en-US" sz="1200" b="0" i="0" u="none" strike="noStrike" kern="1200" dirty="0">
                <a:solidFill>
                  <a:schemeClr val="tx1"/>
                </a:solidFill>
                <a:effectLst/>
                <a:latin typeface="+mn-lt"/>
                <a:ea typeface="+mn-ea"/>
                <a:cs typeface="+mn-cs"/>
              </a:rPr>
              <a:t>Each function app has a separate task hub. </a:t>
            </a:r>
          </a:p>
          <a:p>
            <a:r>
              <a:rPr lang="en-US" sz="1200" b="0" i="0" u="none" strike="noStrike" kern="1200" dirty="0">
                <a:solidFill>
                  <a:schemeClr val="tx1"/>
                </a:solidFill>
                <a:effectLst/>
                <a:latin typeface="+mn-lt"/>
                <a:ea typeface="+mn-ea"/>
                <a:cs typeface="+mn-cs"/>
              </a:rPr>
              <a:t>If multiple function apps share a storage account, the storage account contains multiple task hubs. </a:t>
            </a:r>
          </a:p>
          <a:p>
            <a:r>
              <a:rPr lang="en-US" sz="1200" b="0" i="0" u="none" strike="noStrike" kern="1200" dirty="0">
                <a:solidFill>
                  <a:schemeClr val="tx1"/>
                </a:solidFill>
                <a:effectLst/>
                <a:latin typeface="+mn-lt"/>
                <a:ea typeface="+mn-ea"/>
                <a:cs typeface="+mn-cs"/>
              </a:rPr>
              <a:t>The following diagram illustrates one task hub per function app in shared and dedicated storage accounts. </a:t>
            </a:r>
            <a:endParaRPr lang="en-US" sz="1200" b="1"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task hub consists of the following storage resources: </a:t>
            </a:r>
          </a:p>
          <a:p>
            <a:r>
              <a:rPr lang="en-US" sz="1200" b="0" i="0" u="none" strike="noStrike" kern="1200" dirty="0">
                <a:solidFill>
                  <a:schemeClr val="tx1"/>
                </a:solidFill>
                <a:effectLst/>
                <a:latin typeface="+mn-lt"/>
                <a:ea typeface="+mn-ea"/>
                <a:cs typeface="+mn-cs"/>
              </a:rPr>
              <a:t>One or more control queues.</a:t>
            </a:r>
          </a:p>
          <a:p>
            <a:r>
              <a:rPr lang="en-US" sz="1200" b="0" i="0" u="none" strike="noStrike" kern="1200" dirty="0">
                <a:solidFill>
                  <a:schemeClr val="tx1"/>
                </a:solidFill>
                <a:effectLst/>
                <a:latin typeface="+mn-lt"/>
                <a:ea typeface="+mn-ea"/>
                <a:cs typeface="+mn-cs"/>
              </a:rPr>
              <a:t>One work-item queue.</a:t>
            </a:r>
          </a:p>
          <a:p>
            <a:r>
              <a:rPr lang="en-US" sz="1200" b="0" i="0" u="none" strike="noStrike" kern="1200" dirty="0">
                <a:solidFill>
                  <a:schemeClr val="tx1"/>
                </a:solidFill>
                <a:effectLst/>
                <a:latin typeface="+mn-lt"/>
                <a:ea typeface="+mn-ea"/>
                <a:cs typeface="+mn-cs"/>
              </a:rPr>
              <a:t>One history table.</a:t>
            </a:r>
          </a:p>
          <a:p>
            <a:r>
              <a:rPr lang="en-US" sz="1200" b="0" i="0" u="none" strike="noStrike" kern="1200" dirty="0">
                <a:solidFill>
                  <a:schemeClr val="tx1"/>
                </a:solidFill>
                <a:effectLst/>
                <a:latin typeface="+mn-lt"/>
                <a:ea typeface="+mn-ea"/>
                <a:cs typeface="+mn-cs"/>
              </a:rPr>
              <a:t>One storage container containing one or more lease blobs.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Task hubs can be named in your </a:t>
            </a:r>
            <a:r>
              <a:rPr lang="en-US" sz="1200" b="0" i="0" u="none" strike="noStrike" kern="1200" dirty="0" err="1">
                <a:solidFill>
                  <a:schemeClr val="tx1"/>
                </a:solidFill>
                <a:effectLst/>
                <a:latin typeface="+mn-lt"/>
                <a:ea typeface="+mn-ea"/>
                <a:cs typeface="+mn-cs"/>
              </a:rPr>
              <a:t>host.json</a:t>
            </a:r>
            <a:r>
              <a:rPr lang="en-US" sz="1200" b="0" i="0" u="none" strike="noStrike" kern="1200" dirty="0">
                <a:solidFill>
                  <a:schemeClr val="tx1"/>
                </a:solidFill>
                <a:effectLst/>
                <a:latin typeface="+mn-lt"/>
                <a:ea typeface="+mn-ea"/>
                <a:cs typeface="+mn-cs"/>
              </a:rPr>
              <a:t> file.</a:t>
            </a:r>
          </a:p>
          <a:p>
            <a:r>
              <a:rPr lang="en-US" sz="1200" b="0" i="0" u="none" strike="noStrike" kern="1200" dirty="0">
                <a:solidFill>
                  <a:schemeClr val="tx1"/>
                </a:solidFill>
                <a:effectLst/>
                <a:latin typeface="+mn-lt"/>
                <a:ea typeface="+mn-ea"/>
                <a:cs typeface="+mn-cs"/>
              </a:rPr>
              <a:t>The name is what differentiates one task hub from another when there are multiple task hubs in a shared storage account. </a:t>
            </a:r>
          </a:p>
          <a:p>
            <a:r>
              <a:rPr lang="en-US" sz="1200" b="0" i="0" u="none" strike="noStrike" kern="1200" dirty="0">
                <a:solidFill>
                  <a:schemeClr val="tx1"/>
                </a:solidFill>
                <a:effectLst/>
                <a:latin typeface="+mn-lt"/>
                <a:ea typeface="+mn-ea"/>
                <a:cs typeface="+mn-cs"/>
              </a:rPr>
              <a:t>If you have multiple function apps sharing a shared storage account, you have to configure different names for each task hub in the </a:t>
            </a:r>
            <a:r>
              <a:rPr lang="en-US" sz="1200" b="0" i="1" u="none" strike="noStrike" kern="1200" dirty="0" err="1">
                <a:solidFill>
                  <a:schemeClr val="tx1"/>
                </a:solidFill>
                <a:effectLst/>
                <a:latin typeface="+mn-lt"/>
                <a:ea typeface="+mn-ea"/>
                <a:cs typeface="+mn-cs"/>
              </a:rPr>
              <a:t>host.json</a:t>
            </a:r>
            <a:r>
              <a:rPr lang="en-US" sz="1200" b="0" i="0" u="none" strike="noStrike" kern="1200" dirty="0">
                <a:solidFill>
                  <a:schemeClr val="tx1"/>
                </a:solidFill>
                <a:effectLst/>
                <a:latin typeface="+mn-lt"/>
                <a:ea typeface="+mn-ea"/>
                <a:cs typeface="+mn-cs"/>
              </a:rPr>
              <a:t> files.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1115E9C-87C8-4E38-9641-EDC317EC4BD9}" type="slidenum">
              <a:rPr lang="en-US" smtClean="0"/>
              <a:t>38</a:t>
            </a:fld>
            <a:endParaRPr lang="en-US"/>
          </a:p>
        </p:txBody>
      </p:sp>
    </p:spTree>
    <p:extLst>
      <p:ext uri="{BB962C8B-B14F-4D97-AF65-F5344CB8AC3E}">
        <p14:creationId xmlns:p14="http://schemas.microsoft.com/office/powerpoint/2010/main" val="438408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 Table: Contains history events for all orchestration instances. Partition key derived from instance ID of orchestration – we use an internal hash function of the instance ID, which are random GUIDs by default, for optimal distribution across partitions. (Take this into account if you’re giving custom instance IDs to your orchestrators.)</a:t>
            </a:r>
          </a:p>
          <a:p>
            <a:endParaRPr lang="en-US" dirty="0"/>
          </a:p>
          <a:p>
            <a:r>
              <a:rPr lang="en-US" dirty="0"/>
              <a:t>Orchestrator and Activity Functions are both triggered by internal queues in the function app’s default storage account.</a:t>
            </a:r>
          </a:p>
          <a:p>
            <a:endParaRPr lang="en-US" dirty="0"/>
          </a:p>
          <a:p>
            <a:pPr marL="228600" indent="-228600">
              <a:buAutoNum type="arabicParenR"/>
            </a:pPr>
            <a:r>
              <a:rPr lang="en-US" b="1" dirty="0"/>
              <a:t>Work-Item Queue: </a:t>
            </a:r>
            <a:r>
              <a:rPr lang="en-US" b="0" dirty="0"/>
              <a:t>Used to trigger stateless activity functions. One work-item queue per task hub. When a DF app scales to multiple VMs, the VMs </a:t>
            </a:r>
            <a:r>
              <a:rPr lang="en-US" b="1" dirty="0"/>
              <a:t>compete</a:t>
            </a:r>
            <a:r>
              <a:rPr lang="en-US" b="0" dirty="0"/>
              <a:t> to acquire work from the queue.</a:t>
            </a:r>
          </a:p>
          <a:p>
            <a:pPr marL="228600" indent="-228600">
              <a:buAutoNum type="arabicParenR"/>
            </a:pPr>
            <a:r>
              <a:rPr lang="en-US" b="1" dirty="0"/>
              <a:t>Control Queue:</a:t>
            </a:r>
            <a:r>
              <a:rPr lang="en-US" b="0" dirty="0"/>
              <a:t> Used to trigger the stateful orchestrator functions. Because orchestrator functions are stateful singletons, it’s not possible to use a competing consumer model to distribute load across VMs. Instead, orchestrator messages are load-balanced across multiple control queues.</a:t>
            </a:r>
          </a:p>
          <a:p>
            <a:pPr marL="228600" indent="-228600">
              <a:buAutoNum type="arabicParenR"/>
            </a:pPr>
            <a:endParaRPr lang="en-US" b="0" dirty="0"/>
          </a:p>
          <a:p>
            <a:pPr marL="0" indent="0">
              <a:buNone/>
            </a:pPr>
            <a:r>
              <a:rPr lang="en-US" b="0" dirty="0"/>
              <a:t>So what does this mean?</a:t>
            </a:r>
          </a:p>
          <a:p>
            <a:pPr marL="0" indent="0">
              <a:buNone/>
            </a:pPr>
            <a:endParaRPr lang="en-US" b="0" dirty="0"/>
          </a:p>
          <a:p>
            <a:pPr marL="0" indent="0">
              <a:buNone/>
            </a:pPr>
            <a:r>
              <a:rPr lang="en-US" b="0" dirty="0"/>
              <a:t>If you’re running on a consumption plan, auto-scale is supported via the scale controller like a regular Functions app.</a:t>
            </a:r>
          </a:p>
          <a:p>
            <a:pPr marL="0" indent="0">
              <a:buNone/>
            </a:pPr>
            <a:endParaRPr lang="en-US" b="0" dirty="0"/>
          </a:p>
          <a:p>
            <a:pPr marL="0" indent="0">
              <a:buNone/>
            </a:pPr>
            <a:r>
              <a:rPr lang="en-US" b="1" dirty="0"/>
              <a:t>Activity functions scale out automatically. </a:t>
            </a:r>
            <a:endParaRPr lang="en-US" b="0" dirty="0"/>
          </a:p>
          <a:p>
            <a:pPr marL="0" indent="0">
              <a:buNone/>
            </a:pPr>
            <a:r>
              <a:rPr lang="en-US" b="1" dirty="0"/>
              <a:t>Orchestrator functions are partitioned.</a:t>
            </a:r>
            <a:r>
              <a:rPr lang="en-US" b="0" dirty="0"/>
              <a:t> The number of control queues can be configured in your </a:t>
            </a:r>
            <a:r>
              <a:rPr lang="en-US" b="0" dirty="0" err="1"/>
              <a:t>host.json</a:t>
            </a:r>
            <a:r>
              <a:rPr lang="en-US" b="0" dirty="0"/>
              <a:t> as of yesterday.</a:t>
            </a:r>
          </a:p>
          <a:p>
            <a:pPr marL="628650" lvl="1" indent="-171450">
              <a:buFont typeface="Arial" panose="020B0604020202020204" pitchFamily="34" charset="0"/>
              <a:buChar char="•"/>
            </a:pPr>
            <a:r>
              <a:rPr lang="en-US" b="0" dirty="0"/>
              <a:t>Each VM takes a lock on a control queue. This ensures an orchestration instance only runs on one VM at a time.</a:t>
            </a:r>
          </a:p>
          <a:p>
            <a:pPr marL="628650" lvl="1" indent="-171450">
              <a:buFont typeface="Arial" panose="020B0604020202020204" pitchFamily="34" charset="0"/>
              <a:buChar char="•"/>
            </a:pPr>
            <a:r>
              <a:rPr lang="en-US" b="1" dirty="0"/>
              <a:t>Orchestrator function handling scale-out is capped at your number of control queues. </a:t>
            </a:r>
            <a:r>
              <a:rPr lang="en-US" b="0" dirty="0"/>
              <a:t>The intent is that orchestrator functions are </a:t>
            </a:r>
            <a:r>
              <a:rPr lang="en-US" b="1" dirty="0"/>
              <a:t>lightweight</a:t>
            </a:r>
            <a:r>
              <a:rPr lang="en-US" b="0" dirty="0"/>
              <a:t> and don’t require a lot of compute power.</a:t>
            </a:r>
            <a:endParaRPr lang="en-US" b="1" dirty="0"/>
          </a:p>
          <a:p>
            <a:pPr marL="628650" lvl="1" indent="-171450">
              <a:buFont typeface="Arial" panose="020B0604020202020204" pitchFamily="34" charset="0"/>
              <a:buChar char="•"/>
            </a:pPr>
            <a:r>
              <a:rPr lang="en-US" b="1" dirty="0"/>
              <a:t>Activity functions scale limitlessly.</a:t>
            </a:r>
          </a:p>
          <a:p>
            <a:pPr marL="628650" lvl="1" indent="-171450">
              <a:buFont typeface="Arial" panose="020B0604020202020204" pitchFamily="34" charset="0"/>
              <a:buChar char="•"/>
            </a:pPr>
            <a:endParaRPr lang="en-US" b="1" dirty="0"/>
          </a:p>
          <a:p>
            <a:pPr marL="628650" lvl="1" indent="-171450">
              <a:buFont typeface="Arial" panose="020B0604020202020204" pitchFamily="34" charset="0"/>
              <a:buChar char="•"/>
            </a:pPr>
            <a:endParaRPr lang="en-US" b="1" dirty="0"/>
          </a:p>
          <a:p>
            <a:pPr marL="628650" lvl="1" indent="-171450">
              <a:buFont typeface="Arial" panose="020B0604020202020204" pitchFamily="34" charset="0"/>
              <a:buChar char="•"/>
            </a:pPr>
            <a:r>
              <a:rPr lang="en-US" b="1" dirty="0"/>
              <a:t>Threads: Orchestrator functions are executed on a single thread to ensure deterministic behavior. Therefore, be mindful and avoid blocking operations like I/O (which you shouldn’t be using in an orchestrator anyways), spinning, or so on.</a:t>
            </a:r>
          </a:p>
          <a:p>
            <a:pPr marL="628650" lvl="1" indent="-171450">
              <a:buFont typeface="Arial" panose="020B0604020202020204" pitchFamily="34" charset="0"/>
              <a:buChar char="•"/>
            </a:pPr>
            <a:r>
              <a:rPr lang="en-US" b="1" dirty="0"/>
              <a:t>Move multi-threaded work into activity functions.</a:t>
            </a:r>
          </a:p>
          <a:p>
            <a:pPr marL="628650" lvl="1" indent="-171450">
              <a:buFont typeface="Arial" panose="020B0604020202020204" pitchFamily="34" charset="0"/>
              <a:buChar char="•"/>
            </a:pPr>
            <a:endParaRPr lang="en-US" b="1"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 threads in activity functions: </a:t>
            </a:r>
            <a:r>
              <a:rPr lang="en-US" sz="1200" kern="1200" dirty="0">
                <a:solidFill>
                  <a:schemeClr val="tx1"/>
                </a:solidFill>
                <a:effectLst/>
                <a:latin typeface="+mn-lt"/>
                <a:ea typeface="+mn-ea"/>
                <a:cs typeface="+mn-cs"/>
              </a:rPr>
              <a:t>. Yes, you can instantiate threads. They're all still tracked as normal CPU cycles since they all originated from the same process.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There are some numerical sandbox limits, detailed in the project kudu wiki. </a:t>
            </a:r>
            <a:r>
              <a:rPr lang="en-US" sz="1200" kern="1200" dirty="0">
                <a:solidFill>
                  <a:schemeClr val="tx1"/>
                </a:solidFill>
                <a:effectLst/>
                <a:latin typeface="+mn-lt"/>
                <a:ea typeface="+mn-ea"/>
                <a:cs typeface="+mn-cs"/>
              </a:rPr>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recently added a configurable Host Health Monitor that will watch when you get close to the limits: </a:t>
            </a:r>
          </a:p>
        </p:txBody>
      </p:sp>
      <p:sp>
        <p:nvSpPr>
          <p:cNvPr id="4" name="Slide Number Placeholder 3"/>
          <p:cNvSpPr>
            <a:spLocks noGrp="1"/>
          </p:cNvSpPr>
          <p:nvPr>
            <p:ph type="sldNum" sz="quarter" idx="10"/>
          </p:nvPr>
        </p:nvSpPr>
        <p:spPr/>
        <p:txBody>
          <a:bodyPr/>
          <a:lstStyle/>
          <a:p>
            <a:fld id="{507145BA-C3B4-4DFD-8BEA-002ACC8A21AD}" type="slidenum">
              <a:rPr lang="en-US" smtClean="0"/>
              <a:t>39</a:t>
            </a:fld>
            <a:endParaRPr lang="en-US"/>
          </a:p>
        </p:txBody>
      </p:sp>
    </p:spTree>
    <p:extLst>
      <p:ext uri="{BB962C8B-B14F-4D97-AF65-F5344CB8AC3E}">
        <p14:creationId xmlns:p14="http://schemas.microsoft.com/office/powerpoint/2010/main" val="340044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First, a simple event hub JS function (just trigger)</a:t>
            </a:r>
          </a:p>
          <a:p>
            <a:endParaRPr lang="en-US" dirty="0"/>
          </a:p>
          <a:p>
            <a:r>
              <a:rPr lang="en-US" dirty="0"/>
              <a:t>Then, a good example of a C# function with a trigger and input/output bindings</a:t>
            </a:r>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2/7/2018 9:46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2383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As I mentioned earlier, triggers and bindings are the things that facilitate easy communication with other services.  This chart shows us the triggers and bindings currently supported.  As we can see, there are a number of Azure services supported here…. for Storage, Database, Messaging, Notifications and so on.  In addition to those, Functions also support generic Http triggers, which means you can easily write a piece of code that can be used to respond to REST requests or requests from any service that supports </a:t>
            </a:r>
            <a:r>
              <a:rPr lang="en-US" dirty="0" err="1"/>
              <a:t>webhooks</a:t>
            </a:r>
            <a:r>
              <a:rPr lang="en-US" dirty="0"/>
              <a:t>.  This also provides a really fast and easy mechanism for building extensions to SaaS applications.  We are fully committed to making this list grow and making more check-marks appear in that table.</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2/7/2018 9:46 AM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1989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15E9C-87C8-4E38-9641-EDC317EC4BD9}" type="slidenum">
              <a:rPr lang="en-US" smtClean="0"/>
              <a:t>6</a:t>
            </a:fld>
            <a:endParaRPr lang="en-US"/>
          </a:p>
        </p:txBody>
      </p:sp>
    </p:spTree>
    <p:extLst>
      <p:ext uri="{BB962C8B-B14F-4D97-AF65-F5344CB8AC3E}">
        <p14:creationId xmlns:p14="http://schemas.microsoft.com/office/powerpoint/2010/main" val="1812212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7B37F-8338-414B-995D-E5ABADD70227}" type="slidenum">
              <a:rPr lang="en-US" smtClean="0"/>
              <a:t>7</a:t>
            </a:fld>
            <a:endParaRPr lang="en-US"/>
          </a:p>
        </p:txBody>
      </p:sp>
    </p:spTree>
    <p:extLst>
      <p:ext uri="{BB962C8B-B14F-4D97-AF65-F5344CB8AC3E}">
        <p14:creationId xmlns:p14="http://schemas.microsoft.com/office/powerpoint/2010/main" val="3540001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Functions today, you default to the V1 runtime. It’s great for C# and F# functions, but a big limitation is that due to running Node.JS in the host process, the version of  Node you can use is locked at 6.5.0.</a:t>
            </a:r>
          </a:p>
        </p:txBody>
      </p:sp>
      <p:sp>
        <p:nvSpPr>
          <p:cNvPr id="4" name="Slide Number Placeholder 3"/>
          <p:cNvSpPr>
            <a:spLocks noGrp="1"/>
          </p:cNvSpPr>
          <p:nvPr>
            <p:ph type="sldNum" sz="quarter" idx="10"/>
          </p:nvPr>
        </p:nvSpPr>
        <p:spPr/>
        <p:txBody>
          <a:bodyPr/>
          <a:lstStyle/>
          <a:p>
            <a:fld id="{63D7B37F-8338-414B-995D-E5ABADD70227}" type="slidenum">
              <a:rPr lang="en-US" smtClean="0"/>
              <a:t>8</a:t>
            </a:fld>
            <a:endParaRPr lang="en-US"/>
          </a:p>
        </p:txBody>
      </p:sp>
    </p:spTree>
    <p:extLst>
      <p:ext uri="{BB962C8B-B14F-4D97-AF65-F5344CB8AC3E}">
        <p14:creationId xmlns:p14="http://schemas.microsoft.com/office/powerpoint/2010/main" val="298868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V2 runtime has a number of improvements:</a:t>
            </a:r>
          </a:p>
          <a:p>
            <a:endParaRPr lang="en-US" dirty="0"/>
          </a:p>
          <a:p>
            <a:pPr marL="171450" indent="-171450">
              <a:buFont typeface="Arial" panose="020B0604020202020204" pitchFamily="34" charset="0"/>
              <a:buChar char="•"/>
            </a:pPr>
            <a:r>
              <a:rPr lang="en-US" dirty="0"/>
              <a:t>Our host runs .NET Core 2.0</a:t>
            </a:r>
          </a:p>
          <a:p>
            <a:pPr marL="171450" indent="-171450">
              <a:buFont typeface="Arial" panose="020B0604020202020204" pitchFamily="34" charset="0"/>
              <a:buChar char="•"/>
            </a:pPr>
            <a:r>
              <a:rPr lang="en-US" dirty="0"/>
              <a:t>While C# and F# still run in the same host process, we have a new extensibility model for other languages.</a:t>
            </a:r>
          </a:p>
          <a:p>
            <a:pPr marL="171450" indent="-171450">
              <a:buFont typeface="Arial" panose="020B0604020202020204" pitchFamily="34" charset="0"/>
              <a:buChar char="•"/>
            </a:pPr>
            <a:r>
              <a:rPr lang="en-US" dirty="0"/>
              <a:t>Language workers run out of process.</a:t>
            </a:r>
          </a:p>
          <a:p>
            <a:pPr marL="628650" lvl="1" indent="-171450">
              <a:buFont typeface="Arial" panose="020B0604020202020204" pitchFamily="34" charset="0"/>
              <a:buChar char="•"/>
            </a:pPr>
            <a:r>
              <a:rPr lang="en-US" dirty="0"/>
              <a:t>This means that if you want to go out and write a language worker for Ruby or Go, you can do so. We have information available in the azure-</a:t>
            </a:r>
            <a:r>
              <a:rPr lang="en-US" dirty="0" err="1"/>
              <a:t>webjobs</a:t>
            </a:r>
            <a:r>
              <a:rPr lang="en-US" dirty="0"/>
              <a:t>-</a:t>
            </a:r>
            <a:r>
              <a:rPr lang="en-US" dirty="0" err="1"/>
              <a:t>sdk</a:t>
            </a:r>
            <a:r>
              <a:rPr lang="en-US" dirty="0"/>
              <a:t>-script GitHub repo’s wiki.</a:t>
            </a:r>
          </a:p>
          <a:p>
            <a:pPr marL="171450" indent="-171450">
              <a:buFont typeface="Arial" panose="020B0604020202020204" pitchFamily="34" charset="0"/>
              <a:buChar char="•"/>
            </a:pPr>
            <a:r>
              <a:rPr lang="en-US" dirty="0"/>
              <a:t>We have an extensibility model for bindings, which we’ve made more declarative as well, and we’ve centralized some of the binding logic that used to have to be implemented per-extension.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V2 is still in preview, but we anticipate a GA release later this year. You can try it out by setting your FUNCTIONS_EXTENSION_VERSION app setting to beta in the portal, or installing the latest Azure Functions and Web Jobs Tools in Visual Studio.</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 are also cool new features being developed for V2, including Durable Functions, which I’ll focus on for the rest of this talk.</a:t>
            </a:r>
          </a:p>
        </p:txBody>
      </p:sp>
      <p:sp>
        <p:nvSpPr>
          <p:cNvPr id="4" name="Slide Number Placeholder 3"/>
          <p:cNvSpPr>
            <a:spLocks noGrp="1"/>
          </p:cNvSpPr>
          <p:nvPr>
            <p:ph type="sldNum" sz="quarter" idx="10"/>
          </p:nvPr>
        </p:nvSpPr>
        <p:spPr/>
        <p:txBody>
          <a:bodyPr/>
          <a:lstStyle/>
          <a:p>
            <a:fld id="{63D7B37F-8338-414B-995D-E5ABADD70227}" type="slidenum">
              <a:rPr lang="en-US" smtClean="0"/>
              <a:t>9</a:t>
            </a:fld>
            <a:endParaRPr lang="en-US"/>
          </a:p>
        </p:txBody>
      </p:sp>
    </p:spTree>
    <p:extLst>
      <p:ext uri="{BB962C8B-B14F-4D97-AF65-F5344CB8AC3E}">
        <p14:creationId xmlns:p14="http://schemas.microsoft.com/office/powerpoint/2010/main" val="229284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AE623-4B3F-4490-94FF-D44180CC6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167A11-DF00-4E19-A33C-41E64B71D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63CD74-7ECC-4037-A3B1-4C67842A8B11}"/>
              </a:ext>
            </a:extLst>
          </p:cNvPr>
          <p:cNvSpPr>
            <a:spLocks noGrp="1"/>
          </p:cNvSpPr>
          <p:nvPr>
            <p:ph type="dt" sz="half" idx="10"/>
          </p:nvPr>
        </p:nvSpPr>
        <p:spPr/>
        <p:txBody>
          <a:bodyPr/>
          <a:lstStyle/>
          <a:p>
            <a:fld id="{8388E50F-6ADB-41F8-8388-CB13E315039B}" type="datetimeFigureOut">
              <a:rPr lang="en-US" smtClean="0"/>
              <a:t>2/7/2018</a:t>
            </a:fld>
            <a:endParaRPr lang="en-US"/>
          </a:p>
        </p:txBody>
      </p:sp>
      <p:sp>
        <p:nvSpPr>
          <p:cNvPr id="5" name="Footer Placeholder 4">
            <a:extLst>
              <a:ext uri="{FF2B5EF4-FFF2-40B4-BE49-F238E27FC236}">
                <a16:creationId xmlns:a16="http://schemas.microsoft.com/office/drawing/2014/main" id="{AD5582B5-E0C1-475D-9EF3-53C3CF8C2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60C58-FFBB-440B-BB3A-FB051DD345CE}"/>
              </a:ext>
            </a:extLst>
          </p:cNvPr>
          <p:cNvSpPr>
            <a:spLocks noGrp="1"/>
          </p:cNvSpPr>
          <p:nvPr>
            <p:ph type="sldNum" sz="quarter" idx="12"/>
          </p:nvPr>
        </p:nvSpPr>
        <p:spPr/>
        <p:txBody>
          <a:bodyPr/>
          <a:lstStyle/>
          <a:p>
            <a:fld id="{39CF5CC3-CDC4-440E-86E2-3031F4F4F44A}" type="slidenum">
              <a:rPr lang="en-US" smtClean="0"/>
              <a:t>‹#›</a:t>
            </a:fld>
            <a:endParaRPr lang="en-US"/>
          </a:p>
        </p:txBody>
      </p:sp>
    </p:spTree>
    <p:extLst>
      <p:ext uri="{BB962C8B-B14F-4D97-AF65-F5344CB8AC3E}">
        <p14:creationId xmlns:p14="http://schemas.microsoft.com/office/powerpoint/2010/main" val="369398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58AD-1E55-48CA-96D5-8EAF424799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B89442-5E16-4F20-96F6-94866F3E1F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782FF-7CB0-4339-9785-7BD1E4DB6DD0}"/>
              </a:ext>
            </a:extLst>
          </p:cNvPr>
          <p:cNvSpPr>
            <a:spLocks noGrp="1"/>
          </p:cNvSpPr>
          <p:nvPr>
            <p:ph type="dt" sz="half" idx="10"/>
          </p:nvPr>
        </p:nvSpPr>
        <p:spPr/>
        <p:txBody>
          <a:bodyPr/>
          <a:lstStyle/>
          <a:p>
            <a:fld id="{8388E50F-6ADB-41F8-8388-CB13E315039B}" type="datetimeFigureOut">
              <a:rPr lang="en-US" smtClean="0"/>
              <a:t>2/7/2018</a:t>
            </a:fld>
            <a:endParaRPr lang="en-US"/>
          </a:p>
        </p:txBody>
      </p:sp>
      <p:sp>
        <p:nvSpPr>
          <p:cNvPr id="5" name="Footer Placeholder 4">
            <a:extLst>
              <a:ext uri="{FF2B5EF4-FFF2-40B4-BE49-F238E27FC236}">
                <a16:creationId xmlns:a16="http://schemas.microsoft.com/office/drawing/2014/main" id="{26ED6F2A-F0F4-4DB8-A6DC-11820C94A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28CFB-93B7-45F3-89CE-6900E7D2E94A}"/>
              </a:ext>
            </a:extLst>
          </p:cNvPr>
          <p:cNvSpPr>
            <a:spLocks noGrp="1"/>
          </p:cNvSpPr>
          <p:nvPr>
            <p:ph type="sldNum" sz="quarter" idx="12"/>
          </p:nvPr>
        </p:nvSpPr>
        <p:spPr/>
        <p:txBody>
          <a:bodyPr/>
          <a:lstStyle/>
          <a:p>
            <a:fld id="{39CF5CC3-CDC4-440E-86E2-3031F4F4F44A}" type="slidenum">
              <a:rPr lang="en-US" smtClean="0"/>
              <a:t>‹#›</a:t>
            </a:fld>
            <a:endParaRPr lang="en-US"/>
          </a:p>
        </p:txBody>
      </p:sp>
    </p:spTree>
    <p:extLst>
      <p:ext uri="{BB962C8B-B14F-4D97-AF65-F5344CB8AC3E}">
        <p14:creationId xmlns:p14="http://schemas.microsoft.com/office/powerpoint/2010/main" val="225998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64D0A7-F3E8-4D0D-BD5E-336598E05C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7629D7-BFCA-4C44-8445-078FCBACEF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81AAF-AF07-44B9-AB54-9353AAE48ABC}"/>
              </a:ext>
            </a:extLst>
          </p:cNvPr>
          <p:cNvSpPr>
            <a:spLocks noGrp="1"/>
          </p:cNvSpPr>
          <p:nvPr>
            <p:ph type="dt" sz="half" idx="10"/>
          </p:nvPr>
        </p:nvSpPr>
        <p:spPr/>
        <p:txBody>
          <a:bodyPr/>
          <a:lstStyle/>
          <a:p>
            <a:fld id="{8388E50F-6ADB-41F8-8388-CB13E315039B}" type="datetimeFigureOut">
              <a:rPr lang="en-US" smtClean="0"/>
              <a:t>2/7/2018</a:t>
            </a:fld>
            <a:endParaRPr lang="en-US"/>
          </a:p>
        </p:txBody>
      </p:sp>
      <p:sp>
        <p:nvSpPr>
          <p:cNvPr id="5" name="Footer Placeholder 4">
            <a:extLst>
              <a:ext uri="{FF2B5EF4-FFF2-40B4-BE49-F238E27FC236}">
                <a16:creationId xmlns:a16="http://schemas.microsoft.com/office/drawing/2014/main" id="{6B6E72CD-E028-4D42-98D9-3C1212C94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A9B61-4455-4154-9FAA-6F5C42D6E66A}"/>
              </a:ext>
            </a:extLst>
          </p:cNvPr>
          <p:cNvSpPr>
            <a:spLocks noGrp="1"/>
          </p:cNvSpPr>
          <p:nvPr>
            <p:ph type="sldNum" sz="quarter" idx="12"/>
          </p:nvPr>
        </p:nvSpPr>
        <p:spPr/>
        <p:txBody>
          <a:bodyPr/>
          <a:lstStyle/>
          <a:p>
            <a:fld id="{39CF5CC3-CDC4-440E-86E2-3031F4F4F44A}" type="slidenum">
              <a:rPr lang="en-US" smtClean="0"/>
              <a:t>‹#›</a:t>
            </a:fld>
            <a:endParaRPr lang="en-US"/>
          </a:p>
        </p:txBody>
      </p:sp>
    </p:spTree>
    <p:extLst>
      <p:ext uri="{BB962C8B-B14F-4D97-AF65-F5344CB8AC3E}">
        <p14:creationId xmlns:p14="http://schemas.microsoft.com/office/powerpoint/2010/main" val="3390452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58" tIns="143326" rIns="179158" bIns="143326" numCol="1" spcCol="0" rtlCol="0" fromWordArt="0" anchor="t" anchorCtr="0" forceAA="0" compatLnSpc="1">
            <a:prstTxWarp prst="textNoShape">
              <a:avLst/>
            </a:prstTxWarp>
            <a:noAutofit/>
          </a:bodyPr>
          <a:lstStyle/>
          <a:p>
            <a:pPr algn="ctr" defTabSz="913295"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43017089"/>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629464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3212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8D0C-FB0A-4AB5-8988-7FDA1DAD74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A1963-A080-4398-8D02-B56B81A2B0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07C2B-41A9-45D2-8743-A0F1268CB2A6}"/>
              </a:ext>
            </a:extLst>
          </p:cNvPr>
          <p:cNvSpPr>
            <a:spLocks noGrp="1"/>
          </p:cNvSpPr>
          <p:nvPr>
            <p:ph type="dt" sz="half" idx="10"/>
          </p:nvPr>
        </p:nvSpPr>
        <p:spPr/>
        <p:txBody>
          <a:bodyPr/>
          <a:lstStyle/>
          <a:p>
            <a:fld id="{8388E50F-6ADB-41F8-8388-CB13E315039B}" type="datetimeFigureOut">
              <a:rPr lang="en-US" smtClean="0"/>
              <a:t>2/7/2018</a:t>
            </a:fld>
            <a:endParaRPr lang="en-US"/>
          </a:p>
        </p:txBody>
      </p:sp>
      <p:sp>
        <p:nvSpPr>
          <p:cNvPr id="5" name="Footer Placeholder 4">
            <a:extLst>
              <a:ext uri="{FF2B5EF4-FFF2-40B4-BE49-F238E27FC236}">
                <a16:creationId xmlns:a16="http://schemas.microsoft.com/office/drawing/2014/main" id="{8B09F360-1DD6-4A32-8967-3F97989F4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2E4E7-6572-4002-8DAB-E738F63284ED}"/>
              </a:ext>
            </a:extLst>
          </p:cNvPr>
          <p:cNvSpPr>
            <a:spLocks noGrp="1"/>
          </p:cNvSpPr>
          <p:nvPr>
            <p:ph type="sldNum" sz="quarter" idx="12"/>
          </p:nvPr>
        </p:nvSpPr>
        <p:spPr/>
        <p:txBody>
          <a:bodyPr/>
          <a:lstStyle/>
          <a:p>
            <a:fld id="{39CF5CC3-CDC4-440E-86E2-3031F4F4F44A}" type="slidenum">
              <a:rPr lang="en-US" smtClean="0"/>
              <a:t>‹#›</a:t>
            </a:fld>
            <a:endParaRPr lang="en-US"/>
          </a:p>
        </p:txBody>
      </p:sp>
    </p:spTree>
    <p:extLst>
      <p:ext uri="{BB962C8B-B14F-4D97-AF65-F5344CB8AC3E}">
        <p14:creationId xmlns:p14="http://schemas.microsoft.com/office/powerpoint/2010/main" val="3669674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76BA-6548-4E51-8573-A9E9E21F57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E94429-9F22-43BE-AE35-8E896893D5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27C7C9-5956-4A14-B16D-183CE90AB3A7}"/>
              </a:ext>
            </a:extLst>
          </p:cNvPr>
          <p:cNvSpPr>
            <a:spLocks noGrp="1"/>
          </p:cNvSpPr>
          <p:nvPr>
            <p:ph type="dt" sz="half" idx="10"/>
          </p:nvPr>
        </p:nvSpPr>
        <p:spPr/>
        <p:txBody>
          <a:bodyPr/>
          <a:lstStyle/>
          <a:p>
            <a:fld id="{8388E50F-6ADB-41F8-8388-CB13E315039B}" type="datetimeFigureOut">
              <a:rPr lang="en-US" smtClean="0"/>
              <a:t>2/7/2018</a:t>
            </a:fld>
            <a:endParaRPr lang="en-US"/>
          </a:p>
        </p:txBody>
      </p:sp>
      <p:sp>
        <p:nvSpPr>
          <p:cNvPr id="5" name="Footer Placeholder 4">
            <a:extLst>
              <a:ext uri="{FF2B5EF4-FFF2-40B4-BE49-F238E27FC236}">
                <a16:creationId xmlns:a16="http://schemas.microsoft.com/office/drawing/2014/main" id="{08DADE4F-89F6-4274-8B13-B7D5B07A0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C35DE-BA6C-43B0-A387-0F2B24655CAB}"/>
              </a:ext>
            </a:extLst>
          </p:cNvPr>
          <p:cNvSpPr>
            <a:spLocks noGrp="1"/>
          </p:cNvSpPr>
          <p:nvPr>
            <p:ph type="sldNum" sz="quarter" idx="12"/>
          </p:nvPr>
        </p:nvSpPr>
        <p:spPr/>
        <p:txBody>
          <a:bodyPr/>
          <a:lstStyle/>
          <a:p>
            <a:fld id="{39CF5CC3-CDC4-440E-86E2-3031F4F4F44A}" type="slidenum">
              <a:rPr lang="en-US" smtClean="0"/>
              <a:t>‹#›</a:t>
            </a:fld>
            <a:endParaRPr lang="en-US"/>
          </a:p>
        </p:txBody>
      </p:sp>
    </p:spTree>
    <p:extLst>
      <p:ext uri="{BB962C8B-B14F-4D97-AF65-F5344CB8AC3E}">
        <p14:creationId xmlns:p14="http://schemas.microsoft.com/office/powerpoint/2010/main" val="251704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C246-FEAF-4513-A539-CE4186BE05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B4AA98-3646-4E01-978D-1922A7CF3E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EBF754-EB0E-4CBB-9A86-60EF432141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DA35A6-30B7-4161-970A-ACEE23852261}"/>
              </a:ext>
            </a:extLst>
          </p:cNvPr>
          <p:cNvSpPr>
            <a:spLocks noGrp="1"/>
          </p:cNvSpPr>
          <p:nvPr>
            <p:ph type="dt" sz="half" idx="10"/>
          </p:nvPr>
        </p:nvSpPr>
        <p:spPr/>
        <p:txBody>
          <a:bodyPr/>
          <a:lstStyle/>
          <a:p>
            <a:fld id="{8388E50F-6ADB-41F8-8388-CB13E315039B}" type="datetimeFigureOut">
              <a:rPr lang="en-US" smtClean="0"/>
              <a:t>2/7/2018</a:t>
            </a:fld>
            <a:endParaRPr lang="en-US"/>
          </a:p>
        </p:txBody>
      </p:sp>
      <p:sp>
        <p:nvSpPr>
          <p:cNvPr id="6" name="Footer Placeholder 5">
            <a:extLst>
              <a:ext uri="{FF2B5EF4-FFF2-40B4-BE49-F238E27FC236}">
                <a16:creationId xmlns:a16="http://schemas.microsoft.com/office/drawing/2014/main" id="{FB943D24-0153-4C03-A452-3D876B104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3A48D-EE85-43D2-ABE3-2DB452C48BDC}"/>
              </a:ext>
            </a:extLst>
          </p:cNvPr>
          <p:cNvSpPr>
            <a:spLocks noGrp="1"/>
          </p:cNvSpPr>
          <p:nvPr>
            <p:ph type="sldNum" sz="quarter" idx="12"/>
          </p:nvPr>
        </p:nvSpPr>
        <p:spPr/>
        <p:txBody>
          <a:bodyPr/>
          <a:lstStyle/>
          <a:p>
            <a:fld id="{39CF5CC3-CDC4-440E-86E2-3031F4F4F44A}" type="slidenum">
              <a:rPr lang="en-US" smtClean="0"/>
              <a:t>‹#›</a:t>
            </a:fld>
            <a:endParaRPr lang="en-US"/>
          </a:p>
        </p:txBody>
      </p:sp>
    </p:spTree>
    <p:extLst>
      <p:ext uri="{BB962C8B-B14F-4D97-AF65-F5344CB8AC3E}">
        <p14:creationId xmlns:p14="http://schemas.microsoft.com/office/powerpoint/2010/main" val="4162875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44C1-7AAE-4D83-8528-D73B195575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B6E3D9-E338-4B67-A62B-CEEAEF805D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8E59CC-E610-4F5D-8D6D-77FA0D0F55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BEA180-A738-4F74-8F58-40F76DBDE2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6A898A-30A4-4434-A404-61BF345680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B42F1-DAD0-4E81-9F4E-84CE9114E7FC}"/>
              </a:ext>
            </a:extLst>
          </p:cNvPr>
          <p:cNvSpPr>
            <a:spLocks noGrp="1"/>
          </p:cNvSpPr>
          <p:nvPr>
            <p:ph type="dt" sz="half" idx="10"/>
          </p:nvPr>
        </p:nvSpPr>
        <p:spPr/>
        <p:txBody>
          <a:bodyPr/>
          <a:lstStyle/>
          <a:p>
            <a:fld id="{8388E50F-6ADB-41F8-8388-CB13E315039B}" type="datetimeFigureOut">
              <a:rPr lang="en-US" smtClean="0"/>
              <a:t>2/7/2018</a:t>
            </a:fld>
            <a:endParaRPr lang="en-US"/>
          </a:p>
        </p:txBody>
      </p:sp>
      <p:sp>
        <p:nvSpPr>
          <p:cNvPr id="8" name="Footer Placeholder 7">
            <a:extLst>
              <a:ext uri="{FF2B5EF4-FFF2-40B4-BE49-F238E27FC236}">
                <a16:creationId xmlns:a16="http://schemas.microsoft.com/office/drawing/2014/main" id="{EC9B10D6-764F-45C1-B80C-5E91712FD3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986D54-5D90-4AC1-A695-66E0E6A2300A}"/>
              </a:ext>
            </a:extLst>
          </p:cNvPr>
          <p:cNvSpPr>
            <a:spLocks noGrp="1"/>
          </p:cNvSpPr>
          <p:nvPr>
            <p:ph type="sldNum" sz="quarter" idx="12"/>
          </p:nvPr>
        </p:nvSpPr>
        <p:spPr/>
        <p:txBody>
          <a:bodyPr/>
          <a:lstStyle/>
          <a:p>
            <a:fld id="{39CF5CC3-CDC4-440E-86E2-3031F4F4F44A}" type="slidenum">
              <a:rPr lang="en-US" smtClean="0"/>
              <a:t>‹#›</a:t>
            </a:fld>
            <a:endParaRPr lang="en-US"/>
          </a:p>
        </p:txBody>
      </p:sp>
    </p:spTree>
    <p:extLst>
      <p:ext uri="{BB962C8B-B14F-4D97-AF65-F5344CB8AC3E}">
        <p14:creationId xmlns:p14="http://schemas.microsoft.com/office/powerpoint/2010/main" val="310466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0E0C-4518-4E93-80EF-A1E3FD7F47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9E9CA1-0F3B-41B8-B16E-CAAF57D0C238}"/>
              </a:ext>
            </a:extLst>
          </p:cNvPr>
          <p:cNvSpPr>
            <a:spLocks noGrp="1"/>
          </p:cNvSpPr>
          <p:nvPr>
            <p:ph type="dt" sz="half" idx="10"/>
          </p:nvPr>
        </p:nvSpPr>
        <p:spPr/>
        <p:txBody>
          <a:bodyPr/>
          <a:lstStyle/>
          <a:p>
            <a:fld id="{8388E50F-6ADB-41F8-8388-CB13E315039B}" type="datetimeFigureOut">
              <a:rPr lang="en-US" smtClean="0"/>
              <a:t>2/7/2018</a:t>
            </a:fld>
            <a:endParaRPr lang="en-US"/>
          </a:p>
        </p:txBody>
      </p:sp>
      <p:sp>
        <p:nvSpPr>
          <p:cNvPr id="4" name="Footer Placeholder 3">
            <a:extLst>
              <a:ext uri="{FF2B5EF4-FFF2-40B4-BE49-F238E27FC236}">
                <a16:creationId xmlns:a16="http://schemas.microsoft.com/office/drawing/2014/main" id="{6212F9A2-BD29-4CD6-9458-A28C55BE8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622775-0FA8-4188-984F-1A4068CE2AA6}"/>
              </a:ext>
            </a:extLst>
          </p:cNvPr>
          <p:cNvSpPr>
            <a:spLocks noGrp="1"/>
          </p:cNvSpPr>
          <p:nvPr>
            <p:ph type="sldNum" sz="quarter" idx="12"/>
          </p:nvPr>
        </p:nvSpPr>
        <p:spPr/>
        <p:txBody>
          <a:bodyPr/>
          <a:lstStyle/>
          <a:p>
            <a:fld id="{39CF5CC3-CDC4-440E-86E2-3031F4F4F44A}" type="slidenum">
              <a:rPr lang="en-US" smtClean="0"/>
              <a:t>‹#›</a:t>
            </a:fld>
            <a:endParaRPr lang="en-US"/>
          </a:p>
        </p:txBody>
      </p:sp>
    </p:spTree>
    <p:extLst>
      <p:ext uri="{BB962C8B-B14F-4D97-AF65-F5344CB8AC3E}">
        <p14:creationId xmlns:p14="http://schemas.microsoft.com/office/powerpoint/2010/main" val="53887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9C6B5-0F61-4EA3-974D-6C6A7A4A4357}"/>
              </a:ext>
            </a:extLst>
          </p:cNvPr>
          <p:cNvSpPr>
            <a:spLocks noGrp="1"/>
          </p:cNvSpPr>
          <p:nvPr>
            <p:ph type="dt" sz="half" idx="10"/>
          </p:nvPr>
        </p:nvSpPr>
        <p:spPr/>
        <p:txBody>
          <a:bodyPr/>
          <a:lstStyle/>
          <a:p>
            <a:fld id="{8388E50F-6ADB-41F8-8388-CB13E315039B}" type="datetimeFigureOut">
              <a:rPr lang="en-US" smtClean="0"/>
              <a:t>2/7/2018</a:t>
            </a:fld>
            <a:endParaRPr lang="en-US"/>
          </a:p>
        </p:txBody>
      </p:sp>
      <p:sp>
        <p:nvSpPr>
          <p:cNvPr id="3" name="Footer Placeholder 2">
            <a:extLst>
              <a:ext uri="{FF2B5EF4-FFF2-40B4-BE49-F238E27FC236}">
                <a16:creationId xmlns:a16="http://schemas.microsoft.com/office/drawing/2014/main" id="{791B6055-43C4-4809-A7D5-BBF2E967D0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BC2932-4D13-4E3F-AB7F-FC797A81A2A9}"/>
              </a:ext>
            </a:extLst>
          </p:cNvPr>
          <p:cNvSpPr>
            <a:spLocks noGrp="1"/>
          </p:cNvSpPr>
          <p:nvPr>
            <p:ph type="sldNum" sz="quarter" idx="12"/>
          </p:nvPr>
        </p:nvSpPr>
        <p:spPr/>
        <p:txBody>
          <a:bodyPr/>
          <a:lstStyle/>
          <a:p>
            <a:fld id="{39CF5CC3-CDC4-440E-86E2-3031F4F4F44A}" type="slidenum">
              <a:rPr lang="en-US" smtClean="0"/>
              <a:t>‹#›</a:t>
            </a:fld>
            <a:endParaRPr lang="en-US"/>
          </a:p>
        </p:txBody>
      </p:sp>
    </p:spTree>
    <p:extLst>
      <p:ext uri="{BB962C8B-B14F-4D97-AF65-F5344CB8AC3E}">
        <p14:creationId xmlns:p14="http://schemas.microsoft.com/office/powerpoint/2010/main" val="4052494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BD80-30FA-41F5-B240-A23A12D4C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907016-F71D-4505-9B29-65DB70226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88840F-9574-4F48-9128-44A7A88A7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208A72-9299-4143-9E25-39FE190D2A8A}"/>
              </a:ext>
            </a:extLst>
          </p:cNvPr>
          <p:cNvSpPr>
            <a:spLocks noGrp="1"/>
          </p:cNvSpPr>
          <p:nvPr>
            <p:ph type="dt" sz="half" idx="10"/>
          </p:nvPr>
        </p:nvSpPr>
        <p:spPr/>
        <p:txBody>
          <a:bodyPr/>
          <a:lstStyle/>
          <a:p>
            <a:fld id="{8388E50F-6ADB-41F8-8388-CB13E315039B}" type="datetimeFigureOut">
              <a:rPr lang="en-US" smtClean="0"/>
              <a:t>2/7/2018</a:t>
            </a:fld>
            <a:endParaRPr lang="en-US"/>
          </a:p>
        </p:txBody>
      </p:sp>
      <p:sp>
        <p:nvSpPr>
          <p:cNvPr id="6" name="Footer Placeholder 5">
            <a:extLst>
              <a:ext uri="{FF2B5EF4-FFF2-40B4-BE49-F238E27FC236}">
                <a16:creationId xmlns:a16="http://schemas.microsoft.com/office/drawing/2014/main" id="{86CF0A2B-5420-4B4F-97DA-0A504F4AA8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6B9B10-A9AB-491E-B2B5-AA294512F7AE}"/>
              </a:ext>
            </a:extLst>
          </p:cNvPr>
          <p:cNvSpPr>
            <a:spLocks noGrp="1"/>
          </p:cNvSpPr>
          <p:nvPr>
            <p:ph type="sldNum" sz="quarter" idx="12"/>
          </p:nvPr>
        </p:nvSpPr>
        <p:spPr/>
        <p:txBody>
          <a:bodyPr/>
          <a:lstStyle/>
          <a:p>
            <a:fld id="{39CF5CC3-CDC4-440E-86E2-3031F4F4F44A}" type="slidenum">
              <a:rPr lang="en-US" smtClean="0"/>
              <a:t>‹#›</a:t>
            </a:fld>
            <a:endParaRPr lang="en-US"/>
          </a:p>
        </p:txBody>
      </p:sp>
    </p:spTree>
    <p:extLst>
      <p:ext uri="{BB962C8B-B14F-4D97-AF65-F5344CB8AC3E}">
        <p14:creationId xmlns:p14="http://schemas.microsoft.com/office/powerpoint/2010/main" val="237479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D7FF-9B91-440E-AC83-EAD561E31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337508-F433-48FB-B524-788E0FC64B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4AD4AC-7253-44A1-95B1-B877DCDC1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80D632-BE10-418B-810B-E8598B71436B}"/>
              </a:ext>
            </a:extLst>
          </p:cNvPr>
          <p:cNvSpPr>
            <a:spLocks noGrp="1"/>
          </p:cNvSpPr>
          <p:nvPr>
            <p:ph type="dt" sz="half" idx="10"/>
          </p:nvPr>
        </p:nvSpPr>
        <p:spPr/>
        <p:txBody>
          <a:bodyPr/>
          <a:lstStyle/>
          <a:p>
            <a:fld id="{8388E50F-6ADB-41F8-8388-CB13E315039B}" type="datetimeFigureOut">
              <a:rPr lang="en-US" smtClean="0"/>
              <a:t>2/7/2018</a:t>
            </a:fld>
            <a:endParaRPr lang="en-US"/>
          </a:p>
        </p:txBody>
      </p:sp>
      <p:sp>
        <p:nvSpPr>
          <p:cNvPr id="6" name="Footer Placeholder 5">
            <a:extLst>
              <a:ext uri="{FF2B5EF4-FFF2-40B4-BE49-F238E27FC236}">
                <a16:creationId xmlns:a16="http://schemas.microsoft.com/office/drawing/2014/main" id="{134A8D7F-F745-41D9-9723-0F897EDEA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D488DF-DE86-4080-AD6B-C8D41D6AFDD8}"/>
              </a:ext>
            </a:extLst>
          </p:cNvPr>
          <p:cNvSpPr>
            <a:spLocks noGrp="1"/>
          </p:cNvSpPr>
          <p:nvPr>
            <p:ph type="sldNum" sz="quarter" idx="12"/>
          </p:nvPr>
        </p:nvSpPr>
        <p:spPr/>
        <p:txBody>
          <a:bodyPr/>
          <a:lstStyle/>
          <a:p>
            <a:fld id="{39CF5CC3-CDC4-440E-86E2-3031F4F4F44A}" type="slidenum">
              <a:rPr lang="en-US" smtClean="0"/>
              <a:t>‹#›</a:t>
            </a:fld>
            <a:endParaRPr lang="en-US"/>
          </a:p>
        </p:txBody>
      </p:sp>
    </p:spTree>
    <p:extLst>
      <p:ext uri="{BB962C8B-B14F-4D97-AF65-F5344CB8AC3E}">
        <p14:creationId xmlns:p14="http://schemas.microsoft.com/office/powerpoint/2010/main" val="200031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30AB2-66FC-4BA7-A732-8B646BE7F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3FCF2-A7CF-49EE-A1AB-394724C91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EE030-8A9B-4754-BBF3-03A9F5371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8E50F-6ADB-41F8-8388-CB13E315039B}" type="datetimeFigureOut">
              <a:rPr lang="en-US" smtClean="0"/>
              <a:t>2/7/2018</a:t>
            </a:fld>
            <a:endParaRPr lang="en-US"/>
          </a:p>
        </p:txBody>
      </p:sp>
      <p:sp>
        <p:nvSpPr>
          <p:cNvPr id="5" name="Footer Placeholder 4">
            <a:extLst>
              <a:ext uri="{FF2B5EF4-FFF2-40B4-BE49-F238E27FC236}">
                <a16:creationId xmlns:a16="http://schemas.microsoft.com/office/drawing/2014/main" id="{F97861A1-8AE6-43A7-9323-EED6EC0A5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A97657-94E6-4919-81F9-23007A43EF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F5CC3-CDC4-440E-86E2-3031F4F4F44A}" type="slidenum">
              <a:rPr lang="en-US" smtClean="0"/>
              <a:t>‹#›</a:t>
            </a:fld>
            <a:endParaRPr lang="en-US"/>
          </a:p>
        </p:txBody>
      </p:sp>
    </p:spTree>
    <p:extLst>
      <p:ext uri="{BB962C8B-B14F-4D97-AF65-F5344CB8AC3E}">
        <p14:creationId xmlns:p14="http://schemas.microsoft.com/office/powerpoint/2010/main" val="3576303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rchitecture/patterns/event-sourcin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E948-B6C7-4B51-BC81-FD4097BAD2AD}"/>
              </a:ext>
            </a:extLst>
          </p:cNvPr>
          <p:cNvSpPr>
            <a:spLocks noGrp="1"/>
          </p:cNvSpPr>
          <p:nvPr>
            <p:ph type="ctrTitle"/>
          </p:nvPr>
        </p:nvSpPr>
        <p:spPr/>
        <p:txBody>
          <a:bodyPr/>
          <a:lstStyle/>
          <a:p>
            <a:r>
              <a:rPr lang="en-US" dirty="0"/>
              <a:t>What’s New in Azure Functions</a:t>
            </a:r>
          </a:p>
        </p:txBody>
      </p:sp>
      <p:sp>
        <p:nvSpPr>
          <p:cNvPr id="3" name="Subtitle 2">
            <a:extLst>
              <a:ext uri="{FF2B5EF4-FFF2-40B4-BE49-F238E27FC236}">
                <a16:creationId xmlns:a16="http://schemas.microsoft.com/office/drawing/2014/main" id="{F08FB429-91AB-417C-B7FF-E558E8597D52}"/>
              </a:ext>
            </a:extLst>
          </p:cNvPr>
          <p:cNvSpPr>
            <a:spLocks noGrp="1"/>
          </p:cNvSpPr>
          <p:nvPr>
            <p:ph type="subTitle" idx="1"/>
          </p:nvPr>
        </p:nvSpPr>
        <p:spPr/>
        <p:txBody>
          <a:bodyPr/>
          <a:lstStyle/>
          <a:p>
            <a:r>
              <a:rPr lang="en-US" dirty="0"/>
              <a:t>Katy Shimizu – Software Engineer II</a:t>
            </a:r>
          </a:p>
        </p:txBody>
      </p:sp>
    </p:spTree>
    <p:extLst>
      <p:ext uri="{BB962C8B-B14F-4D97-AF65-F5344CB8AC3E}">
        <p14:creationId xmlns:p14="http://schemas.microsoft.com/office/powerpoint/2010/main" val="137130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Content Placeholder 3">
            <a:extLst>
              <a:ext uri="{FF2B5EF4-FFF2-40B4-BE49-F238E27FC236}">
                <a16:creationId xmlns:a16="http://schemas.microsoft.com/office/drawing/2014/main" id="{ECC66AC0-E482-4FC0-A657-A99C6AD4DB16}"/>
              </a:ext>
            </a:extLst>
          </p:cNvPr>
          <p:cNvPicPr>
            <a:picLocks noGrp="1" noChangeAspect="1"/>
          </p:cNvPicPr>
          <p:nvPr>
            <p:ph idx="1"/>
          </p:nvPr>
        </p:nvPicPr>
        <p:blipFill>
          <a:blip r:embed="rId3"/>
          <a:stretch>
            <a:fillRect/>
          </a:stretch>
        </p:blipFill>
        <p:spPr>
          <a:xfrm>
            <a:off x="2141199" y="2005532"/>
            <a:ext cx="780738" cy="765256"/>
          </a:xfrm>
          <a:prstGeom prst="rect">
            <a:avLst/>
          </a:prstGeom>
        </p:spPr>
      </p:pic>
      <p:sp>
        <p:nvSpPr>
          <p:cNvPr id="37" name="Cylinder 36">
            <a:extLst>
              <a:ext uri="{FF2B5EF4-FFF2-40B4-BE49-F238E27FC236}">
                <a16:creationId xmlns:a16="http://schemas.microsoft.com/office/drawing/2014/main" id="{D44B21AC-7E6D-4984-9A9E-C37A7C854DF1}"/>
              </a:ext>
            </a:extLst>
          </p:cNvPr>
          <p:cNvSpPr/>
          <p:nvPr/>
        </p:nvSpPr>
        <p:spPr>
          <a:xfrm>
            <a:off x="3482826" y="1929360"/>
            <a:ext cx="457200" cy="9176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Content Placeholder 3">
            <a:extLst>
              <a:ext uri="{FF2B5EF4-FFF2-40B4-BE49-F238E27FC236}">
                <a16:creationId xmlns:a16="http://schemas.microsoft.com/office/drawing/2014/main" id="{A96B6183-4B2C-421B-95DC-13DDFDCA7FAD}"/>
              </a:ext>
            </a:extLst>
          </p:cNvPr>
          <p:cNvPicPr>
            <a:picLocks noChangeAspect="1"/>
          </p:cNvPicPr>
          <p:nvPr/>
        </p:nvPicPr>
        <p:blipFill>
          <a:blip r:embed="rId3"/>
          <a:stretch>
            <a:fillRect/>
          </a:stretch>
        </p:blipFill>
        <p:spPr>
          <a:xfrm>
            <a:off x="4500915" y="2005532"/>
            <a:ext cx="780738" cy="765256"/>
          </a:xfrm>
          <a:prstGeom prst="rect">
            <a:avLst/>
          </a:prstGeom>
        </p:spPr>
      </p:pic>
      <p:sp>
        <p:nvSpPr>
          <p:cNvPr id="39" name="Cylinder 38">
            <a:extLst>
              <a:ext uri="{FF2B5EF4-FFF2-40B4-BE49-F238E27FC236}">
                <a16:creationId xmlns:a16="http://schemas.microsoft.com/office/drawing/2014/main" id="{6E99E642-0311-4529-BE0A-C2A7736738B4}"/>
              </a:ext>
            </a:extLst>
          </p:cNvPr>
          <p:cNvSpPr/>
          <p:nvPr/>
        </p:nvSpPr>
        <p:spPr>
          <a:xfrm>
            <a:off x="5842542" y="1929360"/>
            <a:ext cx="457200" cy="9176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Content Placeholder 3">
            <a:extLst>
              <a:ext uri="{FF2B5EF4-FFF2-40B4-BE49-F238E27FC236}">
                <a16:creationId xmlns:a16="http://schemas.microsoft.com/office/drawing/2014/main" id="{051A9E75-A60F-4FBE-A676-56AD0750090B}"/>
              </a:ext>
            </a:extLst>
          </p:cNvPr>
          <p:cNvPicPr>
            <a:picLocks noChangeAspect="1"/>
          </p:cNvPicPr>
          <p:nvPr/>
        </p:nvPicPr>
        <p:blipFill>
          <a:blip r:embed="rId3"/>
          <a:stretch>
            <a:fillRect/>
          </a:stretch>
        </p:blipFill>
        <p:spPr>
          <a:xfrm>
            <a:off x="6860631" y="2005532"/>
            <a:ext cx="780738" cy="765256"/>
          </a:xfrm>
          <a:prstGeom prst="rect">
            <a:avLst/>
          </a:prstGeom>
        </p:spPr>
      </p:pic>
      <p:sp>
        <p:nvSpPr>
          <p:cNvPr id="41" name="Cylinder 40">
            <a:extLst>
              <a:ext uri="{FF2B5EF4-FFF2-40B4-BE49-F238E27FC236}">
                <a16:creationId xmlns:a16="http://schemas.microsoft.com/office/drawing/2014/main" id="{47B44A63-E090-4719-948E-2D4BE2AA7641}"/>
              </a:ext>
            </a:extLst>
          </p:cNvPr>
          <p:cNvSpPr/>
          <p:nvPr/>
        </p:nvSpPr>
        <p:spPr>
          <a:xfrm>
            <a:off x="8202258" y="1929360"/>
            <a:ext cx="457200" cy="9176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Content Placeholder 3">
            <a:extLst>
              <a:ext uri="{FF2B5EF4-FFF2-40B4-BE49-F238E27FC236}">
                <a16:creationId xmlns:a16="http://schemas.microsoft.com/office/drawing/2014/main" id="{47534F4F-821B-4198-B01D-54408E693CA0}"/>
              </a:ext>
            </a:extLst>
          </p:cNvPr>
          <p:cNvPicPr>
            <a:picLocks noChangeAspect="1"/>
          </p:cNvPicPr>
          <p:nvPr/>
        </p:nvPicPr>
        <p:blipFill>
          <a:blip r:embed="rId3"/>
          <a:stretch>
            <a:fillRect/>
          </a:stretch>
        </p:blipFill>
        <p:spPr>
          <a:xfrm>
            <a:off x="9220347" y="2005532"/>
            <a:ext cx="780738" cy="765256"/>
          </a:xfrm>
          <a:prstGeom prst="rect">
            <a:avLst/>
          </a:prstGeom>
        </p:spPr>
      </p:pic>
      <p:sp>
        <p:nvSpPr>
          <p:cNvPr id="43" name="Arrow: Right 42">
            <a:extLst>
              <a:ext uri="{FF2B5EF4-FFF2-40B4-BE49-F238E27FC236}">
                <a16:creationId xmlns:a16="http://schemas.microsoft.com/office/drawing/2014/main" id="{977BDFA9-6424-451E-B9F4-4CAAE3794B9F}"/>
              </a:ext>
            </a:extLst>
          </p:cNvPr>
          <p:cNvSpPr/>
          <p:nvPr/>
        </p:nvSpPr>
        <p:spPr>
          <a:xfrm>
            <a:off x="3038855" y="2271495"/>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31BA9C92-F279-419A-A195-D4099DF63662}"/>
              </a:ext>
            </a:extLst>
          </p:cNvPr>
          <p:cNvSpPr/>
          <p:nvPr/>
        </p:nvSpPr>
        <p:spPr>
          <a:xfrm>
            <a:off x="4050203" y="2271495"/>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A6F20B42-E534-4F51-83D7-1180AEC025A9}"/>
              </a:ext>
            </a:extLst>
          </p:cNvPr>
          <p:cNvSpPr/>
          <p:nvPr/>
        </p:nvSpPr>
        <p:spPr>
          <a:xfrm>
            <a:off x="5391857" y="2271495"/>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4D9EFA78-7D8A-4799-B1F8-57B075E59D2B}"/>
              </a:ext>
            </a:extLst>
          </p:cNvPr>
          <p:cNvSpPr/>
          <p:nvPr/>
        </p:nvSpPr>
        <p:spPr>
          <a:xfrm>
            <a:off x="6422504" y="2271495"/>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9E94EA61-74B6-409C-8BCE-FBC5D0261406}"/>
              </a:ext>
            </a:extLst>
          </p:cNvPr>
          <p:cNvSpPr/>
          <p:nvPr/>
        </p:nvSpPr>
        <p:spPr>
          <a:xfrm>
            <a:off x="7738961" y="2271494"/>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3350DF18-5110-454F-B48A-138A0F5AB981}"/>
              </a:ext>
            </a:extLst>
          </p:cNvPr>
          <p:cNvSpPr/>
          <p:nvPr/>
        </p:nvSpPr>
        <p:spPr>
          <a:xfrm>
            <a:off x="8769635" y="2271494"/>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DD4EC1A-87DD-48E5-A61C-06ED7A6609E1}"/>
              </a:ext>
            </a:extLst>
          </p:cNvPr>
          <p:cNvSpPr txBox="1"/>
          <p:nvPr/>
        </p:nvSpPr>
        <p:spPr>
          <a:xfrm>
            <a:off x="2327826" y="2756389"/>
            <a:ext cx="407484" cy="369332"/>
          </a:xfrm>
          <a:prstGeom prst="rect">
            <a:avLst/>
          </a:prstGeom>
          <a:noFill/>
        </p:spPr>
        <p:txBody>
          <a:bodyPr wrap="none" rtlCol="0">
            <a:spAutoFit/>
          </a:bodyPr>
          <a:lstStyle/>
          <a:p>
            <a:r>
              <a:rPr lang="en-US" dirty="0"/>
              <a:t>F1</a:t>
            </a:r>
          </a:p>
        </p:txBody>
      </p:sp>
      <p:sp>
        <p:nvSpPr>
          <p:cNvPr id="50" name="TextBox 49">
            <a:extLst>
              <a:ext uri="{FF2B5EF4-FFF2-40B4-BE49-F238E27FC236}">
                <a16:creationId xmlns:a16="http://schemas.microsoft.com/office/drawing/2014/main" id="{984863E6-8B00-4A59-891B-B8F7B9E64561}"/>
              </a:ext>
            </a:extLst>
          </p:cNvPr>
          <p:cNvSpPr txBox="1"/>
          <p:nvPr/>
        </p:nvSpPr>
        <p:spPr>
          <a:xfrm>
            <a:off x="4687542" y="2756389"/>
            <a:ext cx="407484" cy="369332"/>
          </a:xfrm>
          <a:prstGeom prst="rect">
            <a:avLst/>
          </a:prstGeom>
          <a:noFill/>
        </p:spPr>
        <p:txBody>
          <a:bodyPr wrap="none" rtlCol="0">
            <a:spAutoFit/>
          </a:bodyPr>
          <a:lstStyle/>
          <a:p>
            <a:r>
              <a:rPr lang="en-US" dirty="0"/>
              <a:t>F2</a:t>
            </a:r>
          </a:p>
        </p:txBody>
      </p:sp>
      <p:sp>
        <p:nvSpPr>
          <p:cNvPr id="51" name="TextBox 50">
            <a:extLst>
              <a:ext uri="{FF2B5EF4-FFF2-40B4-BE49-F238E27FC236}">
                <a16:creationId xmlns:a16="http://schemas.microsoft.com/office/drawing/2014/main" id="{F1345494-81F0-435D-9F02-9BCE70226BEA}"/>
              </a:ext>
            </a:extLst>
          </p:cNvPr>
          <p:cNvSpPr txBox="1"/>
          <p:nvPr/>
        </p:nvSpPr>
        <p:spPr>
          <a:xfrm>
            <a:off x="7047258" y="2756389"/>
            <a:ext cx="407484" cy="369332"/>
          </a:xfrm>
          <a:prstGeom prst="rect">
            <a:avLst/>
          </a:prstGeom>
          <a:noFill/>
        </p:spPr>
        <p:txBody>
          <a:bodyPr wrap="none" rtlCol="0">
            <a:spAutoFit/>
          </a:bodyPr>
          <a:lstStyle/>
          <a:p>
            <a:r>
              <a:rPr lang="en-US" dirty="0"/>
              <a:t>F3</a:t>
            </a:r>
          </a:p>
        </p:txBody>
      </p:sp>
      <p:sp>
        <p:nvSpPr>
          <p:cNvPr id="52" name="TextBox 51">
            <a:extLst>
              <a:ext uri="{FF2B5EF4-FFF2-40B4-BE49-F238E27FC236}">
                <a16:creationId xmlns:a16="http://schemas.microsoft.com/office/drawing/2014/main" id="{D63D4502-B3BD-40D3-B793-CA164E1BAC96}"/>
              </a:ext>
            </a:extLst>
          </p:cNvPr>
          <p:cNvSpPr txBox="1"/>
          <p:nvPr/>
        </p:nvSpPr>
        <p:spPr>
          <a:xfrm>
            <a:off x="9406974" y="2756389"/>
            <a:ext cx="407484" cy="369332"/>
          </a:xfrm>
          <a:prstGeom prst="rect">
            <a:avLst/>
          </a:prstGeom>
          <a:noFill/>
        </p:spPr>
        <p:txBody>
          <a:bodyPr wrap="none" rtlCol="0">
            <a:spAutoFit/>
          </a:bodyPr>
          <a:lstStyle/>
          <a:p>
            <a:r>
              <a:rPr lang="en-US" dirty="0"/>
              <a:t>F4</a:t>
            </a:r>
          </a:p>
        </p:txBody>
      </p:sp>
      <p:sp>
        <p:nvSpPr>
          <p:cNvPr id="2" name="Title 1">
            <a:extLst>
              <a:ext uri="{FF2B5EF4-FFF2-40B4-BE49-F238E27FC236}">
                <a16:creationId xmlns:a16="http://schemas.microsoft.com/office/drawing/2014/main" id="{144773D6-2A29-435A-BDDC-D5A40D1BD071}"/>
              </a:ext>
            </a:extLst>
          </p:cNvPr>
          <p:cNvSpPr>
            <a:spLocks noGrp="1"/>
          </p:cNvSpPr>
          <p:nvPr>
            <p:ph type="title"/>
          </p:nvPr>
        </p:nvSpPr>
        <p:spPr>
          <a:xfrm>
            <a:off x="838200" y="365125"/>
            <a:ext cx="10515600" cy="1325563"/>
          </a:xfrm>
        </p:spPr>
        <p:txBody>
          <a:bodyPr/>
          <a:lstStyle/>
          <a:p>
            <a:r>
              <a:rPr lang="en-US" dirty="0"/>
              <a:t>Complex Workflows</a:t>
            </a:r>
          </a:p>
        </p:txBody>
      </p:sp>
      <p:grpSp>
        <p:nvGrpSpPr>
          <p:cNvPr id="71" name="Group 70">
            <a:extLst>
              <a:ext uri="{FF2B5EF4-FFF2-40B4-BE49-F238E27FC236}">
                <a16:creationId xmlns:a16="http://schemas.microsoft.com/office/drawing/2014/main" id="{41AF2507-A832-4860-A0BE-FBC6D3AC2651}"/>
              </a:ext>
            </a:extLst>
          </p:cNvPr>
          <p:cNvGrpSpPr/>
          <p:nvPr/>
        </p:nvGrpSpPr>
        <p:grpSpPr>
          <a:xfrm>
            <a:off x="3345915" y="3730061"/>
            <a:ext cx="5500170" cy="2636540"/>
            <a:chOff x="3236608" y="3429000"/>
            <a:chExt cx="5500170" cy="2636540"/>
          </a:xfrm>
        </p:grpSpPr>
        <p:pic>
          <p:nvPicPr>
            <p:cNvPr id="53" name="Content Placeholder 3">
              <a:extLst>
                <a:ext uri="{FF2B5EF4-FFF2-40B4-BE49-F238E27FC236}">
                  <a16:creationId xmlns:a16="http://schemas.microsoft.com/office/drawing/2014/main" id="{CB074ECF-6076-4138-9CEF-632C4AE36220}"/>
                </a:ext>
              </a:extLst>
            </p:cNvPr>
            <p:cNvPicPr>
              <a:picLocks noChangeAspect="1"/>
            </p:cNvPicPr>
            <p:nvPr/>
          </p:nvPicPr>
          <p:blipFill>
            <a:blip r:embed="rId3"/>
            <a:stretch>
              <a:fillRect/>
            </a:stretch>
          </p:blipFill>
          <p:spPr>
            <a:xfrm>
              <a:off x="3236608" y="4194256"/>
              <a:ext cx="780738" cy="765256"/>
            </a:xfrm>
            <a:prstGeom prst="rect">
              <a:avLst/>
            </a:prstGeom>
          </p:spPr>
        </p:pic>
        <p:sp>
          <p:nvSpPr>
            <p:cNvPr id="54" name="Cylinder 53">
              <a:extLst>
                <a:ext uri="{FF2B5EF4-FFF2-40B4-BE49-F238E27FC236}">
                  <a16:creationId xmlns:a16="http://schemas.microsoft.com/office/drawing/2014/main" id="{5A45752C-611E-460E-8400-B1154F4E2D32}"/>
                </a:ext>
              </a:extLst>
            </p:cNvPr>
            <p:cNvSpPr/>
            <p:nvPr/>
          </p:nvSpPr>
          <p:spPr>
            <a:xfrm>
              <a:off x="4578235" y="4118084"/>
              <a:ext cx="457200" cy="9176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Content Placeholder 3">
              <a:extLst>
                <a:ext uri="{FF2B5EF4-FFF2-40B4-BE49-F238E27FC236}">
                  <a16:creationId xmlns:a16="http://schemas.microsoft.com/office/drawing/2014/main" id="{6A1AD50D-9AE5-44F0-9A62-886F77DF3ABA}"/>
                </a:ext>
              </a:extLst>
            </p:cNvPr>
            <p:cNvPicPr>
              <a:picLocks noChangeAspect="1"/>
            </p:cNvPicPr>
            <p:nvPr/>
          </p:nvPicPr>
          <p:blipFill>
            <a:blip r:embed="rId3"/>
            <a:stretch>
              <a:fillRect/>
            </a:stretch>
          </p:blipFill>
          <p:spPr>
            <a:xfrm>
              <a:off x="5596324" y="4194256"/>
              <a:ext cx="780738" cy="765256"/>
            </a:xfrm>
            <a:prstGeom prst="rect">
              <a:avLst/>
            </a:prstGeom>
          </p:spPr>
        </p:pic>
        <p:sp>
          <p:nvSpPr>
            <p:cNvPr id="56" name="Cylinder 55">
              <a:extLst>
                <a:ext uri="{FF2B5EF4-FFF2-40B4-BE49-F238E27FC236}">
                  <a16:creationId xmlns:a16="http://schemas.microsoft.com/office/drawing/2014/main" id="{F7144C08-1D66-4204-8108-2F5D94FF7730}"/>
                </a:ext>
              </a:extLst>
            </p:cNvPr>
            <p:cNvSpPr/>
            <p:nvPr/>
          </p:nvSpPr>
          <p:spPr>
            <a:xfrm>
              <a:off x="6937951" y="4118084"/>
              <a:ext cx="457200" cy="9176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Content Placeholder 3">
              <a:extLst>
                <a:ext uri="{FF2B5EF4-FFF2-40B4-BE49-F238E27FC236}">
                  <a16:creationId xmlns:a16="http://schemas.microsoft.com/office/drawing/2014/main" id="{BB46609B-632E-465A-86BE-8FF33F5F6C25}"/>
                </a:ext>
              </a:extLst>
            </p:cNvPr>
            <p:cNvPicPr>
              <a:picLocks noChangeAspect="1"/>
            </p:cNvPicPr>
            <p:nvPr/>
          </p:nvPicPr>
          <p:blipFill>
            <a:blip r:embed="rId3"/>
            <a:stretch>
              <a:fillRect/>
            </a:stretch>
          </p:blipFill>
          <p:spPr>
            <a:xfrm>
              <a:off x="7956040" y="4194256"/>
              <a:ext cx="780738" cy="765256"/>
            </a:xfrm>
            <a:prstGeom prst="rect">
              <a:avLst/>
            </a:prstGeom>
          </p:spPr>
        </p:pic>
        <p:sp>
          <p:nvSpPr>
            <p:cNvPr id="58" name="Arrow: Right 57">
              <a:extLst>
                <a:ext uri="{FF2B5EF4-FFF2-40B4-BE49-F238E27FC236}">
                  <a16:creationId xmlns:a16="http://schemas.microsoft.com/office/drawing/2014/main" id="{5CE7E085-6C90-4FF2-9700-692DCF1029A2}"/>
                </a:ext>
              </a:extLst>
            </p:cNvPr>
            <p:cNvSpPr/>
            <p:nvPr/>
          </p:nvSpPr>
          <p:spPr>
            <a:xfrm>
              <a:off x="4134264" y="4460219"/>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158A517A-323B-4E7B-9CA3-886D79BE3F70}"/>
                </a:ext>
              </a:extLst>
            </p:cNvPr>
            <p:cNvSpPr/>
            <p:nvPr/>
          </p:nvSpPr>
          <p:spPr>
            <a:xfrm>
              <a:off x="5145612" y="4460219"/>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083024BB-F795-41E0-84F1-ABB967BF3555}"/>
                </a:ext>
              </a:extLst>
            </p:cNvPr>
            <p:cNvSpPr/>
            <p:nvPr/>
          </p:nvSpPr>
          <p:spPr>
            <a:xfrm>
              <a:off x="6487266" y="4460219"/>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F9D1C58B-22FA-4B7C-862E-4CBC17C3EFA4}"/>
                </a:ext>
              </a:extLst>
            </p:cNvPr>
            <p:cNvSpPr/>
            <p:nvPr/>
          </p:nvSpPr>
          <p:spPr>
            <a:xfrm>
              <a:off x="7517913" y="4460219"/>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05A82E13-924F-4AF1-8B5E-84E94DC33F91}"/>
                </a:ext>
              </a:extLst>
            </p:cNvPr>
            <p:cNvSpPr txBox="1"/>
            <p:nvPr/>
          </p:nvSpPr>
          <p:spPr>
            <a:xfrm>
              <a:off x="3423235" y="4945113"/>
              <a:ext cx="407484" cy="369332"/>
            </a:xfrm>
            <a:prstGeom prst="rect">
              <a:avLst/>
            </a:prstGeom>
            <a:noFill/>
          </p:spPr>
          <p:txBody>
            <a:bodyPr wrap="none" rtlCol="0">
              <a:spAutoFit/>
            </a:bodyPr>
            <a:lstStyle/>
            <a:p>
              <a:r>
                <a:rPr lang="en-US" dirty="0"/>
                <a:t>F1</a:t>
              </a:r>
            </a:p>
          </p:txBody>
        </p:sp>
        <p:sp>
          <p:nvSpPr>
            <p:cNvPr id="63" name="TextBox 62">
              <a:extLst>
                <a:ext uri="{FF2B5EF4-FFF2-40B4-BE49-F238E27FC236}">
                  <a16:creationId xmlns:a16="http://schemas.microsoft.com/office/drawing/2014/main" id="{DCC06A97-0DCE-4E25-A87C-DEECEB225F32}"/>
                </a:ext>
              </a:extLst>
            </p:cNvPr>
            <p:cNvSpPr txBox="1"/>
            <p:nvPr/>
          </p:nvSpPr>
          <p:spPr>
            <a:xfrm>
              <a:off x="5782951" y="5696208"/>
              <a:ext cx="407484" cy="369332"/>
            </a:xfrm>
            <a:prstGeom prst="rect">
              <a:avLst/>
            </a:prstGeom>
            <a:noFill/>
          </p:spPr>
          <p:txBody>
            <a:bodyPr wrap="none" rtlCol="0">
              <a:spAutoFit/>
            </a:bodyPr>
            <a:lstStyle/>
            <a:p>
              <a:r>
                <a:rPr lang="en-US" dirty="0"/>
                <a:t>F2</a:t>
              </a:r>
            </a:p>
          </p:txBody>
        </p:sp>
        <p:sp>
          <p:nvSpPr>
            <p:cNvPr id="64" name="TextBox 63">
              <a:extLst>
                <a:ext uri="{FF2B5EF4-FFF2-40B4-BE49-F238E27FC236}">
                  <a16:creationId xmlns:a16="http://schemas.microsoft.com/office/drawing/2014/main" id="{CB809446-276B-477D-BA2F-E4BC26FF9637}"/>
                </a:ext>
              </a:extLst>
            </p:cNvPr>
            <p:cNvSpPr txBox="1"/>
            <p:nvPr/>
          </p:nvSpPr>
          <p:spPr>
            <a:xfrm>
              <a:off x="8142667" y="4945113"/>
              <a:ext cx="407484" cy="369332"/>
            </a:xfrm>
            <a:prstGeom prst="rect">
              <a:avLst/>
            </a:prstGeom>
            <a:noFill/>
          </p:spPr>
          <p:txBody>
            <a:bodyPr wrap="none" rtlCol="0">
              <a:spAutoFit/>
            </a:bodyPr>
            <a:lstStyle/>
            <a:p>
              <a:r>
                <a:rPr lang="en-US" dirty="0"/>
                <a:t>F3</a:t>
              </a:r>
            </a:p>
          </p:txBody>
        </p:sp>
        <p:pic>
          <p:nvPicPr>
            <p:cNvPr id="65" name="Content Placeholder 3">
              <a:extLst>
                <a:ext uri="{FF2B5EF4-FFF2-40B4-BE49-F238E27FC236}">
                  <a16:creationId xmlns:a16="http://schemas.microsoft.com/office/drawing/2014/main" id="{2D0C0209-16DB-4D10-B258-2B5170FEE553}"/>
                </a:ext>
              </a:extLst>
            </p:cNvPr>
            <p:cNvPicPr>
              <a:picLocks noChangeAspect="1"/>
            </p:cNvPicPr>
            <p:nvPr/>
          </p:nvPicPr>
          <p:blipFill>
            <a:blip r:embed="rId3"/>
            <a:stretch>
              <a:fillRect/>
            </a:stretch>
          </p:blipFill>
          <p:spPr>
            <a:xfrm>
              <a:off x="5596324" y="4959512"/>
              <a:ext cx="780738" cy="765256"/>
            </a:xfrm>
            <a:prstGeom prst="rect">
              <a:avLst/>
            </a:prstGeom>
          </p:spPr>
        </p:pic>
        <p:pic>
          <p:nvPicPr>
            <p:cNvPr id="66" name="Content Placeholder 3">
              <a:extLst>
                <a:ext uri="{FF2B5EF4-FFF2-40B4-BE49-F238E27FC236}">
                  <a16:creationId xmlns:a16="http://schemas.microsoft.com/office/drawing/2014/main" id="{A7B6723D-4ABD-45AB-ABB3-0E16D2170CA2}"/>
                </a:ext>
              </a:extLst>
            </p:cNvPr>
            <p:cNvPicPr>
              <a:picLocks noChangeAspect="1"/>
            </p:cNvPicPr>
            <p:nvPr/>
          </p:nvPicPr>
          <p:blipFill>
            <a:blip r:embed="rId3"/>
            <a:stretch>
              <a:fillRect/>
            </a:stretch>
          </p:blipFill>
          <p:spPr>
            <a:xfrm>
              <a:off x="5596324" y="3429000"/>
              <a:ext cx="780738" cy="765256"/>
            </a:xfrm>
            <a:prstGeom prst="rect">
              <a:avLst/>
            </a:prstGeom>
          </p:spPr>
        </p:pic>
        <p:sp>
          <p:nvSpPr>
            <p:cNvPr id="67" name="Arrow: Bent 66">
              <a:extLst>
                <a:ext uri="{FF2B5EF4-FFF2-40B4-BE49-F238E27FC236}">
                  <a16:creationId xmlns:a16="http://schemas.microsoft.com/office/drawing/2014/main" id="{CA169238-BB72-42D5-AE35-0D7257D260BE}"/>
                </a:ext>
              </a:extLst>
            </p:cNvPr>
            <p:cNvSpPr/>
            <p:nvPr/>
          </p:nvSpPr>
          <p:spPr>
            <a:xfrm>
              <a:off x="4754653" y="3705856"/>
              <a:ext cx="731493" cy="32099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Arrow: Bent 67">
              <a:extLst>
                <a:ext uri="{FF2B5EF4-FFF2-40B4-BE49-F238E27FC236}">
                  <a16:creationId xmlns:a16="http://schemas.microsoft.com/office/drawing/2014/main" id="{A559CE74-3400-454C-A5C3-BB77AC6FF9DE}"/>
                </a:ext>
              </a:extLst>
            </p:cNvPr>
            <p:cNvSpPr/>
            <p:nvPr/>
          </p:nvSpPr>
          <p:spPr>
            <a:xfrm flipV="1">
              <a:off x="4754653" y="5126419"/>
              <a:ext cx="731493" cy="33600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Arrow: Bent 68">
              <a:extLst>
                <a:ext uri="{FF2B5EF4-FFF2-40B4-BE49-F238E27FC236}">
                  <a16:creationId xmlns:a16="http://schemas.microsoft.com/office/drawing/2014/main" id="{8CFA81F5-E053-42DD-977E-EBE667A08172}"/>
                </a:ext>
              </a:extLst>
            </p:cNvPr>
            <p:cNvSpPr/>
            <p:nvPr/>
          </p:nvSpPr>
          <p:spPr>
            <a:xfrm rot="16200000" flipV="1">
              <a:off x="6712193" y="4908517"/>
              <a:ext cx="336001" cy="74311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Arrow: Bent 69">
              <a:extLst>
                <a:ext uri="{FF2B5EF4-FFF2-40B4-BE49-F238E27FC236}">
                  <a16:creationId xmlns:a16="http://schemas.microsoft.com/office/drawing/2014/main" id="{6C0419BE-7487-494C-87CE-0090C06D7E0C}"/>
                </a:ext>
              </a:extLst>
            </p:cNvPr>
            <p:cNvSpPr/>
            <p:nvPr/>
          </p:nvSpPr>
          <p:spPr>
            <a:xfrm rot="16200000" flipH="1" flipV="1">
              <a:off x="6729397" y="3524818"/>
              <a:ext cx="301589" cy="74311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13891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C29D-675C-455D-B56F-878EE140C10D}"/>
              </a:ext>
            </a:extLst>
          </p:cNvPr>
          <p:cNvSpPr>
            <a:spLocks noGrp="1"/>
          </p:cNvSpPr>
          <p:nvPr>
            <p:ph type="title"/>
          </p:nvPr>
        </p:nvSpPr>
        <p:spPr/>
        <p:txBody>
          <a:bodyPr/>
          <a:lstStyle/>
          <a:p>
            <a:r>
              <a:rPr lang="en-US" dirty="0"/>
              <a:t>Durable Functions</a:t>
            </a:r>
          </a:p>
        </p:txBody>
      </p:sp>
      <p:sp>
        <p:nvSpPr>
          <p:cNvPr id="3" name="Content Placeholder 2">
            <a:extLst>
              <a:ext uri="{FF2B5EF4-FFF2-40B4-BE49-F238E27FC236}">
                <a16:creationId xmlns:a16="http://schemas.microsoft.com/office/drawing/2014/main" id="{B8F813B2-8442-4B60-97DE-9B30EECBBE8D}"/>
              </a:ext>
            </a:extLst>
          </p:cNvPr>
          <p:cNvSpPr>
            <a:spLocks noGrp="1"/>
          </p:cNvSpPr>
          <p:nvPr>
            <p:ph idx="1"/>
          </p:nvPr>
        </p:nvSpPr>
        <p:spPr/>
        <p:txBody>
          <a:bodyPr>
            <a:normAutofit/>
          </a:bodyPr>
          <a:lstStyle/>
          <a:p>
            <a:r>
              <a:rPr lang="en-US" dirty="0"/>
              <a:t>Azure Functions extension</a:t>
            </a:r>
          </a:p>
          <a:p>
            <a:r>
              <a:rPr lang="en-US" dirty="0"/>
              <a:t>Enables long-running, stateful serverless operations</a:t>
            </a:r>
          </a:p>
          <a:p>
            <a:r>
              <a:rPr lang="en-US" dirty="0"/>
              <a:t>Write complex function orchestrations in a single C# function</a:t>
            </a:r>
          </a:p>
          <a:p>
            <a:r>
              <a:rPr lang="en-US" dirty="0"/>
              <a:t>Manages state, checkpoints and restarts</a:t>
            </a:r>
          </a:p>
          <a:p>
            <a:r>
              <a:rPr lang="en-US" dirty="0"/>
              <a:t>Built on the open-source Durable Task Framework</a:t>
            </a:r>
          </a:p>
        </p:txBody>
      </p:sp>
    </p:spTree>
    <p:extLst>
      <p:ext uri="{BB962C8B-B14F-4D97-AF65-F5344CB8AC3E}">
        <p14:creationId xmlns:p14="http://schemas.microsoft.com/office/powerpoint/2010/main" val="293417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A0E0-5D37-4F8F-9108-767226481BB3}"/>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07F80635-911A-43E9-A1C0-FBCD59059097}"/>
              </a:ext>
            </a:extLst>
          </p:cNvPr>
          <p:cNvSpPr>
            <a:spLocks noGrp="1"/>
          </p:cNvSpPr>
          <p:nvPr>
            <p:ph idx="1"/>
          </p:nvPr>
        </p:nvSpPr>
        <p:spPr/>
        <p:txBody>
          <a:bodyPr>
            <a:normAutofit/>
          </a:bodyPr>
          <a:lstStyle/>
          <a:p>
            <a:r>
              <a:rPr lang="en-US" sz="3600" dirty="0"/>
              <a:t>Activity function</a:t>
            </a:r>
          </a:p>
          <a:p>
            <a:r>
              <a:rPr lang="en-US" sz="3600" dirty="0"/>
              <a:t>Orchestrator function</a:t>
            </a:r>
          </a:p>
          <a:p>
            <a:r>
              <a:rPr lang="en-US" sz="3600" dirty="0"/>
              <a:t>Bindings</a:t>
            </a:r>
          </a:p>
          <a:p>
            <a:r>
              <a:rPr lang="en-US" sz="3600"/>
              <a:t>Event sourcing</a:t>
            </a:r>
            <a:endParaRPr lang="en-US" sz="3600" dirty="0"/>
          </a:p>
        </p:txBody>
      </p:sp>
    </p:spTree>
    <p:extLst>
      <p:ext uri="{BB962C8B-B14F-4D97-AF65-F5344CB8AC3E}">
        <p14:creationId xmlns:p14="http://schemas.microsoft.com/office/powerpoint/2010/main" val="843160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387F-EBC0-41AE-AE96-C2AF3EEF794F}"/>
              </a:ext>
            </a:extLst>
          </p:cNvPr>
          <p:cNvSpPr>
            <a:spLocks noGrp="1"/>
          </p:cNvSpPr>
          <p:nvPr>
            <p:ph type="title"/>
          </p:nvPr>
        </p:nvSpPr>
        <p:spPr/>
        <p:txBody>
          <a:bodyPr/>
          <a:lstStyle/>
          <a:p>
            <a:r>
              <a:rPr lang="en-US" dirty="0"/>
              <a:t>Activity Function</a:t>
            </a:r>
          </a:p>
        </p:txBody>
      </p:sp>
      <p:sp>
        <p:nvSpPr>
          <p:cNvPr id="3" name="Content Placeholder 2">
            <a:extLst>
              <a:ext uri="{FF2B5EF4-FFF2-40B4-BE49-F238E27FC236}">
                <a16:creationId xmlns:a16="http://schemas.microsoft.com/office/drawing/2014/main" id="{C0DB2679-C6E6-45EF-8F65-7BBEC1CD14BE}"/>
              </a:ext>
            </a:extLst>
          </p:cNvPr>
          <p:cNvSpPr>
            <a:spLocks noGrp="1"/>
          </p:cNvSpPr>
          <p:nvPr>
            <p:ph idx="1"/>
          </p:nvPr>
        </p:nvSpPr>
        <p:spPr/>
        <p:txBody>
          <a:bodyPr>
            <a:normAutofit/>
          </a:bodyPr>
          <a:lstStyle/>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static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SayHello</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name)</a:t>
            </a:r>
          </a:p>
          <a:p>
            <a:pPr marL="0" indent="0">
              <a:buNone/>
            </a:pP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    return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a:solidFill>
                  <a:srgbClr val="000000"/>
                </a:solidFill>
                <a:latin typeface="Consolas" panose="020B0609020204030204" pitchFamily="49" charset="0"/>
              </a:rPr>
              <a:t>{name}</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264915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FDF0-CFB3-467D-A4AB-10FF57D4CDED}"/>
              </a:ext>
            </a:extLst>
          </p:cNvPr>
          <p:cNvSpPr>
            <a:spLocks noGrp="1"/>
          </p:cNvSpPr>
          <p:nvPr>
            <p:ph type="title"/>
          </p:nvPr>
        </p:nvSpPr>
        <p:spPr/>
        <p:txBody>
          <a:bodyPr/>
          <a:lstStyle/>
          <a:p>
            <a:r>
              <a:rPr lang="en-US" dirty="0"/>
              <a:t>Orchestrator Function</a:t>
            </a:r>
          </a:p>
        </p:txBody>
      </p:sp>
      <p:sp>
        <p:nvSpPr>
          <p:cNvPr id="3" name="Content Placeholder 2">
            <a:extLst>
              <a:ext uri="{FF2B5EF4-FFF2-40B4-BE49-F238E27FC236}">
                <a16:creationId xmlns:a16="http://schemas.microsoft.com/office/drawing/2014/main" id="{FBC27AED-A177-4070-8A66-7052331C9504}"/>
              </a:ext>
            </a:extLst>
          </p:cNvPr>
          <p:cNvSpPr>
            <a:spLocks noGrp="1"/>
          </p:cNvSpPr>
          <p:nvPr>
            <p:ph idx="1"/>
          </p:nvPr>
        </p:nvSpPr>
        <p:spPr>
          <a:ln>
            <a:noFill/>
          </a:ln>
        </p:spPr>
        <p:txBody>
          <a:bodyPr>
            <a:normAutofit lnSpcReduction="10000"/>
          </a:bodyPr>
          <a:lstStyle/>
          <a:p>
            <a:pPr marL="0" indent="0">
              <a:lnSpc>
                <a:spcPct val="100000"/>
              </a:lnSpc>
              <a:buNone/>
            </a:pPr>
            <a:r>
              <a:rPr lang="en-US" sz="1800" dirty="0">
                <a:solidFill>
                  <a:srgbClr val="008000"/>
                </a:solidFill>
                <a:latin typeface="Consolas" panose="020B0609020204030204" pitchFamily="49" charset="0"/>
                <a:ea typeface="Yu Gothic" panose="020B0400000000000000" pitchFamily="34" charset="-128"/>
                <a:cs typeface="Consolas" panose="020B0609020204030204" pitchFamily="49" charset="0"/>
              </a:rPr>
              <a:t>// calls functions in sequence</a:t>
            </a:r>
            <a:endParaRPr lang="en-US" sz="1800" dirty="0">
              <a:solidFill>
                <a:srgbClr val="0000FF"/>
              </a:solidFill>
              <a:latin typeface="Consolas" panose="020B0609020204030204" pitchFamily="49" charset="0"/>
              <a:ea typeface="Yu Gothic" panose="020B0400000000000000" pitchFamily="34" charset="-128"/>
              <a:cs typeface="Consolas" panose="020B0609020204030204" pitchFamily="49" charset="0"/>
            </a:endParaRPr>
          </a:p>
          <a:p>
            <a:pPr marL="0" indent="0">
              <a:lnSpc>
                <a:spcPct val="100000"/>
              </a:lnSpc>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async</a:t>
            </a:r>
            <a:r>
              <a:rPr lang="en-US" sz="1800" dirty="0">
                <a:solidFill>
                  <a:srgbClr val="000000"/>
                </a:solidFill>
                <a:latin typeface="Consolas" panose="020B0609020204030204" pitchFamily="49" charset="0"/>
              </a:rPr>
              <a:t> Task&lt;List&lt;</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&gt;&gt; Run(</a:t>
            </a:r>
            <a:r>
              <a:rPr lang="en-US" sz="1800" dirty="0" err="1">
                <a:solidFill>
                  <a:srgbClr val="000000"/>
                </a:solidFill>
                <a:latin typeface="Consolas" panose="020B0609020204030204" pitchFamily="49" charset="0"/>
              </a:rPr>
              <a:t>DurableOrchestrationContext</a:t>
            </a:r>
            <a:r>
              <a:rPr lang="en-US" sz="1800" dirty="0">
                <a:solidFill>
                  <a:srgbClr val="000000"/>
                </a:solidFill>
                <a:latin typeface="Consolas" panose="020B0609020204030204" pitchFamily="49" charset="0"/>
              </a:rPr>
              <a:t> context)</a:t>
            </a:r>
          </a:p>
          <a:p>
            <a:pPr marL="0" indent="0">
              <a:lnSpc>
                <a:spcPct val="100000"/>
              </a:lnSpc>
              <a:buNone/>
            </a:pPr>
            <a:r>
              <a:rPr lang="en-US" sz="1800" dirty="0">
                <a:solidFill>
                  <a:srgbClr val="000000"/>
                </a:solidFill>
                <a:latin typeface="Consolas" panose="020B0609020204030204" pitchFamily="49" charset="0"/>
              </a:rPr>
              <a:t>{</a:t>
            </a:r>
          </a:p>
          <a:p>
            <a:pPr marL="0" indent="0">
              <a:lnSpc>
                <a:spcPct val="100000"/>
              </a:lnSpc>
              <a:buNone/>
            </a:pPr>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outputs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List&lt;</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&gt;();</a:t>
            </a:r>
          </a:p>
          <a:p>
            <a:pPr marL="0" indent="0">
              <a:lnSpc>
                <a:spcPct val="100000"/>
              </a:lnSpc>
              <a:buNone/>
            </a:pPr>
            <a:endParaRPr lang="en-US" sz="1800" dirty="0">
              <a:solidFill>
                <a:srgbClr val="000000"/>
              </a:solidFill>
              <a:latin typeface="Consolas" panose="020B0609020204030204" pitchFamily="49" charset="0"/>
            </a:endParaRPr>
          </a:p>
          <a:p>
            <a:pPr marL="0" indent="0">
              <a:lnSpc>
                <a:spcPct val="100000"/>
              </a:lnSpc>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outputs.Add</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await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context.CallActivityAsync</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&gt;(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SayHello</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“Seattle"</a:t>
            </a:r>
            <a:r>
              <a:rPr lang="en-US" sz="1800" dirty="0">
                <a:solidFill>
                  <a:srgbClr val="000000"/>
                </a:solidFill>
                <a:latin typeface="Consolas" panose="020B0609020204030204" pitchFamily="49" charset="0"/>
              </a:rPr>
              <a:t>));</a:t>
            </a:r>
          </a:p>
          <a:p>
            <a:pPr marL="0" indent="0">
              <a:lnSpc>
                <a:spcPct val="100000"/>
              </a:lnSpc>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outputs.Add</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await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context.CallActivityAsync</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&gt;(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SayHello</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“Amsterdam"</a:t>
            </a:r>
            <a:r>
              <a:rPr lang="en-US" sz="1800" dirty="0">
                <a:solidFill>
                  <a:srgbClr val="000000"/>
                </a:solidFill>
                <a:latin typeface="Consolas" panose="020B0609020204030204" pitchFamily="49" charset="0"/>
              </a:rPr>
              <a:t>));</a:t>
            </a:r>
          </a:p>
          <a:p>
            <a:pPr marL="0" indent="0">
              <a:lnSpc>
                <a:spcPct val="100000"/>
              </a:lnSpc>
              <a:buNone/>
            </a:pPr>
            <a:endParaRPr lang="en-US" sz="1800" dirty="0">
              <a:solidFill>
                <a:srgbClr val="000000"/>
              </a:solidFill>
              <a:latin typeface="Consolas" panose="020B0609020204030204" pitchFamily="49" charset="0"/>
            </a:endParaRPr>
          </a:p>
          <a:p>
            <a:pPr marL="0" indent="0">
              <a:lnSpc>
                <a:spcPct val="100000"/>
              </a:lnSpc>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returns ["Hello Seattle!", "Hello Amsterdam!"]</a:t>
            </a:r>
            <a:endParaRPr lang="en-US" sz="1800" dirty="0">
              <a:solidFill>
                <a:srgbClr val="000000"/>
              </a:solidFill>
              <a:latin typeface="Consolas" panose="020B0609020204030204" pitchFamily="49" charset="0"/>
            </a:endParaRPr>
          </a:p>
          <a:p>
            <a:pPr marL="0" indent="0">
              <a:lnSpc>
                <a:spcPct val="100000"/>
              </a:lnSpc>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outputs;</a:t>
            </a:r>
          </a:p>
          <a:p>
            <a:pPr marL="0" indent="0">
              <a:lnSpc>
                <a:spcPct val="100000"/>
              </a:lnSpc>
              <a:buNone/>
            </a:pPr>
            <a:r>
              <a:rPr lang="en-US" sz="1800" dirty="0">
                <a:solidFill>
                  <a:srgbClr val="000000"/>
                </a:solidFill>
                <a:latin typeface="Consolas" panose="020B0609020204030204" pitchFamily="49" charset="0"/>
              </a:rPr>
              <a:t>}</a:t>
            </a:r>
            <a:endParaRPr lang="en-US" sz="1800" dirty="0"/>
          </a:p>
        </p:txBody>
      </p:sp>
      <p:sp>
        <p:nvSpPr>
          <p:cNvPr id="4" name="Rectangle 3">
            <a:extLst>
              <a:ext uri="{FF2B5EF4-FFF2-40B4-BE49-F238E27FC236}">
                <a16:creationId xmlns:a16="http://schemas.microsoft.com/office/drawing/2014/main" id="{580B2531-B4BA-4AA6-AA84-359E9978AD7B}"/>
              </a:ext>
            </a:extLst>
          </p:cNvPr>
          <p:cNvSpPr/>
          <p:nvPr/>
        </p:nvSpPr>
        <p:spPr>
          <a:xfrm>
            <a:off x="6433072" y="2209800"/>
            <a:ext cx="4411141" cy="304800"/>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92E1EA-5CC3-44FB-A385-CD508C1D7881}"/>
              </a:ext>
            </a:extLst>
          </p:cNvPr>
          <p:cNvSpPr/>
          <p:nvPr/>
        </p:nvSpPr>
        <p:spPr>
          <a:xfrm>
            <a:off x="2927873" y="3696494"/>
            <a:ext cx="3896790" cy="304800"/>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7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Bindings</a:t>
            </a:r>
          </a:p>
        </p:txBody>
      </p:sp>
      <p:sp>
        <p:nvSpPr>
          <p:cNvPr id="3" name="Content Placeholder 2"/>
          <p:cNvSpPr>
            <a:spLocks noGrp="1"/>
          </p:cNvSpPr>
          <p:nvPr>
            <p:ph sz="half" idx="1"/>
          </p:nvPr>
        </p:nvSpPr>
        <p:spPr/>
        <p:txBody>
          <a:bodyPr>
            <a:normAutofit lnSpcReduction="10000"/>
          </a:bodyPr>
          <a:lstStyle/>
          <a:p>
            <a:pPr marL="0" indent="0">
              <a:buNone/>
            </a:pPr>
            <a:r>
              <a:rPr lang="en-US" u="sng" dirty="0"/>
              <a:t>Trigger Bindings</a:t>
            </a:r>
          </a:p>
          <a:p>
            <a:r>
              <a:rPr lang="en-US" b="1" dirty="0"/>
              <a:t>Orchestration Trigger Binding</a:t>
            </a:r>
            <a:r>
              <a:rPr lang="en-US" dirty="0"/>
              <a:t> </a:t>
            </a:r>
          </a:p>
          <a:p>
            <a:pPr lvl="1"/>
            <a:r>
              <a:rPr lang="en-US" dirty="0"/>
              <a:t>Triggers orchestrator functions</a:t>
            </a:r>
          </a:p>
          <a:p>
            <a:pPr lvl="1"/>
            <a:r>
              <a:rPr lang="en-US" dirty="0"/>
              <a:t>Polls control-queue</a:t>
            </a:r>
          </a:p>
          <a:p>
            <a:pPr lvl="1"/>
            <a:r>
              <a:rPr lang="en-US" dirty="0"/>
              <a:t>Partition-aware</a:t>
            </a:r>
          </a:p>
          <a:p>
            <a:pPr lvl="1"/>
            <a:r>
              <a:rPr lang="en-US" dirty="0"/>
              <a:t>Handles return values</a:t>
            </a:r>
          </a:p>
          <a:p>
            <a:r>
              <a:rPr lang="en-US" b="1" dirty="0"/>
              <a:t>Activity Trigger Binding</a:t>
            </a:r>
          </a:p>
          <a:p>
            <a:pPr lvl="1"/>
            <a:r>
              <a:rPr lang="en-US" dirty="0"/>
              <a:t>Triggers activity functions</a:t>
            </a:r>
          </a:p>
          <a:p>
            <a:pPr lvl="1"/>
            <a:r>
              <a:rPr lang="en-US" dirty="0"/>
              <a:t>Polls work-item queue</a:t>
            </a:r>
          </a:p>
          <a:p>
            <a:pPr lvl="1"/>
            <a:r>
              <a:rPr lang="en-US" dirty="0"/>
              <a:t>Stateless</a:t>
            </a:r>
          </a:p>
          <a:p>
            <a:pPr lvl="1"/>
            <a:r>
              <a:rPr lang="en-US" dirty="0"/>
              <a:t>Handles return values</a:t>
            </a:r>
          </a:p>
          <a:p>
            <a:pPr lvl="1"/>
            <a:endParaRPr lang="en-US" dirty="0"/>
          </a:p>
        </p:txBody>
      </p:sp>
      <p:sp>
        <p:nvSpPr>
          <p:cNvPr id="4" name="Content Placeholder 3"/>
          <p:cNvSpPr>
            <a:spLocks noGrp="1"/>
          </p:cNvSpPr>
          <p:nvPr>
            <p:ph sz="half" idx="2"/>
          </p:nvPr>
        </p:nvSpPr>
        <p:spPr/>
        <p:txBody>
          <a:bodyPr>
            <a:normAutofit/>
          </a:bodyPr>
          <a:lstStyle/>
          <a:p>
            <a:pPr marL="0" indent="0">
              <a:buNone/>
            </a:pPr>
            <a:r>
              <a:rPr lang="en-US" u="sng" dirty="0"/>
              <a:t>Non-Trigger Bindings</a:t>
            </a:r>
          </a:p>
          <a:p>
            <a:r>
              <a:rPr lang="en-US" b="1" dirty="0"/>
              <a:t>Orchestrator Client</a:t>
            </a:r>
          </a:p>
          <a:p>
            <a:pPr lvl="1"/>
            <a:r>
              <a:rPr lang="en-US" dirty="0"/>
              <a:t>Output binding</a:t>
            </a:r>
          </a:p>
          <a:p>
            <a:pPr lvl="1"/>
            <a:r>
              <a:rPr lang="en-US" dirty="0"/>
              <a:t>Start new orchestrator instances</a:t>
            </a:r>
          </a:p>
          <a:p>
            <a:pPr lvl="1"/>
            <a:r>
              <a:rPr lang="en-US" dirty="0"/>
              <a:t>Terminate instances</a:t>
            </a:r>
          </a:p>
          <a:p>
            <a:pPr lvl="1"/>
            <a:r>
              <a:rPr lang="en-US" dirty="0"/>
              <a:t>Send event notifications</a:t>
            </a:r>
          </a:p>
          <a:p>
            <a:pPr lvl="1"/>
            <a:r>
              <a:rPr lang="en-US" dirty="0"/>
              <a:t>Fetch instance status*</a:t>
            </a:r>
          </a:p>
          <a:p>
            <a:pPr lvl="1"/>
            <a:endParaRPr lang="en-US" dirty="0"/>
          </a:p>
        </p:txBody>
      </p:sp>
    </p:spTree>
    <p:extLst>
      <p:ext uri="{BB962C8B-B14F-4D97-AF65-F5344CB8AC3E}">
        <p14:creationId xmlns:p14="http://schemas.microsoft.com/office/powerpoint/2010/main" val="333336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8834-E16F-4C5E-8267-B23984734476}"/>
              </a:ext>
            </a:extLst>
          </p:cNvPr>
          <p:cNvSpPr>
            <a:spLocks noGrp="1"/>
          </p:cNvSpPr>
          <p:nvPr>
            <p:ph type="title"/>
          </p:nvPr>
        </p:nvSpPr>
        <p:spPr/>
        <p:txBody>
          <a:bodyPr/>
          <a:lstStyle/>
          <a:p>
            <a:r>
              <a:rPr lang="en-US" dirty="0"/>
              <a:t>Event Sourcing</a:t>
            </a:r>
          </a:p>
        </p:txBody>
      </p:sp>
      <p:sp>
        <p:nvSpPr>
          <p:cNvPr id="3" name="Content Placeholder 2">
            <a:extLst>
              <a:ext uri="{FF2B5EF4-FFF2-40B4-BE49-F238E27FC236}">
                <a16:creationId xmlns:a16="http://schemas.microsoft.com/office/drawing/2014/main" id="{5572D175-DA46-4B06-9BB8-D61617529BBE}"/>
              </a:ext>
            </a:extLst>
          </p:cNvPr>
          <p:cNvSpPr>
            <a:spLocks noGrp="1"/>
          </p:cNvSpPr>
          <p:nvPr>
            <p:ph idx="1"/>
          </p:nvPr>
        </p:nvSpPr>
        <p:spPr/>
        <p:txBody>
          <a:bodyPr/>
          <a:lstStyle/>
          <a:p>
            <a:r>
              <a:rPr lang="en-US" dirty="0"/>
              <a:t>Local state as append-only </a:t>
            </a:r>
            <a:r>
              <a:rPr lang="en-US" i="1" dirty="0"/>
              <a:t>execution history</a:t>
            </a:r>
            <a:r>
              <a:rPr lang="en-US" dirty="0"/>
              <a:t> of actions</a:t>
            </a:r>
          </a:p>
          <a:p>
            <a:r>
              <a:rPr lang="en-US" dirty="0"/>
              <a:t>Orchestrator function schedules </a:t>
            </a:r>
            <a:r>
              <a:rPr lang="en-US" dirty="0" err="1"/>
              <a:t>async</a:t>
            </a:r>
            <a:r>
              <a:rPr lang="en-US" dirty="0"/>
              <a:t> work, shuts down</a:t>
            </a:r>
          </a:p>
          <a:p>
            <a:r>
              <a:rPr lang="en-US" dirty="0"/>
              <a:t>Orchestrator restarts and rebuilds its local state</a:t>
            </a:r>
          </a:p>
          <a:p>
            <a:endParaRPr lang="en-US" dirty="0"/>
          </a:p>
          <a:p>
            <a:r>
              <a:rPr lang="en-US" dirty="0"/>
              <a:t>Improved performance and scalability</a:t>
            </a:r>
          </a:p>
          <a:p>
            <a:r>
              <a:rPr lang="en-US" dirty="0"/>
              <a:t>Eventual consistency</a:t>
            </a:r>
          </a:p>
          <a:p>
            <a:r>
              <a:rPr lang="en-US" dirty="0"/>
              <a:t>Full audit trails and history</a:t>
            </a:r>
          </a:p>
        </p:txBody>
      </p:sp>
    </p:spTree>
    <p:extLst>
      <p:ext uri="{BB962C8B-B14F-4D97-AF65-F5344CB8AC3E}">
        <p14:creationId xmlns:p14="http://schemas.microsoft.com/office/powerpoint/2010/main" val="1993043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02D68285-415E-47AB-AF42-D90A306051C5}"/>
              </a:ext>
            </a:extLst>
          </p:cNvPr>
          <p:cNvSpPr txBox="1"/>
          <p:nvPr/>
        </p:nvSpPr>
        <p:spPr>
          <a:xfrm>
            <a:off x="3508531" y="4225248"/>
            <a:ext cx="2461661" cy="369332"/>
          </a:xfrm>
          <a:prstGeom prst="rect">
            <a:avLst/>
          </a:prstGeom>
          <a:noFill/>
        </p:spPr>
        <p:txBody>
          <a:bodyPr wrap="square" rtlCol="0">
            <a:spAutoFit/>
          </a:bodyPr>
          <a:lstStyle/>
          <a:p>
            <a:pPr algn="ctr"/>
            <a:r>
              <a:rPr lang="en-US" dirty="0">
                <a:solidFill>
                  <a:srgbClr val="A31515"/>
                </a:solidFill>
                <a:latin typeface="Consolas" panose="020B0609020204030204" pitchFamily="49" charset="0"/>
              </a:rPr>
              <a:t>“Hello Amsterdam!”</a:t>
            </a:r>
          </a:p>
        </p:txBody>
      </p:sp>
      <p:sp>
        <p:nvSpPr>
          <p:cNvPr id="52" name="TextBox 51">
            <a:extLst>
              <a:ext uri="{FF2B5EF4-FFF2-40B4-BE49-F238E27FC236}">
                <a16:creationId xmlns:a16="http://schemas.microsoft.com/office/drawing/2014/main" id="{ABA988B2-EF9C-4D6F-B968-F779BB9F3216}"/>
              </a:ext>
            </a:extLst>
          </p:cNvPr>
          <p:cNvSpPr txBox="1"/>
          <p:nvPr/>
        </p:nvSpPr>
        <p:spPr>
          <a:xfrm>
            <a:off x="1411493" y="4223601"/>
            <a:ext cx="2769295" cy="369332"/>
          </a:xfrm>
          <a:prstGeom prst="rect">
            <a:avLst/>
          </a:prstGeom>
          <a:noFill/>
        </p:spPr>
        <p:txBody>
          <a:bodyPr wrap="square" rtlCol="0">
            <a:spAutoFit/>
          </a:bodyPr>
          <a:lstStyle/>
          <a:p>
            <a:pPr algn="ctr"/>
            <a:r>
              <a:rPr lang="en-US" dirty="0">
                <a:solidFill>
                  <a:srgbClr val="A31515"/>
                </a:solidFill>
                <a:latin typeface="Consolas" panose="020B0609020204030204" pitchFamily="49" charset="0"/>
              </a:rPr>
              <a:t>[“Hello Amsterdam!”]</a:t>
            </a:r>
          </a:p>
        </p:txBody>
      </p:sp>
      <p:sp>
        <p:nvSpPr>
          <p:cNvPr id="4" name="Rectangle 3">
            <a:extLst>
              <a:ext uri="{FF2B5EF4-FFF2-40B4-BE49-F238E27FC236}">
                <a16:creationId xmlns:a16="http://schemas.microsoft.com/office/drawing/2014/main" id="{A514EBD5-9387-4F42-A2DE-5F54D875CBF9}"/>
              </a:ext>
            </a:extLst>
          </p:cNvPr>
          <p:cNvSpPr/>
          <p:nvPr/>
        </p:nvSpPr>
        <p:spPr>
          <a:xfrm>
            <a:off x="1953180" y="2895312"/>
            <a:ext cx="1685925" cy="1009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Orchestrator Function</a:t>
            </a:r>
          </a:p>
        </p:txBody>
      </p:sp>
      <p:sp>
        <p:nvSpPr>
          <p:cNvPr id="5" name="Rectangle 4">
            <a:extLst>
              <a:ext uri="{FF2B5EF4-FFF2-40B4-BE49-F238E27FC236}">
                <a16:creationId xmlns:a16="http://schemas.microsoft.com/office/drawing/2014/main" id="{5A7AB49D-2717-4EAB-AE67-6F41F3D88B89}"/>
              </a:ext>
            </a:extLst>
          </p:cNvPr>
          <p:cNvSpPr/>
          <p:nvPr/>
        </p:nvSpPr>
        <p:spPr>
          <a:xfrm>
            <a:off x="5325030" y="2895312"/>
            <a:ext cx="1685925" cy="1009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Activity Function</a:t>
            </a:r>
          </a:p>
        </p:txBody>
      </p:sp>
      <p:sp>
        <p:nvSpPr>
          <p:cNvPr id="6" name="Rectangle 5">
            <a:extLst>
              <a:ext uri="{FF2B5EF4-FFF2-40B4-BE49-F238E27FC236}">
                <a16:creationId xmlns:a16="http://schemas.microsoft.com/office/drawing/2014/main" id="{98C0435B-89A7-4CEE-839F-391E09C73A6B}"/>
              </a:ext>
            </a:extLst>
          </p:cNvPr>
          <p:cNvSpPr/>
          <p:nvPr/>
        </p:nvSpPr>
        <p:spPr>
          <a:xfrm>
            <a:off x="3639105" y="5286087"/>
            <a:ext cx="1685925" cy="10096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Execution History</a:t>
            </a:r>
          </a:p>
        </p:txBody>
      </p:sp>
      <p:sp>
        <p:nvSpPr>
          <p:cNvPr id="8" name="Rectangle 7">
            <a:extLst>
              <a:ext uri="{FF2B5EF4-FFF2-40B4-BE49-F238E27FC236}">
                <a16:creationId xmlns:a16="http://schemas.microsoft.com/office/drawing/2014/main" id="{10053B66-E217-4AD4-94DC-CB5D2613AE88}"/>
              </a:ext>
            </a:extLst>
          </p:cNvPr>
          <p:cNvSpPr/>
          <p:nvPr/>
        </p:nvSpPr>
        <p:spPr>
          <a:xfrm>
            <a:off x="989311" y="503963"/>
            <a:ext cx="10213377" cy="1477328"/>
          </a:xfrm>
          <a:prstGeom prst="rect">
            <a:avLst/>
          </a:prstGeom>
          <a:solidFill>
            <a:schemeClr val="accent1">
              <a:lumMod val="40000"/>
              <a:lumOff val="60000"/>
            </a:schemeClr>
          </a:solidFill>
          <a:ln>
            <a:solidFill>
              <a:schemeClr val="accent1">
                <a:shade val="50000"/>
              </a:schemeClr>
            </a:solidFill>
          </a:ln>
        </p:spPr>
        <p:txBody>
          <a:bodyPr wrap="square">
            <a:spAutoFit/>
          </a:bodyPr>
          <a:lstStyle/>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outputs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List&lt;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outputs.Add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context.CallActivityAsync</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SayHello</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“Amsterdam"</a:t>
            </a:r>
            <a:r>
              <a:rPr lang="en-US" dirty="0">
                <a:solidFill>
                  <a:srgbClr val="000000"/>
                </a:solidFill>
                <a:latin typeface="Consolas" panose="020B0609020204030204" pitchFamily="49" charset="0"/>
              </a:rPr>
              <a:t>));</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outputs;</a:t>
            </a:r>
            <a:endParaRPr lang="en-US" dirty="0"/>
          </a:p>
        </p:txBody>
      </p:sp>
      <p:sp>
        <p:nvSpPr>
          <p:cNvPr id="10" name="Arrow: Right 9">
            <a:extLst>
              <a:ext uri="{FF2B5EF4-FFF2-40B4-BE49-F238E27FC236}">
                <a16:creationId xmlns:a16="http://schemas.microsoft.com/office/drawing/2014/main" id="{49FEF3C7-1ECE-4D6C-B051-13B954143BA0}"/>
              </a:ext>
            </a:extLst>
          </p:cNvPr>
          <p:cNvSpPr/>
          <p:nvPr/>
        </p:nvSpPr>
        <p:spPr>
          <a:xfrm>
            <a:off x="989310" y="3223924"/>
            <a:ext cx="759084" cy="3524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A09ADE-6152-41E6-894E-3E7EC08070BD}"/>
              </a:ext>
            </a:extLst>
          </p:cNvPr>
          <p:cNvSpPr/>
          <p:nvPr/>
        </p:nvSpPr>
        <p:spPr>
          <a:xfrm>
            <a:off x="1953179" y="2895312"/>
            <a:ext cx="1685925"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Orchestrator Function</a:t>
            </a:r>
          </a:p>
        </p:txBody>
      </p:sp>
      <p:sp>
        <p:nvSpPr>
          <p:cNvPr id="12" name="Rectangle 11">
            <a:extLst>
              <a:ext uri="{FF2B5EF4-FFF2-40B4-BE49-F238E27FC236}">
                <a16:creationId xmlns:a16="http://schemas.microsoft.com/office/drawing/2014/main" id="{ECC80A84-DB02-49C9-B75B-E3D153FADEE0}"/>
              </a:ext>
            </a:extLst>
          </p:cNvPr>
          <p:cNvSpPr/>
          <p:nvPr/>
        </p:nvSpPr>
        <p:spPr>
          <a:xfrm>
            <a:off x="989310" y="558076"/>
            <a:ext cx="10213376" cy="292894"/>
          </a:xfrm>
          <a:prstGeom prst="rect">
            <a:avLst/>
          </a:prstGeom>
          <a:solidFill>
            <a:schemeClr val="accent4">
              <a:lumMod val="60000"/>
              <a:lumOff val="40000"/>
              <a:alpha val="25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980975FD-6B4B-4EBE-97E9-ACFD0E3E5975}"/>
              </a:ext>
            </a:extLst>
          </p:cNvPr>
          <p:cNvSpPr/>
          <p:nvPr/>
        </p:nvSpPr>
        <p:spPr>
          <a:xfrm rot="2717947">
            <a:off x="2178837" y="4427439"/>
            <a:ext cx="1550398"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9" name="Arrow: Right 18">
            <a:extLst>
              <a:ext uri="{FF2B5EF4-FFF2-40B4-BE49-F238E27FC236}">
                <a16:creationId xmlns:a16="http://schemas.microsoft.com/office/drawing/2014/main" id="{2B1A0F76-6CD2-4C26-A468-816D65BE245C}"/>
              </a:ext>
            </a:extLst>
          </p:cNvPr>
          <p:cNvSpPr/>
          <p:nvPr/>
        </p:nvSpPr>
        <p:spPr>
          <a:xfrm rot="13526862">
            <a:off x="2863907" y="4427439"/>
            <a:ext cx="1550398"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98ABAA60-2D45-4924-956E-C60614A3E6B1}"/>
              </a:ext>
            </a:extLst>
          </p:cNvPr>
          <p:cNvSpPr txBox="1"/>
          <p:nvPr/>
        </p:nvSpPr>
        <p:spPr>
          <a:xfrm>
            <a:off x="2438970" y="4415313"/>
            <a:ext cx="266700" cy="584775"/>
          </a:xfrm>
          <a:prstGeom prst="rect">
            <a:avLst/>
          </a:prstGeom>
          <a:noFill/>
        </p:spPr>
        <p:txBody>
          <a:bodyPr wrap="square" rtlCol="0">
            <a:spAutoFit/>
          </a:bodyPr>
          <a:lstStyle/>
          <a:p>
            <a:r>
              <a:rPr lang="en-US" sz="3200" dirty="0">
                <a:solidFill>
                  <a:schemeClr val="accent4"/>
                </a:solidFill>
              </a:rPr>
              <a:t>?</a:t>
            </a:r>
          </a:p>
        </p:txBody>
      </p:sp>
      <p:pic>
        <p:nvPicPr>
          <p:cNvPr id="24" name="Graphic 23" descr="Close">
            <a:extLst>
              <a:ext uri="{FF2B5EF4-FFF2-40B4-BE49-F238E27FC236}">
                <a16:creationId xmlns:a16="http://schemas.microsoft.com/office/drawing/2014/main" id="{95162D80-3A97-40E2-9153-B65408B72A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407" y="4209174"/>
            <a:ext cx="412278" cy="412278"/>
          </a:xfrm>
          <a:prstGeom prst="rect">
            <a:avLst/>
          </a:prstGeom>
        </p:spPr>
      </p:pic>
      <p:sp>
        <p:nvSpPr>
          <p:cNvPr id="27" name="Arrow: Right 26">
            <a:extLst>
              <a:ext uri="{FF2B5EF4-FFF2-40B4-BE49-F238E27FC236}">
                <a16:creationId xmlns:a16="http://schemas.microsoft.com/office/drawing/2014/main" id="{D4FB0E22-87C4-4338-8697-8CD909568941}"/>
              </a:ext>
            </a:extLst>
          </p:cNvPr>
          <p:cNvSpPr/>
          <p:nvPr/>
        </p:nvSpPr>
        <p:spPr>
          <a:xfrm>
            <a:off x="3896524" y="3223924"/>
            <a:ext cx="1207586"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9" name="Graphic 28" descr="Clock">
            <a:extLst>
              <a:ext uri="{FF2B5EF4-FFF2-40B4-BE49-F238E27FC236}">
                <a16:creationId xmlns:a16="http://schemas.microsoft.com/office/drawing/2014/main" id="{3CB87896-1407-4838-A2EE-F2A27A59C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5927" y="2867691"/>
            <a:ext cx="412278" cy="412278"/>
          </a:xfrm>
          <a:prstGeom prst="rect">
            <a:avLst/>
          </a:prstGeom>
        </p:spPr>
      </p:pic>
      <p:sp>
        <p:nvSpPr>
          <p:cNvPr id="32" name="Rectangle 31">
            <a:extLst>
              <a:ext uri="{FF2B5EF4-FFF2-40B4-BE49-F238E27FC236}">
                <a16:creationId xmlns:a16="http://schemas.microsoft.com/office/drawing/2014/main" id="{24911197-3DC7-4EBB-931C-31A8E1B1928A}"/>
              </a:ext>
            </a:extLst>
          </p:cNvPr>
          <p:cNvSpPr/>
          <p:nvPr/>
        </p:nvSpPr>
        <p:spPr>
          <a:xfrm>
            <a:off x="5325030" y="2897201"/>
            <a:ext cx="1685925" cy="1009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Activity Function</a:t>
            </a:r>
          </a:p>
        </p:txBody>
      </p:sp>
      <p:sp>
        <p:nvSpPr>
          <p:cNvPr id="34" name="TextBox 33">
            <a:extLst>
              <a:ext uri="{FF2B5EF4-FFF2-40B4-BE49-F238E27FC236}">
                <a16:creationId xmlns:a16="http://schemas.microsoft.com/office/drawing/2014/main" id="{FA724105-1E6F-4EB0-9031-F47FA25EF706}"/>
              </a:ext>
            </a:extLst>
          </p:cNvPr>
          <p:cNvSpPr txBox="1"/>
          <p:nvPr/>
        </p:nvSpPr>
        <p:spPr>
          <a:xfrm>
            <a:off x="4892642" y="4223359"/>
            <a:ext cx="2550699" cy="369332"/>
          </a:xfrm>
          <a:prstGeom prst="rect">
            <a:avLst/>
          </a:prstGeom>
          <a:noFill/>
        </p:spPr>
        <p:txBody>
          <a:bodyPr wrap="square" rtlCol="0">
            <a:spAutoFit/>
          </a:bodyPr>
          <a:lstStyle/>
          <a:p>
            <a:pPr algn="ctr"/>
            <a:r>
              <a:rPr lang="en-US" dirty="0">
                <a:solidFill>
                  <a:srgbClr val="A31515"/>
                </a:solidFill>
                <a:latin typeface="Consolas" panose="020B0609020204030204" pitchFamily="49" charset="0"/>
              </a:rPr>
              <a:t>“Hello Amsterdam!”</a:t>
            </a:r>
          </a:p>
        </p:txBody>
      </p:sp>
      <p:sp>
        <p:nvSpPr>
          <p:cNvPr id="35" name="TextBox 34">
            <a:extLst>
              <a:ext uri="{FF2B5EF4-FFF2-40B4-BE49-F238E27FC236}">
                <a16:creationId xmlns:a16="http://schemas.microsoft.com/office/drawing/2014/main" id="{EF5648C7-D5A9-4370-BC83-2EF578F546FC}"/>
              </a:ext>
            </a:extLst>
          </p:cNvPr>
          <p:cNvSpPr txBox="1"/>
          <p:nvPr/>
        </p:nvSpPr>
        <p:spPr>
          <a:xfrm>
            <a:off x="7467600" y="2895312"/>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r>
              <a:rPr lang="en-US" sz="1400" dirty="0">
                <a:solidFill>
                  <a:schemeClr val="accent6">
                    <a:lumMod val="50000"/>
                  </a:schemeClr>
                </a:solidFill>
              </a:rPr>
              <a:t>Orchestrator Started</a:t>
            </a:r>
          </a:p>
        </p:txBody>
      </p:sp>
      <p:sp>
        <p:nvSpPr>
          <p:cNvPr id="37" name="TextBox 36">
            <a:extLst>
              <a:ext uri="{FF2B5EF4-FFF2-40B4-BE49-F238E27FC236}">
                <a16:creationId xmlns:a16="http://schemas.microsoft.com/office/drawing/2014/main" id="{201F26AD-6F17-42F3-83FF-431BF43607F9}"/>
              </a:ext>
            </a:extLst>
          </p:cNvPr>
          <p:cNvSpPr txBox="1"/>
          <p:nvPr/>
        </p:nvSpPr>
        <p:spPr>
          <a:xfrm>
            <a:off x="7467600" y="3203089"/>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r>
              <a:rPr lang="en-US" sz="1400" dirty="0">
                <a:solidFill>
                  <a:schemeClr val="accent6">
                    <a:lumMod val="50000"/>
                  </a:schemeClr>
                </a:solidFill>
              </a:rPr>
              <a:t>Execution Started</a:t>
            </a:r>
          </a:p>
        </p:txBody>
      </p:sp>
      <p:sp>
        <p:nvSpPr>
          <p:cNvPr id="41" name="TextBox 40">
            <a:extLst>
              <a:ext uri="{FF2B5EF4-FFF2-40B4-BE49-F238E27FC236}">
                <a16:creationId xmlns:a16="http://schemas.microsoft.com/office/drawing/2014/main" id="{F446AA43-5FE6-4F8F-9A5A-7FD18D59B929}"/>
              </a:ext>
            </a:extLst>
          </p:cNvPr>
          <p:cNvSpPr txBox="1"/>
          <p:nvPr/>
        </p:nvSpPr>
        <p:spPr>
          <a:xfrm>
            <a:off x="7467600" y="3510866"/>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r>
              <a:rPr lang="en-US" sz="1400" dirty="0">
                <a:solidFill>
                  <a:schemeClr val="accent6">
                    <a:lumMod val="50000"/>
                  </a:schemeClr>
                </a:solidFill>
              </a:rPr>
              <a:t>Task Scheduled, </a:t>
            </a:r>
            <a:r>
              <a:rPr lang="en-US" sz="1400" dirty="0" err="1">
                <a:solidFill>
                  <a:schemeClr val="accent6">
                    <a:lumMod val="50000"/>
                  </a:schemeClr>
                </a:solidFill>
              </a:rPr>
              <a:t>SayHello</a:t>
            </a:r>
            <a:r>
              <a:rPr lang="en-US" sz="1400" dirty="0">
                <a:solidFill>
                  <a:schemeClr val="accent6">
                    <a:lumMod val="50000"/>
                  </a:schemeClr>
                </a:solidFill>
              </a:rPr>
              <a:t>, “Amsterdam”</a:t>
            </a:r>
          </a:p>
        </p:txBody>
      </p:sp>
      <p:sp>
        <p:nvSpPr>
          <p:cNvPr id="42" name="TextBox 41">
            <a:extLst>
              <a:ext uri="{FF2B5EF4-FFF2-40B4-BE49-F238E27FC236}">
                <a16:creationId xmlns:a16="http://schemas.microsoft.com/office/drawing/2014/main" id="{59DA1659-F85F-4BEA-BAD7-13E948F6F573}"/>
              </a:ext>
            </a:extLst>
          </p:cNvPr>
          <p:cNvSpPr txBox="1"/>
          <p:nvPr/>
        </p:nvSpPr>
        <p:spPr>
          <a:xfrm>
            <a:off x="7467600" y="3818643"/>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r>
              <a:rPr lang="en-US" sz="1400" dirty="0">
                <a:solidFill>
                  <a:schemeClr val="accent6">
                    <a:lumMod val="50000"/>
                  </a:schemeClr>
                </a:solidFill>
              </a:rPr>
              <a:t>Orchestrator Completed</a:t>
            </a:r>
          </a:p>
        </p:txBody>
      </p:sp>
      <p:sp>
        <p:nvSpPr>
          <p:cNvPr id="43" name="Arrow: Right 42">
            <a:extLst>
              <a:ext uri="{FF2B5EF4-FFF2-40B4-BE49-F238E27FC236}">
                <a16:creationId xmlns:a16="http://schemas.microsoft.com/office/drawing/2014/main" id="{3409BC79-85E7-460D-9CB3-C963CBF5EBAA}"/>
              </a:ext>
            </a:extLst>
          </p:cNvPr>
          <p:cNvSpPr/>
          <p:nvPr/>
        </p:nvSpPr>
        <p:spPr>
          <a:xfrm rot="5400000">
            <a:off x="5954729" y="3831212"/>
            <a:ext cx="431869" cy="3524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996832E-4FA5-4A24-8894-8C12391F002C}"/>
              </a:ext>
            </a:extLst>
          </p:cNvPr>
          <p:cNvSpPr txBox="1"/>
          <p:nvPr/>
        </p:nvSpPr>
        <p:spPr>
          <a:xfrm>
            <a:off x="7467600" y="4126420"/>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r>
              <a:rPr lang="en-US" sz="1400" dirty="0">
                <a:solidFill>
                  <a:schemeClr val="accent6">
                    <a:lumMod val="50000"/>
                  </a:schemeClr>
                </a:solidFill>
              </a:rPr>
              <a:t>Task Completed, “Hello Amsterdam!”</a:t>
            </a:r>
          </a:p>
        </p:txBody>
      </p:sp>
      <p:sp>
        <p:nvSpPr>
          <p:cNvPr id="45" name="TextBox 44">
            <a:extLst>
              <a:ext uri="{FF2B5EF4-FFF2-40B4-BE49-F238E27FC236}">
                <a16:creationId xmlns:a16="http://schemas.microsoft.com/office/drawing/2014/main" id="{9FDD3616-4F8B-4C87-8ECC-CF5F6BCC3ADF}"/>
              </a:ext>
            </a:extLst>
          </p:cNvPr>
          <p:cNvSpPr txBox="1"/>
          <p:nvPr/>
        </p:nvSpPr>
        <p:spPr>
          <a:xfrm>
            <a:off x="7467600" y="4434197"/>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r>
              <a:rPr lang="en-US" sz="1400" dirty="0">
                <a:solidFill>
                  <a:schemeClr val="accent6">
                    <a:lumMod val="50000"/>
                  </a:schemeClr>
                </a:solidFill>
              </a:rPr>
              <a:t>Orchestrator Started</a:t>
            </a:r>
          </a:p>
        </p:txBody>
      </p:sp>
      <p:sp>
        <p:nvSpPr>
          <p:cNvPr id="48" name="Rectangle 47">
            <a:extLst>
              <a:ext uri="{FF2B5EF4-FFF2-40B4-BE49-F238E27FC236}">
                <a16:creationId xmlns:a16="http://schemas.microsoft.com/office/drawing/2014/main" id="{0E03A7CD-96AE-48E4-85EB-70DA3B2782FC}"/>
              </a:ext>
            </a:extLst>
          </p:cNvPr>
          <p:cNvSpPr/>
          <p:nvPr/>
        </p:nvSpPr>
        <p:spPr>
          <a:xfrm>
            <a:off x="989310" y="1088232"/>
            <a:ext cx="10213376" cy="292894"/>
          </a:xfrm>
          <a:prstGeom prst="rect">
            <a:avLst/>
          </a:prstGeom>
          <a:solidFill>
            <a:schemeClr val="accent4">
              <a:lumMod val="60000"/>
              <a:lumOff val="40000"/>
              <a:alpha val="25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41DC040-4106-4B7B-B254-D177395DCE66}"/>
              </a:ext>
            </a:extLst>
          </p:cNvPr>
          <p:cNvSpPr txBox="1"/>
          <p:nvPr/>
        </p:nvSpPr>
        <p:spPr>
          <a:xfrm>
            <a:off x="7467600" y="4126419"/>
            <a:ext cx="3735086" cy="307777"/>
          </a:xfrm>
          <a:prstGeom prst="rect">
            <a:avLst/>
          </a:prstGeom>
          <a:solidFill>
            <a:schemeClr val="accent4">
              <a:alpha val="25000"/>
            </a:schemeClr>
          </a:solidFill>
          <a:ln w="31750">
            <a:solidFill>
              <a:schemeClr val="accent4"/>
            </a:solidFill>
          </a:ln>
        </p:spPr>
        <p:txBody>
          <a:bodyPr wrap="square" rtlCol="0">
            <a:spAutoFit/>
          </a:bodyPr>
          <a:lstStyle/>
          <a:p>
            <a:endParaRPr lang="en-US" sz="1400" dirty="0">
              <a:solidFill>
                <a:schemeClr val="accent6">
                  <a:lumMod val="50000"/>
                </a:schemeClr>
              </a:solidFill>
            </a:endParaRPr>
          </a:p>
        </p:txBody>
      </p:sp>
      <p:sp>
        <p:nvSpPr>
          <p:cNvPr id="50" name="Arrow: Right 49">
            <a:extLst>
              <a:ext uri="{FF2B5EF4-FFF2-40B4-BE49-F238E27FC236}">
                <a16:creationId xmlns:a16="http://schemas.microsoft.com/office/drawing/2014/main" id="{68DDDED8-FB1A-4980-A35B-081FB819BFB5}"/>
              </a:ext>
            </a:extLst>
          </p:cNvPr>
          <p:cNvSpPr/>
          <p:nvPr/>
        </p:nvSpPr>
        <p:spPr>
          <a:xfrm rot="5400000">
            <a:off x="2608636" y="3831211"/>
            <a:ext cx="431869" cy="352425"/>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12E413D2-E7AD-465F-B904-F5799C9C7CE4}"/>
              </a:ext>
            </a:extLst>
          </p:cNvPr>
          <p:cNvSpPr txBox="1"/>
          <p:nvPr/>
        </p:nvSpPr>
        <p:spPr>
          <a:xfrm>
            <a:off x="7467600" y="4741974"/>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r>
              <a:rPr lang="en-US" sz="1400" dirty="0">
                <a:solidFill>
                  <a:schemeClr val="accent6">
                    <a:lumMod val="50000"/>
                  </a:schemeClr>
                </a:solidFill>
              </a:rPr>
              <a:t>Execution Completed, ["Hello Amsterdam!"]</a:t>
            </a:r>
          </a:p>
        </p:txBody>
      </p:sp>
      <p:sp>
        <p:nvSpPr>
          <p:cNvPr id="54" name="TextBox 53">
            <a:extLst>
              <a:ext uri="{FF2B5EF4-FFF2-40B4-BE49-F238E27FC236}">
                <a16:creationId xmlns:a16="http://schemas.microsoft.com/office/drawing/2014/main" id="{92CD770F-DE59-49FE-84AF-E292331FCBF2}"/>
              </a:ext>
            </a:extLst>
          </p:cNvPr>
          <p:cNvSpPr txBox="1"/>
          <p:nvPr/>
        </p:nvSpPr>
        <p:spPr>
          <a:xfrm>
            <a:off x="7467600" y="5049751"/>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r>
              <a:rPr lang="en-US" sz="1400" dirty="0">
                <a:solidFill>
                  <a:schemeClr val="accent6">
                    <a:lumMod val="50000"/>
                  </a:schemeClr>
                </a:solidFill>
              </a:rPr>
              <a:t>Orchestrator Completed</a:t>
            </a:r>
          </a:p>
        </p:txBody>
      </p:sp>
    </p:spTree>
    <p:extLst>
      <p:ext uri="{BB962C8B-B14F-4D97-AF65-F5344CB8AC3E}">
        <p14:creationId xmlns:p14="http://schemas.microsoft.com/office/powerpoint/2010/main" val="375411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500"/>
                            </p:stCondLst>
                            <p:childTnLst>
                              <p:par>
                                <p:cTn id="23" presetID="10" presetClass="exit" presetSubtype="0" fill="hold" grpId="1" nodeType="after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par>
                          <p:cTn id="26" fill="hold">
                            <p:stCondLst>
                              <p:cond delay="1000"/>
                            </p:stCondLst>
                            <p:childTnLst>
                              <p:par>
                                <p:cTn id="27" presetID="42" presetClass="path" presetSubtype="0" accel="50000" decel="50000" fill="hold" grpId="1" nodeType="afterEffect">
                                  <p:stCondLst>
                                    <p:cond delay="0"/>
                                  </p:stCondLst>
                                  <p:childTnLst>
                                    <p:animMotion origin="layout" path="M 0 2.22222E-6 L 0 0.07824 " pathEditMode="relative" rAng="0" ptsTypes="AA">
                                      <p:cBhvr>
                                        <p:cTn id="28" dur="2000" fill="hold"/>
                                        <p:tgtEl>
                                          <p:spTgt spid="12"/>
                                        </p:tgtEl>
                                        <p:attrNameLst>
                                          <p:attrName>ppt_x</p:attrName>
                                          <p:attrName>ppt_y</p:attrName>
                                        </p:attrNameLst>
                                      </p:cBhvr>
                                      <p:rCtr x="0" y="3912"/>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up)">
                                      <p:cBhvr>
                                        <p:cTn id="33" dur="500"/>
                                        <p:tgtEl>
                                          <p:spTgt spid="18"/>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0"/>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9"/>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4"/>
                                        </p:tgtEl>
                                        <p:attrNameLst>
                                          <p:attrName>style.visibility</p:attrName>
                                        </p:attrNameLst>
                                      </p:cBhvr>
                                      <p:to>
                                        <p:strVal val="hidden"/>
                                      </p:to>
                                    </p:set>
                                  </p:childTnLst>
                                </p:cTn>
                              </p:par>
                            </p:childTnLst>
                          </p:cTn>
                        </p:par>
                        <p:par>
                          <p:cTn id="54" fill="hold">
                            <p:stCondLst>
                              <p:cond delay="0"/>
                            </p:stCondLst>
                            <p:childTnLst>
                              <p:par>
                                <p:cTn id="55" presetID="22" presetClass="entr" presetSubtype="8" fill="hold" grpId="1"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2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par>
                          <p:cTn id="73" fill="hold">
                            <p:stCondLst>
                              <p:cond delay="500"/>
                            </p:stCondLst>
                            <p:childTnLst>
                              <p:par>
                                <p:cTn id="74" presetID="1" presetClass="exit" presetSubtype="0" fill="hold" grpId="2" nodeType="afterEffect">
                                  <p:stCondLst>
                                    <p:cond delay="0"/>
                                  </p:stCondLst>
                                  <p:childTnLst>
                                    <p:set>
                                      <p:cBhvr>
                                        <p:cTn id="75" dur="1" fill="hold">
                                          <p:stCondLst>
                                            <p:cond delay="0"/>
                                          </p:stCondLst>
                                        </p:cTn>
                                        <p:tgtEl>
                                          <p:spTgt spid="12"/>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childTnLst>
                          </p:cTn>
                        </p:par>
                        <p:par>
                          <p:cTn id="84" fill="hold">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up)">
                                      <p:cBhvr>
                                        <p:cTn id="87" dur="500"/>
                                        <p:tgtEl>
                                          <p:spTgt spid="43"/>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43"/>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34"/>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32"/>
                                        </p:tgtEl>
                                      </p:cBhvr>
                                    </p:animEffect>
                                    <p:set>
                                      <p:cBhvr>
                                        <p:cTn id="102" dur="1" fill="hold">
                                          <p:stCondLst>
                                            <p:cond delay="499"/>
                                          </p:stCondLst>
                                        </p:cTn>
                                        <p:tgtEl>
                                          <p:spTgt spid="3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2" nodeType="click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fade">
                                      <p:cBhvr>
                                        <p:cTn id="107" dur="500"/>
                                        <p:tgtEl>
                                          <p:spTgt spid="11"/>
                                        </p:tgtEl>
                                      </p:cBhvr>
                                    </p:animEffect>
                                  </p:childTnLst>
                                </p:cTn>
                              </p:par>
                            </p:childTnLst>
                          </p:cTn>
                        </p:par>
                        <p:par>
                          <p:cTn id="108" fill="hold">
                            <p:stCondLst>
                              <p:cond delay="500"/>
                            </p:stCondLst>
                            <p:childTnLst>
                              <p:par>
                                <p:cTn id="109" presetID="1" presetClass="entr" presetSubtype="0" fill="hold" grpId="0" nodeType="after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grpId="3" nodeType="withEffect">
                                  <p:stCondLst>
                                    <p:cond delay="0"/>
                                  </p:stCondLst>
                                  <p:childTnLst>
                                    <p:set>
                                      <p:cBhvr>
                                        <p:cTn id="112" dur="1" fill="hold">
                                          <p:stCondLst>
                                            <p:cond delay="0"/>
                                          </p:stCondLst>
                                        </p:cTn>
                                        <p:tgtEl>
                                          <p:spTgt spid="12"/>
                                        </p:tgtEl>
                                        <p:attrNameLst>
                                          <p:attrName>style.visibility</p:attrName>
                                        </p:attrNameLst>
                                      </p:cBhvr>
                                      <p:to>
                                        <p:strVal val="visible"/>
                                      </p:to>
                                    </p:set>
                                  </p:childTnLst>
                                </p:cTn>
                              </p:par>
                            </p:childTnLst>
                          </p:cTn>
                        </p:par>
                        <p:par>
                          <p:cTn id="113" fill="hold">
                            <p:stCondLst>
                              <p:cond delay="500"/>
                            </p:stCondLst>
                            <p:childTnLst>
                              <p:par>
                                <p:cTn id="114" presetID="42" presetClass="path" presetSubtype="0" accel="50000" decel="50000" fill="hold" grpId="4" nodeType="afterEffect">
                                  <p:stCondLst>
                                    <p:cond delay="0"/>
                                  </p:stCondLst>
                                  <p:childTnLst>
                                    <p:animMotion origin="layout" path="M 0 2.22222E-6 L 0 0.07731 " pathEditMode="relative" rAng="0" ptsTypes="AA">
                                      <p:cBhvr>
                                        <p:cTn id="115" dur="2000" fill="hold"/>
                                        <p:tgtEl>
                                          <p:spTgt spid="12"/>
                                        </p:tgtEl>
                                        <p:attrNameLst>
                                          <p:attrName>ppt_x</p:attrName>
                                          <p:attrName>ppt_y</p:attrName>
                                        </p:attrNameLst>
                                      </p:cBhvr>
                                      <p:rCtr x="0" y="3866"/>
                                    </p:animMotion>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18"/>
                                        </p:tgtEl>
                                        <p:attrNameLst>
                                          <p:attrName>style.visibility</p:attrName>
                                        </p:attrNameLst>
                                      </p:cBhvr>
                                      <p:to>
                                        <p:strVal val="visible"/>
                                      </p:to>
                                    </p:set>
                                    <p:animEffect transition="in" filter="wipe(up)">
                                      <p:cBhvr>
                                        <p:cTn id="120" dur="500"/>
                                        <p:tgtEl>
                                          <p:spTgt spid="18"/>
                                        </p:tgtEl>
                                      </p:cBhvr>
                                    </p:animEffect>
                                  </p:childTnLst>
                                </p:cTn>
                              </p:par>
                            </p:childTnLst>
                          </p:cTn>
                        </p:par>
                        <p:par>
                          <p:cTn id="121" fill="hold">
                            <p:stCondLst>
                              <p:cond delay="500"/>
                            </p:stCondLst>
                            <p:childTnLst>
                              <p:par>
                                <p:cTn id="122" presetID="1" presetClass="entr" presetSubtype="0" fill="hold" grpId="2" nodeType="afterEffect">
                                  <p:stCondLst>
                                    <p:cond delay="0"/>
                                  </p:stCondLst>
                                  <p:childTnLst>
                                    <p:set>
                                      <p:cBhvr>
                                        <p:cTn id="123" dur="1" fill="hold">
                                          <p:stCondLst>
                                            <p:cond delay="0"/>
                                          </p:stCondLst>
                                        </p:cTn>
                                        <p:tgtEl>
                                          <p:spTgt spid="20"/>
                                        </p:tgtEl>
                                        <p:attrNameLst>
                                          <p:attrName>style.visibility</p:attrName>
                                        </p:attrNameLst>
                                      </p:cBhvr>
                                      <p:to>
                                        <p:strVal val="visible"/>
                                      </p:to>
                                    </p:set>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0"/>
                                          </p:stCondLst>
                                        </p:cTn>
                                        <p:tgtEl>
                                          <p:spTgt spid="49"/>
                                        </p:tgtEl>
                                        <p:attrNameLst>
                                          <p:attrName>style.visibility</p:attrName>
                                        </p:attrNameLst>
                                      </p:cBhvr>
                                      <p:to>
                                        <p:strVal val="visible"/>
                                      </p:to>
                                    </p:set>
                                  </p:childTnLst>
                                </p:cTn>
                              </p:par>
                            </p:childTnLst>
                          </p:cTn>
                        </p:par>
                        <p:par>
                          <p:cTn id="127" fill="hold">
                            <p:stCondLst>
                              <p:cond delay="500"/>
                            </p:stCondLst>
                            <p:childTnLst>
                              <p:par>
                                <p:cTn id="128" presetID="22" presetClass="entr" presetSubtype="4" fill="hold" grpId="2" nodeType="afterEffect">
                                  <p:stCondLst>
                                    <p:cond delay="0"/>
                                  </p:stCondLst>
                                  <p:childTnLst>
                                    <p:set>
                                      <p:cBhvr>
                                        <p:cTn id="129" dur="1" fill="hold">
                                          <p:stCondLst>
                                            <p:cond delay="0"/>
                                          </p:stCondLst>
                                        </p:cTn>
                                        <p:tgtEl>
                                          <p:spTgt spid="19"/>
                                        </p:tgtEl>
                                        <p:attrNameLst>
                                          <p:attrName>style.visibility</p:attrName>
                                        </p:attrNameLst>
                                      </p:cBhvr>
                                      <p:to>
                                        <p:strVal val="visible"/>
                                      </p:to>
                                    </p:set>
                                    <p:animEffect transition="in" filter="wipe(down)">
                                      <p:cBhvr>
                                        <p:cTn id="130" dur="500"/>
                                        <p:tgtEl>
                                          <p:spTgt spid="19"/>
                                        </p:tgtEl>
                                      </p:cBhvr>
                                    </p:animEffect>
                                  </p:childTnLst>
                                </p:cTn>
                              </p:par>
                            </p:childTnLst>
                          </p:cTn>
                        </p:par>
                        <p:par>
                          <p:cTn id="131" fill="hold">
                            <p:stCondLst>
                              <p:cond delay="1000"/>
                            </p:stCondLst>
                            <p:childTnLst>
                              <p:par>
                                <p:cTn id="132" presetID="1" presetClass="entr" presetSubtype="0" fill="hold" grpId="0" nodeType="afterEffect">
                                  <p:stCondLst>
                                    <p:cond delay="0"/>
                                  </p:stCondLst>
                                  <p:childTnLst>
                                    <p:set>
                                      <p:cBhvr>
                                        <p:cTn id="133" dur="1" fill="hold">
                                          <p:stCondLst>
                                            <p:cond delay="0"/>
                                          </p:stCondLst>
                                        </p:cTn>
                                        <p:tgtEl>
                                          <p:spTgt spid="47"/>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3" nodeType="clickEffect">
                                  <p:stCondLst>
                                    <p:cond delay="0"/>
                                  </p:stCondLst>
                                  <p:childTnLst>
                                    <p:set>
                                      <p:cBhvr>
                                        <p:cTn id="137" dur="1" fill="hold">
                                          <p:stCondLst>
                                            <p:cond delay="0"/>
                                          </p:stCondLst>
                                        </p:cTn>
                                        <p:tgtEl>
                                          <p:spTgt spid="18"/>
                                        </p:tgtEl>
                                        <p:attrNameLst>
                                          <p:attrName>style.visibility</p:attrName>
                                        </p:attrNameLst>
                                      </p:cBhvr>
                                      <p:to>
                                        <p:strVal val="hidden"/>
                                      </p:to>
                                    </p:set>
                                  </p:childTnLst>
                                </p:cTn>
                              </p:par>
                              <p:par>
                                <p:cTn id="138" presetID="1" presetClass="exit" presetSubtype="0" fill="hold" grpId="3" nodeType="withEffect">
                                  <p:stCondLst>
                                    <p:cond delay="0"/>
                                  </p:stCondLst>
                                  <p:childTnLst>
                                    <p:set>
                                      <p:cBhvr>
                                        <p:cTn id="139" dur="1" fill="hold">
                                          <p:stCondLst>
                                            <p:cond delay="0"/>
                                          </p:stCondLst>
                                        </p:cTn>
                                        <p:tgtEl>
                                          <p:spTgt spid="20"/>
                                        </p:tgtEl>
                                        <p:attrNameLst>
                                          <p:attrName>style.visibility</p:attrName>
                                        </p:attrNameLst>
                                      </p:cBhvr>
                                      <p:to>
                                        <p:strVal val="hidden"/>
                                      </p:to>
                                    </p:set>
                                  </p:childTnLst>
                                </p:cTn>
                              </p:par>
                              <p:par>
                                <p:cTn id="140" presetID="1" presetClass="exit" presetSubtype="0" fill="hold" grpId="3" nodeType="withEffect">
                                  <p:stCondLst>
                                    <p:cond delay="0"/>
                                  </p:stCondLst>
                                  <p:childTnLst>
                                    <p:set>
                                      <p:cBhvr>
                                        <p:cTn id="141" dur="1" fill="hold">
                                          <p:stCondLst>
                                            <p:cond delay="0"/>
                                          </p:stCondLst>
                                        </p:cTn>
                                        <p:tgtEl>
                                          <p:spTgt spid="1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47"/>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49"/>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1" nodeType="clickEffect">
                                  <p:stCondLst>
                                    <p:cond delay="0"/>
                                  </p:stCondLst>
                                  <p:childTnLst>
                                    <p:set>
                                      <p:cBhvr>
                                        <p:cTn id="149" dur="1" fill="hold">
                                          <p:stCondLst>
                                            <p:cond delay="0"/>
                                          </p:stCondLst>
                                        </p:cTn>
                                        <p:tgtEl>
                                          <p:spTgt spid="48"/>
                                        </p:tgtEl>
                                        <p:attrNameLst>
                                          <p:attrName>style.visibility</p:attrName>
                                        </p:attrNameLst>
                                      </p:cBhvr>
                                      <p:to>
                                        <p:strVal val="visible"/>
                                      </p:to>
                                    </p:set>
                                  </p:childTnLst>
                                </p:cTn>
                              </p:par>
                            </p:childTnLst>
                          </p:cTn>
                        </p:par>
                        <p:par>
                          <p:cTn id="150" fill="hold">
                            <p:stCondLst>
                              <p:cond delay="0"/>
                            </p:stCondLst>
                            <p:childTnLst>
                              <p:par>
                                <p:cTn id="151" presetID="1" presetClass="exit" presetSubtype="0" fill="hold" grpId="5" nodeType="afterEffect">
                                  <p:stCondLst>
                                    <p:cond delay="0"/>
                                  </p:stCondLst>
                                  <p:childTnLst>
                                    <p:set>
                                      <p:cBhvr>
                                        <p:cTn id="152" dur="1" fill="hold">
                                          <p:stCondLst>
                                            <p:cond delay="0"/>
                                          </p:stCondLst>
                                        </p:cTn>
                                        <p:tgtEl>
                                          <p:spTgt spid="12"/>
                                        </p:tgtEl>
                                        <p:attrNameLst>
                                          <p:attrName>style.visibility</p:attrName>
                                        </p:attrNameLst>
                                      </p:cBhvr>
                                      <p:to>
                                        <p:strVal val="hidden"/>
                                      </p:to>
                                    </p:set>
                                  </p:childTnLst>
                                </p:cTn>
                              </p:par>
                            </p:childTnLst>
                          </p:cTn>
                        </p:par>
                        <p:par>
                          <p:cTn id="153" fill="hold">
                            <p:stCondLst>
                              <p:cond delay="0"/>
                            </p:stCondLst>
                            <p:childTnLst>
                              <p:par>
                                <p:cTn id="154" presetID="42" presetClass="path" presetSubtype="0" accel="50000" decel="50000" fill="hold" grpId="0" nodeType="afterEffect">
                                  <p:stCondLst>
                                    <p:cond delay="0"/>
                                  </p:stCondLst>
                                  <p:childTnLst>
                                    <p:animMotion origin="layout" path="M 0 -2.59259E-6 L 0 0.07732 " pathEditMode="relative" rAng="0" ptsTypes="AA">
                                      <p:cBhvr>
                                        <p:cTn id="155" dur="2000" fill="hold"/>
                                        <p:tgtEl>
                                          <p:spTgt spid="48"/>
                                        </p:tgtEl>
                                        <p:attrNameLst>
                                          <p:attrName>ppt_x</p:attrName>
                                          <p:attrName>ppt_y</p:attrName>
                                        </p:attrNameLst>
                                      </p:cBhvr>
                                      <p:rCtr x="0" y="3866"/>
                                    </p:animMotion>
                                  </p:childTnLst>
                                </p:cTn>
                              </p:par>
                            </p:childTnLst>
                          </p:cTn>
                        </p:par>
                        <p:par>
                          <p:cTn id="156" fill="hold">
                            <p:stCondLst>
                              <p:cond delay="2000"/>
                            </p:stCondLst>
                            <p:childTnLst>
                              <p:par>
                                <p:cTn id="157" presetID="22" presetClass="entr" presetSubtype="1" fill="hold" grpId="0" nodeType="afterEffect">
                                  <p:stCondLst>
                                    <p:cond delay="0"/>
                                  </p:stCondLst>
                                  <p:childTnLst>
                                    <p:set>
                                      <p:cBhvr>
                                        <p:cTn id="158" dur="1" fill="hold">
                                          <p:stCondLst>
                                            <p:cond delay="0"/>
                                          </p:stCondLst>
                                        </p:cTn>
                                        <p:tgtEl>
                                          <p:spTgt spid="50"/>
                                        </p:tgtEl>
                                        <p:attrNameLst>
                                          <p:attrName>style.visibility</p:attrName>
                                        </p:attrNameLst>
                                      </p:cBhvr>
                                      <p:to>
                                        <p:strVal val="visible"/>
                                      </p:to>
                                    </p:set>
                                    <p:animEffect transition="in" filter="wipe(up)">
                                      <p:cBhvr>
                                        <p:cTn id="159" dur="500"/>
                                        <p:tgtEl>
                                          <p:spTgt spid="50"/>
                                        </p:tgtEl>
                                      </p:cBhvr>
                                    </p:animEffect>
                                  </p:childTnLst>
                                </p:cTn>
                              </p:par>
                            </p:childTnLst>
                          </p:cTn>
                        </p:par>
                        <p:par>
                          <p:cTn id="160" fill="hold">
                            <p:stCondLst>
                              <p:cond delay="2500"/>
                            </p:stCondLst>
                            <p:childTnLst>
                              <p:par>
                                <p:cTn id="161" presetID="1" presetClass="entr" presetSubtype="0" fill="hold" grpId="0" nodeType="afterEffect">
                                  <p:stCondLst>
                                    <p:cond delay="0"/>
                                  </p:stCondLst>
                                  <p:childTnLst>
                                    <p:set>
                                      <p:cBhvr>
                                        <p:cTn id="162" dur="1" fill="hold">
                                          <p:stCondLst>
                                            <p:cond delay="0"/>
                                          </p:stCondLst>
                                        </p:cTn>
                                        <p:tgtEl>
                                          <p:spTgt spid="52"/>
                                        </p:tgtEl>
                                        <p:attrNameLst>
                                          <p:attrName>style.visibility</p:attrName>
                                        </p:attrNameLst>
                                      </p:cBhvr>
                                      <p:to>
                                        <p:strVal val="visible"/>
                                      </p:to>
                                    </p:set>
                                  </p:childTnLst>
                                </p:cTn>
                              </p:par>
                            </p:childTnLst>
                          </p:cTn>
                        </p:par>
                        <p:par>
                          <p:cTn id="163" fill="hold">
                            <p:stCondLst>
                              <p:cond delay="2500"/>
                            </p:stCondLst>
                            <p:childTnLst>
                              <p:par>
                                <p:cTn id="164" presetID="1" presetClass="entr" presetSubtype="0" fill="hold" grpId="0" nodeType="after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50"/>
                                        </p:tgtEl>
                                        <p:attrNameLst>
                                          <p:attrName>style.visibility</p:attrName>
                                        </p:attrNameLst>
                                      </p:cBhvr>
                                      <p:to>
                                        <p:strVal val="hidden"/>
                                      </p:to>
                                    </p:set>
                                  </p:childTnLst>
                                </p:cTn>
                              </p:par>
                            </p:childTnLst>
                          </p:cTn>
                        </p:par>
                        <p:par>
                          <p:cTn id="170" fill="hold">
                            <p:stCondLst>
                              <p:cond delay="0"/>
                            </p:stCondLst>
                            <p:childTnLst>
                              <p:par>
                                <p:cTn id="171" presetID="10" presetClass="exit" presetSubtype="0" fill="hold" grpId="3" nodeType="afterEffect">
                                  <p:stCondLst>
                                    <p:cond delay="0"/>
                                  </p:stCondLst>
                                  <p:childTnLst>
                                    <p:animEffect transition="out" filter="fade">
                                      <p:cBhvr>
                                        <p:cTn id="172" dur="500"/>
                                        <p:tgtEl>
                                          <p:spTgt spid="11"/>
                                        </p:tgtEl>
                                      </p:cBhvr>
                                    </p:animEffect>
                                    <p:set>
                                      <p:cBhvr>
                                        <p:cTn id="173" dur="1" fill="hold">
                                          <p:stCondLst>
                                            <p:cond delay="499"/>
                                          </p:stCondLst>
                                        </p:cTn>
                                        <p:tgtEl>
                                          <p:spTgt spid="11"/>
                                        </p:tgtEl>
                                        <p:attrNameLst>
                                          <p:attrName>style.visibility</p:attrName>
                                        </p:attrNameLst>
                                      </p:cBhvr>
                                      <p:to>
                                        <p:strVal val="hidden"/>
                                      </p:to>
                                    </p:set>
                                  </p:childTnLst>
                                </p:cTn>
                              </p:par>
                              <p:par>
                                <p:cTn id="174" presetID="1" presetClass="exit" presetSubtype="0" fill="hold" grpId="2" nodeType="withEffect">
                                  <p:stCondLst>
                                    <p:cond delay="0"/>
                                  </p:stCondLst>
                                  <p:childTnLst>
                                    <p:set>
                                      <p:cBhvr>
                                        <p:cTn id="175" dur="1" fill="hold">
                                          <p:stCondLst>
                                            <p:cond delay="0"/>
                                          </p:stCondLst>
                                        </p:cTn>
                                        <p:tgtEl>
                                          <p:spTgt spid="48"/>
                                        </p:tgtEl>
                                        <p:attrNameLst>
                                          <p:attrName>style.visibility</p:attrName>
                                        </p:attrNameLst>
                                      </p:cBhvr>
                                      <p:to>
                                        <p:strVal val="hidden"/>
                                      </p:to>
                                    </p:set>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52" grpId="0"/>
      <p:bldP spid="10" grpId="0" animBg="1"/>
      <p:bldP spid="10" grpId="1" animBg="1"/>
      <p:bldP spid="11" grpId="0" animBg="1"/>
      <p:bldP spid="11" grpId="1" animBg="1"/>
      <p:bldP spid="11" grpId="2" animBg="1"/>
      <p:bldP spid="11" grpId="3" animBg="1"/>
      <p:bldP spid="12" grpId="0" animBg="1"/>
      <p:bldP spid="12" grpId="1" animBg="1"/>
      <p:bldP spid="12" grpId="2" animBg="1"/>
      <p:bldP spid="12" grpId="3" animBg="1"/>
      <p:bldP spid="12" grpId="4" animBg="1"/>
      <p:bldP spid="12" grpId="5" animBg="1"/>
      <p:bldP spid="18" grpId="0" animBg="1"/>
      <p:bldP spid="18" grpId="1" animBg="1"/>
      <p:bldP spid="18" grpId="2" animBg="1"/>
      <p:bldP spid="18" grpId="3" animBg="1"/>
      <p:bldP spid="19" grpId="0" animBg="1"/>
      <p:bldP spid="19" grpId="1" animBg="1"/>
      <p:bldP spid="19" grpId="2" animBg="1"/>
      <p:bldP spid="19" grpId="3" animBg="1"/>
      <p:bldP spid="20" grpId="0"/>
      <p:bldP spid="20" grpId="1"/>
      <p:bldP spid="20" grpId="2"/>
      <p:bldP spid="20" grpId="3"/>
      <p:bldP spid="27" grpId="0" animBg="1"/>
      <p:bldP spid="27" grpId="1" animBg="1"/>
      <p:bldP spid="32" grpId="0" animBg="1"/>
      <p:bldP spid="32" grpId="1" animBg="1"/>
      <p:bldP spid="34" grpId="0"/>
      <p:bldP spid="34" grpId="1"/>
      <p:bldP spid="35" grpId="0" animBg="1"/>
      <p:bldP spid="37" grpId="0" animBg="1"/>
      <p:bldP spid="41" grpId="0" animBg="1"/>
      <p:bldP spid="42" grpId="0" animBg="1"/>
      <p:bldP spid="43" grpId="0" animBg="1"/>
      <p:bldP spid="43" grpId="1" animBg="1"/>
      <p:bldP spid="44" grpId="0" animBg="1"/>
      <p:bldP spid="45" grpId="0" animBg="1"/>
      <p:bldP spid="48" grpId="0" animBg="1"/>
      <p:bldP spid="48" grpId="1" animBg="1"/>
      <p:bldP spid="48" grpId="2" animBg="1"/>
      <p:bldP spid="49" grpId="0" animBg="1"/>
      <p:bldP spid="49" grpId="1" animBg="1"/>
      <p:bldP spid="50" grpId="0" animBg="1"/>
      <p:bldP spid="50" grpId="1" animBg="1"/>
      <p:bldP spid="53" grpId="0" animBg="1"/>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8ADA-8F19-4F95-8E7A-07B5D8782384}"/>
              </a:ext>
            </a:extLst>
          </p:cNvPr>
          <p:cNvSpPr>
            <a:spLocks noGrp="1"/>
          </p:cNvSpPr>
          <p:nvPr>
            <p:ph type="title"/>
          </p:nvPr>
        </p:nvSpPr>
        <p:spPr/>
        <p:txBody>
          <a:bodyPr/>
          <a:lstStyle/>
          <a:p>
            <a:r>
              <a:rPr lang="en-US" dirty="0"/>
              <a:t>Pattern #1: Function Chaining</a:t>
            </a:r>
          </a:p>
        </p:txBody>
      </p:sp>
      <p:grpSp>
        <p:nvGrpSpPr>
          <p:cNvPr id="21" name="Group 20">
            <a:extLst>
              <a:ext uri="{FF2B5EF4-FFF2-40B4-BE49-F238E27FC236}">
                <a16:creationId xmlns:a16="http://schemas.microsoft.com/office/drawing/2014/main" id="{DDAA8864-08BA-4A3D-B7B5-0E9B0F15D935}"/>
              </a:ext>
            </a:extLst>
          </p:cNvPr>
          <p:cNvGrpSpPr/>
          <p:nvPr/>
        </p:nvGrpSpPr>
        <p:grpSpPr>
          <a:xfrm>
            <a:off x="2166057" y="1688381"/>
            <a:ext cx="7859886" cy="1196361"/>
            <a:chOff x="2141199" y="1929360"/>
            <a:chExt cx="7859886" cy="1196361"/>
          </a:xfrm>
        </p:grpSpPr>
        <p:pic>
          <p:nvPicPr>
            <p:cNvPr id="4" name="Content Placeholder 3">
              <a:extLst>
                <a:ext uri="{FF2B5EF4-FFF2-40B4-BE49-F238E27FC236}">
                  <a16:creationId xmlns:a16="http://schemas.microsoft.com/office/drawing/2014/main" id="{A12DCD2E-7A7A-4053-8EAE-490F3DE7EB0C}"/>
                </a:ext>
              </a:extLst>
            </p:cNvPr>
            <p:cNvPicPr>
              <a:picLocks noChangeAspect="1"/>
            </p:cNvPicPr>
            <p:nvPr/>
          </p:nvPicPr>
          <p:blipFill>
            <a:blip r:embed="rId3"/>
            <a:stretch>
              <a:fillRect/>
            </a:stretch>
          </p:blipFill>
          <p:spPr>
            <a:xfrm>
              <a:off x="2141199" y="2005532"/>
              <a:ext cx="780738" cy="765256"/>
            </a:xfrm>
            <a:prstGeom prst="rect">
              <a:avLst/>
            </a:prstGeom>
          </p:spPr>
        </p:pic>
        <p:sp>
          <p:nvSpPr>
            <p:cNvPr id="5" name="Cylinder 4">
              <a:extLst>
                <a:ext uri="{FF2B5EF4-FFF2-40B4-BE49-F238E27FC236}">
                  <a16:creationId xmlns:a16="http://schemas.microsoft.com/office/drawing/2014/main" id="{28452B54-474D-4CF1-992F-251D4C0F8862}"/>
                </a:ext>
              </a:extLst>
            </p:cNvPr>
            <p:cNvSpPr/>
            <p:nvPr/>
          </p:nvSpPr>
          <p:spPr>
            <a:xfrm>
              <a:off x="3482826" y="1929360"/>
              <a:ext cx="457200" cy="9176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a:extLst>
                <a:ext uri="{FF2B5EF4-FFF2-40B4-BE49-F238E27FC236}">
                  <a16:creationId xmlns:a16="http://schemas.microsoft.com/office/drawing/2014/main" id="{85D17C03-1F4F-41A7-B925-AB2681406909}"/>
                </a:ext>
              </a:extLst>
            </p:cNvPr>
            <p:cNvPicPr>
              <a:picLocks noChangeAspect="1"/>
            </p:cNvPicPr>
            <p:nvPr/>
          </p:nvPicPr>
          <p:blipFill>
            <a:blip r:embed="rId3"/>
            <a:stretch>
              <a:fillRect/>
            </a:stretch>
          </p:blipFill>
          <p:spPr>
            <a:xfrm>
              <a:off x="4500915" y="2005532"/>
              <a:ext cx="780738" cy="765256"/>
            </a:xfrm>
            <a:prstGeom prst="rect">
              <a:avLst/>
            </a:prstGeom>
          </p:spPr>
        </p:pic>
        <p:sp>
          <p:nvSpPr>
            <p:cNvPr id="7" name="Cylinder 6">
              <a:extLst>
                <a:ext uri="{FF2B5EF4-FFF2-40B4-BE49-F238E27FC236}">
                  <a16:creationId xmlns:a16="http://schemas.microsoft.com/office/drawing/2014/main" id="{77936037-4A0B-4D8C-B5C3-5A1AAA777290}"/>
                </a:ext>
              </a:extLst>
            </p:cNvPr>
            <p:cNvSpPr/>
            <p:nvPr/>
          </p:nvSpPr>
          <p:spPr>
            <a:xfrm>
              <a:off x="5842542" y="1929360"/>
              <a:ext cx="457200" cy="9176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3">
              <a:extLst>
                <a:ext uri="{FF2B5EF4-FFF2-40B4-BE49-F238E27FC236}">
                  <a16:creationId xmlns:a16="http://schemas.microsoft.com/office/drawing/2014/main" id="{AE7F4FF3-09FC-48FD-A5A8-A11939D3D4BA}"/>
                </a:ext>
              </a:extLst>
            </p:cNvPr>
            <p:cNvPicPr>
              <a:picLocks noChangeAspect="1"/>
            </p:cNvPicPr>
            <p:nvPr/>
          </p:nvPicPr>
          <p:blipFill>
            <a:blip r:embed="rId3"/>
            <a:stretch>
              <a:fillRect/>
            </a:stretch>
          </p:blipFill>
          <p:spPr>
            <a:xfrm>
              <a:off x="6860631" y="2005532"/>
              <a:ext cx="780738" cy="765256"/>
            </a:xfrm>
            <a:prstGeom prst="rect">
              <a:avLst/>
            </a:prstGeom>
          </p:spPr>
        </p:pic>
        <p:sp>
          <p:nvSpPr>
            <p:cNvPr id="9" name="Cylinder 8">
              <a:extLst>
                <a:ext uri="{FF2B5EF4-FFF2-40B4-BE49-F238E27FC236}">
                  <a16:creationId xmlns:a16="http://schemas.microsoft.com/office/drawing/2014/main" id="{59AB3C71-8BCD-48BB-9B0E-E924AB6C2C0E}"/>
                </a:ext>
              </a:extLst>
            </p:cNvPr>
            <p:cNvSpPr/>
            <p:nvPr/>
          </p:nvSpPr>
          <p:spPr>
            <a:xfrm>
              <a:off x="8202258" y="1929360"/>
              <a:ext cx="457200" cy="9176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
              <a:extLst>
                <a:ext uri="{FF2B5EF4-FFF2-40B4-BE49-F238E27FC236}">
                  <a16:creationId xmlns:a16="http://schemas.microsoft.com/office/drawing/2014/main" id="{E8136022-E35A-44B1-B732-B645712AEE2C}"/>
                </a:ext>
              </a:extLst>
            </p:cNvPr>
            <p:cNvPicPr>
              <a:picLocks noChangeAspect="1"/>
            </p:cNvPicPr>
            <p:nvPr/>
          </p:nvPicPr>
          <p:blipFill>
            <a:blip r:embed="rId3"/>
            <a:stretch>
              <a:fillRect/>
            </a:stretch>
          </p:blipFill>
          <p:spPr>
            <a:xfrm>
              <a:off x="9220347" y="2005532"/>
              <a:ext cx="780738" cy="765256"/>
            </a:xfrm>
            <a:prstGeom prst="rect">
              <a:avLst/>
            </a:prstGeom>
          </p:spPr>
        </p:pic>
        <p:sp>
          <p:nvSpPr>
            <p:cNvPr id="11" name="Arrow: Right 10">
              <a:extLst>
                <a:ext uri="{FF2B5EF4-FFF2-40B4-BE49-F238E27FC236}">
                  <a16:creationId xmlns:a16="http://schemas.microsoft.com/office/drawing/2014/main" id="{B7FEE52B-3695-420D-BA28-85A1F6149D85}"/>
                </a:ext>
              </a:extLst>
            </p:cNvPr>
            <p:cNvSpPr/>
            <p:nvPr/>
          </p:nvSpPr>
          <p:spPr>
            <a:xfrm>
              <a:off x="3038855" y="2271495"/>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10E2402-A746-42A7-A694-F2EA20688901}"/>
                </a:ext>
              </a:extLst>
            </p:cNvPr>
            <p:cNvSpPr/>
            <p:nvPr/>
          </p:nvSpPr>
          <p:spPr>
            <a:xfrm>
              <a:off x="4050203" y="2271495"/>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73AB9054-915C-4103-AA9A-F18C3C548466}"/>
                </a:ext>
              </a:extLst>
            </p:cNvPr>
            <p:cNvSpPr/>
            <p:nvPr/>
          </p:nvSpPr>
          <p:spPr>
            <a:xfrm>
              <a:off x="5391857" y="2271495"/>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ACB0F3C-FF82-44DD-A694-81D21BECBC41}"/>
                </a:ext>
              </a:extLst>
            </p:cNvPr>
            <p:cNvSpPr/>
            <p:nvPr/>
          </p:nvSpPr>
          <p:spPr>
            <a:xfrm>
              <a:off x="6422504" y="2271495"/>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44DBBBD-38D2-493B-B1C8-E093BFADF9FE}"/>
                </a:ext>
              </a:extLst>
            </p:cNvPr>
            <p:cNvSpPr/>
            <p:nvPr/>
          </p:nvSpPr>
          <p:spPr>
            <a:xfrm>
              <a:off x="7738961" y="2271494"/>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B162EB18-1EDC-452B-9EC2-AE89C2EAE642}"/>
                </a:ext>
              </a:extLst>
            </p:cNvPr>
            <p:cNvSpPr/>
            <p:nvPr/>
          </p:nvSpPr>
          <p:spPr>
            <a:xfrm>
              <a:off x="8769635" y="2271494"/>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8491FFC-9C1E-460B-BCA5-A06DBA1A7E6E}"/>
                </a:ext>
              </a:extLst>
            </p:cNvPr>
            <p:cNvSpPr txBox="1"/>
            <p:nvPr/>
          </p:nvSpPr>
          <p:spPr>
            <a:xfrm>
              <a:off x="2327826" y="2756389"/>
              <a:ext cx="407484" cy="369332"/>
            </a:xfrm>
            <a:prstGeom prst="rect">
              <a:avLst/>
            </a:prstGeom>
            <a:noFill/>
          </p:spPr>
          <p:txBody>
            <a:bodyPr wrap="none" rtlCol="0">
              <a:spAutoFit/>
            </a:bodyPr>
            <a:lstStyle/>
            <a:p>
              <a:r>
                <a:rPr lang="en-US" dirty="0"/>
                <a:t>F1</a:t>
              </a:r>
            </a:p>
          </p:txBody>
        </p:sp>
        <p:sp>
          <p:nvSpPr>
            <p:cNvPr id="18" name="TextBox 17">
              <a:extLst>
                <a:ext uri="{FF2B5EF4-FFF2-40B4-BE49-F238E27FC236}">
                  <a16:creationId xmlns:a16="http://schemas.microsoft.com/office/drawing/2014/main" id="{69DD29F9-634C-4110-9BC8-D6754F9B3D41}"/>
                </a:ext>
              </a:extLst>
            </p:cNvPr>
            <p:cNvSpPr txBox="1"/>
            <p:nvPr/>
          </p:nvSpPr>
          <p:spPr>
            <a:xfrm>
              <a:off x="4687542" y="2756389"/>
              <a:ext cx="407484" cy="369332"/>
            </a:xfrm>
            <a:prstGeom prst="rect">
              <a:avLst/>
            </a:prstGeom>
            <a:noFill/>
          </p:spPr>
          <p:txBody>
            <a:bodyPr wrap="none" rtlCol="0">
              <a:spAutoFit/>
            </a:bodyPr>
            <a:lstStyle/>
            <a:p>
              <a:r>
                <a:rPr lang="en-US" dirty="0"/>
                <a:t>F2</a:t>
              </a:r>
            </a:p>
          </p:txBody>
        </p:sp>
        <p:sp>
          <p:nvSpPr>
            <p:cNvPr id="19" name="TextBox 18">
              <a:extLst>
                <a:ext uri="{FF2B5EF4-FFF2-40B4-BE49-F238E27FC236}">
                  <a16:creationId xmlns:a16="http://schemas.microsoft.com/office/drawing/2014/main" id="{9F5E52AB-6ADF-450E-B411-3CD6E56AACA2}"/>
                </a:ext>
              </a:extLst>
            </p:cNvPr>
            <p:cNvSpPr txBox="1"/>
            <p:nvPr/>
          </p:nvSpPr>
          <p:spPr>
            <a:xfrm>
              <a:off x="7047258" y="2756389"/>
              <a:ext cx="407484" cy="369332"/>
            </a:xfrm>
            <a:prstGeom prst="rect">
              <a:avLst/>
            </a:prstGeom>
            <a:noFill/>
          </p:spPr>
          <p:txBody>
            <a:bodyPr wrap="none" rtlCol="0">
              <a:spAutoFit/>
            </a:bodyPr>
            <a:lstStyle/>
            <a:p>
              <a:r>
                <a:rPr lang="en-US" dirty="0"/>
                <a:t>F3</a:t>
              </a:r>
            </a:p>
          </p:txBody>
        </p:sp>
        <p:sp>
          <p:nvSpPr>
            <p:cNvPr id="20" name="TextBox 19">
              <a:extLst>
                <a:ext uri="{FF2B5EF4-FFF2-40B4-BE49-F238E27FC236}">
                  <a16:creationId xmlns:a16="http://schemas.microsoft.com/office/drawing/2014/main" id="{42EEA3D8-2258-4977-8ABA-CAE62E2ADC2F}"/>
                </a:ext>
              </a:extLst>
            </p:cNvPr>
            <p:cNvSpPr txBox="1"/>
            <p:nvPr/>
          </p:nvSpPr>
          <p:spPr>
            <a:xfrm>
              <a:off x="9406974" y="2756389"/>
              <a:ext cx="407484" cy="369332"/>
            </a:xfrm>
            <a:prstGeom prst="rect">
              <a:avLst/>
            </a:prstGeom>
            <a:noFill/>
          </p:spPr>
          <p:txBody>
            <a:bodyPr wrap="none" rtlCol="0">
              <a:spAutoFit/>
            </a:bodyPr>
            <a:lstStyle/>
            <a:p>
              <a:r>
                <a:rPr lang="en-US" dirty="0"/>
                <a:t>F4</a:t>
              </a:r>
            </a:p>
          </p:txBody>
        </p:sp>
      </p:grpSp>
      <p:sp>
        <p:nvSpPr>
          <p:cNvPr id="22" name="Rectangle 21">
            <a:extLst>
              <a:ext uri="{FF2B5EF4-FFF2-40B4-BE49-F238E27FC236}">
                <a16:creationId xmlns:a16="http://schemas.microsoft.com/office/drawing/2014/main" id="{E99CC9FB-D410-4DA5-A0A6-8D88379A3C72}"/>
              </a:ext>
            </a:extLst>
          </p:cNvPr>
          <p:cNvSpPr/>
          <p:nvPr/>
        </p:nvSpPr>
        <p:spPr>
          <a:xfrm>
            <a:off x="447675" y="2884742"/>
            <a:ext cx="11296650" cy="3877985"/>
          </a:xfrm>
          <a:prstGeom prst="rect">
            <a:avLst/>
          </a:prstGeom>
        </p:spPr>
        <p:txBody>
          <a:bodyPr wrap="square">
            <a:spAutoFit/>
          </a:bodyPr>
          <a:lstStyle/>
          <a:p>
            <a:r>
              <a:rPr lang="en-US" sz="1600" dirty="0">
                <a:solidFill>
                  <a:srgbClr val="008000"/>
                </a:solidFill>
                <a:latin typeface="Consolas" panose="020B0609020204030204" pitchFamily="49" charset="0"/>
                <a:ea typeface="Yu Gothic" panose="020B0400000000000000" pitchFamily="34" charset="-128"/>
                <a:cs typeface="Consolas" panose="020B0609020204030204" pitchFamily="49" charset="0"/>
              </a:rPr>
              <a:t>// calls functions in </a:t>
            </a:r>
            <a:r>
              <a:rPr lang="en-US" sz="1600" dirty="0">
                <a:solidFill>
                  <a:srgbClr val="A31515"/>
                </a:solidFill>
                <a:latin typeface="Consolas" panose="020B0609020204030204" pitchFamily="49" charset="0"/>
                <a:ea typeface="Yu Gothic" panose="020B0400000000000000" pitchFamily="34" charset="-128"/>
                <a:cs typeface="Consolas" panose="020B0609020204030204" pitchFamily="49" charset="0"/>
              </a:rPr>
              <a:t>sequence</a:t>
            </a:r>
          </a:p>
          <a:p>
            <a:r>
              <a:rPr lang="en-US" sz="1600" dirty="0">
                <a:solidFill>
                  <a:srgbClr val="0000FF"/>
                </a:solidFill>
                <a:latin typeface="Consolas" panose="020B0609020204030204" pitchFamily="49" charset="0"/>
                <a:ea typeface="Yu Gothic" panose="020B0400000000000000" pitchFamily="34" charset="-128"/>
                <a:cs typeface="Consolas" panose="020B0609020204030204" pitchFamily="49" charset="0"/>
              </a:rPr>
              <a:t>public</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a:solidFill>
                  <a:srgbClr val="0000FF"/>
                </a:solidFill>
                <a:latin typeface="Consolas" panose="020B0609020204030204" pitchFamily="49" charset="0"/>
                <a:ea typeface="Yu Gothic" panose="020B0400000000000000" pitchFamily="34" charset="-128"/>
                <a:cs typeface="Consolas" panose="020B0609020204030204" pitchFamily="49" charset="0"/>
              </a:rPr>
              <a:t>static</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err="1">
                <a:solidFill>
                  <a:srgbClr val="0000FF"/>
                </a:solidFill>
                <a:latin typeface="Consolas" panose="020B0609020204030204" pitchFamily="49" charset="0"/>
                <a:ea typeface="Yu Gothic" panose="020B0400000000000000" pitchFamily="34" charset="-128"/>
                <a:cs typeface="Consolas" panose="020B0609020204030204" pitchFamily="49" charset="0"/>
              </a:rPr>
              <a:t>async</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a:solidFill>
                  <a:srgbClr val="2B91AF"/>
                </a:solidFill>
                <a:latin typeface="Consolas" panose="020B0609020204030204" pitchFamily="49" charset="0"/>
                <a:ea typeface="Yu Gothic" panose="020B0400000000000000" pitchFamily="34" charset="-128"/>
                <a:cs typeface="Consolas" panose="020B0609020204030204" pitchFamily="49" charset="0"/>
              </a:rPr>
              <a:t>Task</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&lt;</a:t>
            </a:r>
            <a:r>
              <a:rPr lang="en-US" sz="1600" dirty="0">
                <a:solidFill>
                  <a:srgbClr val="0000FF"/>
                </a:solidFill>
                <a:latin typeface="Consolas" panose="020B0609020204030204" pitchFamily="49" charset="0"/>
                <a:ea typeface="Yu Gothic" panose="020B0400000000000000" pitchFamily="34" charset="-128"/>
                <a:cs typeface="Consolas" panose="020B0609020204030204" pitchFamily="49" charset="0"/>
              </a:rPr>
              <a:t>object</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&gt; Run(</a:t>
            </a:r>
            <a:r>
              <a:rPr lang="en-US" sz="1600" dirty="0" err="1">
                <a:solidFill>
                  <a:srgbClr val="2B91AF"/>
                </a:solidFill>
                <a:latin typeface="Consolas" panose="020B0609020204030204" pitchFamily="49" charset="0"/>
                <a:ea typeface="Yu Gothic" panose="020B0400000000000000" pitchFamily="34" charset="-128"/>
                <a:cs typeface="Consolas" panose="020B0609020204030204" pitchFamily="49" charset="0"/>
              </a:rPr>
              <a:t>DurableOrchestrationContext</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err="1">
                <a:solidFill>
                  <a:srgbClr val="000000"/>
                </a:solidFill>
                <a:latin typeface="Consolas" panose="020B0609020204030204" pitchFamily="49" charset="0"/>
                <a:ea typeface="Yu Gothic" panose="020B0400000000000000" pitchFamily="34" charset="-128"/>
                <a:cs typeface="Consolas" panose="020B0609020204030204" pitchFamily="49" charset="0"/>
              </a:rPr>
              <a:t>ctx</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a:p>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a:p>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a:solidFill>
                  <a:srgbClr val="0000FF"/>
                </a:solidFill>
                <a:latin typeface="Consolas" panose="020B0609020204030204" pitchFamily="49" charset="0"/>
                <a:ea typeface="Yu Gothic" panose="020B0400000000000000" pitchFamily="34" charset="-128"/>
                <a:cs typeface="Consolas" panose="020B0609020204030204" pitchFamily="49" charset="0"/>
              </a:rPr>
              <a:t>try</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a:p>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a:p>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err="1">
                <a:solidFill>
                  <a:srgbClr val="0000FF"/>
                </a:solidFill>
                <a:latin typeface="Consolas" panose="020B0609020204030204" pitchFamily="49" charset="0"/>
                <a:ea typeface="Yu Gothic" panose="020B0400000000000000" pitchFamily="34" charset="-128"/>
                <a:cs typeface="Consolas" panose="020B0609020204030204" pitchFamily="49" charset="0"/>
              </a:rPr>
              <a:t>var</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x = </a:t>
            </a:r>
            <a:r>
              <a:rPr lang="en-US" sz="1600" dirty="0">
                <a:solidFill>
                  <a:srgbClr val="0000FF"/>
                </a:solidFill>
                <a:latin typeface="Consolas" panose="020B0609020204030204" pitchFamily="49" charset="0"/>
                <a:ea typeface="Yu Gothic" panose="020B0400000000000000" pitchFamily="34" charset="-128"/>
                <a:cs typeface="Consolas" panose="020B0609020204030204" pitchFamily="49" charset="0"/>
              </a:rPr>
              <a:t>await</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err="1">
                <a:solidFill>
                  <a:srgbClr val="000000"/>
                </a:solidFill>
                <a:latin typeface="Consolas" panose="020B0609020204030204" pitchFamily="49" charset="0"/>
                <a:ea typeface="Yu Gothic" panose="020B0400000000000000" pitchFamily="34" charset="-128"/>
                <a:cs typeface="Consolas" panose="020B0609020204030204" pitchFamily="49" charset="0"/>
              </a:rPr>
              <a:t>ctx.CallFunctionAsync</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r>
              <a:rPr lang="en-US" sz="1600" dirty="0">
                <a:solidFill>
                  <a:srgbClr val="A31515"/>
                </a:solidFill>
                <a:latin typeface="Consolas" panose="020B0609020204030204" pitchFamily="49" charset="0"/>
                <a:ea typeface="Yu Gothic" panose="020B0400000000000000" pitchFamily="34" charset="-128"/>
                <a:cs typeface="Consolas" panose="020B0609020204030204" pitchFamily="49" charset="0"/>
              </a:rPr>
              <a:t>"F1"</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a:p>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err="1">
                <a:solidFill>
                  <a:srgbClr val="0000FF"/>
                </a:solidFill>
                <a:latin typeface="Consolas" panose="020B0609020204030204" pitchFamily="49" charset="0"/>
                <a:ea typeface="Yu Gothic" panose="020B0400000000000000" pitchFamily="34" charset="-128"/>
                <a:cs typeface="Consolas" panose="020B0609020204030204" pitchFamily="49" charset="0"/>
              </a:rPr>
              <a:t>var</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y = </a:t>
            </a:r>
            <a:r>
              <a:rPr lang="en-US" sz="1600" dirty="0">
                <a:solidFill>
                  <a:srgbClr val="0000FF"/>
                </a:solidFill>
                <a:latin typeface="Consolas" panose="020B0609020204030204" pitchFamily="49" charset="0"/>
                <a:ea typeface="Yu Gothic" panose="020B0400000000000000" pitchFamily="34" charset="-128"/>
                <a:cs typeface="Consolas" panose="020B0609020204030204" pitchFamily="49" charset="0"/>
              </a:rPr>
              <a:t>await</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err="1">
                <a:solidFill>
                  <a:srgbClr val="000000"/>
                </a:solidFill>
                <a:latin typeface="Consolas" panose="020B0609020204030204" pitchFamily="49" charset="0"/>
                <a:ea typeface="Yu Gothic" panose="020B0400000000000000" pitchFamily="34" charset="-128"/>
                <a:cs typeface="Consolas" panose="020B0609020204030204" pitchFamily="49" charset="0"/>
              </a:rPr>
              <a:t>ctx.CallFunctionAsync</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r>
              <a:rPr lang="en-US" sz="1600" dirty="0">
                <a:solidFill>
                  <a:srgbClr val="A31515"/>
                </a:solidFill>
                <a:latin typeface="Consolas" panose="020B0609020204030204" pitchFamily="49" charset="0"/>
                <a:ea typeface="Yu Gothic" panose="020B0400000000000000" pitchFamily="34" charset="-128"/>
                <a:cs typeface="Consolas" panose="020B0609020204030204" pitchFamily="49" charset="0"/>
              </a:rPr>
              <a:t>"F2"</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x);</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a:p>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err="1">
                <a:solidFill>
                  <a:srgbClr val="0000FF"/>
                </a:solidFill>
                <a:latin typeface="Consolas" panose="020B0609020204030204" pitchFamily="49" charset="0"/>
                <a:ea typeface="Yu Gothic" panose="020B0400000000000000" pitchFamily="34" charset="-128"/>
                <a:cs typeface="Consolas" panose="020B0609020204030204" pitchFamily="49" charset="0"/>
              </a:rPr>
              <a:t>var</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z = </a:t>
            </a:r>
            <a:r>
              <a:rPr lang="en-US" sz="1600" dirty="0">
                <a:solidFill>
                  <a:srgbClr val="0000FF"/>
                </a:solidFill>
                <a:latin typeface="Consolas" panose="020B0609020204030204" pitchFamily="49" charset="0"/>
                <a:ea typeface="Yu Gothic" panose="020B0400000000000000" pitchFamily="34" charset="-128"/>
                <a:cs typeface="Consolas" panose="020B0609020204030204" pitchFamily="49" charset="0"/>
              </a:rPr>
              <a:t>await</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err="1">
                <a:solidFill>
                  <a:srgbClr val="000000"/>
                </a:solidFill>
                <a:latin typeface="Consolas" panose="020B0609020204030204" pitchFamily="49" charset="0"/>
                <a:ea typeface="Yu Gothic" panose="020B0400000000000000" pitchFamily="34" charset="-128"/>
                <a:cs typeface="Consolas" panose="020B0609020204030204" pitchFamily="49" charset="0"/>
              </a:rPr>
              <a:t>ctx.CallFunctionAsync</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r>
              <a:rPr lang="en-US" sz="1600" dirty="0">
                <a:solidFill>
                  <a:srgbClr val="A31515"/>
                </a:solidFill>
                <a:latin typeface="Consolas" panose="020B0609020204030204" pitchFamily="49" charset="0"/>
                <a:ea typeface="Yu Gothic" panose="020B0400000000000000" pitchFamily="34" charset="-128"/>
                <a:cs typeface="Consolas" panose="020B0609020204030204" pitchFamily="49" charset="0"/>
              </a:rPr>
              <a:t>"F3"</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y);</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a:p>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a:solidFill>
                  <a:srgbClr val="0000FF"/>
                </a:solidFill>
                <a:latin typeface="Consolas" panose="020B0609020204030204" pitchFamily="49" charset="0"/>
                <a:ea typeface="Yu Gothic" panose="020B0400000000000000" pitchFamily="34" charset="-128"/>
                <a:cs typeface="Consolas" panose="020B0609020204030204" pitchFamily="49" charset="0"/>
              </a:rPr>
              <a:t>return</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a:solidFill>
                  <a:srgbClr val="0000FF"/>
                </a:solidFill>
                <a:latin typeface="Consolas" panose="020B0609020204030204" pitchFamily="49" charset="0"/>
                <a:ea typeface="Yu Gothic" panose="020B0400000000000000" pitchFamily="34" charset="-128"/>
                <a:cs typeface="Consolas" panose="020B0609020204030204" pitchFamily="49" charset="0"/>
              </a:rPr>
              <a:t>await</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err="1">
                <a:solidFill>
                  <a:srgbClr val="000000"/>
                </a:solidFill>
                <a:latin typeface="Consolas" panose="020B0609020204030204" pitchFamily="49" charset="0"/>
                <a:ea typeface="Yu Gothic" panose="020B0400000000000000" pitchFamily="34" charset="-128"/>
                <a:cs typeface="Consolas" panose="020B0609020204030204" pitchFamily="49" charset="0"/>
              </a:rPr>
              <a:t>ctx.CallFunctionAsync</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r>
              <a:rPr lang="en-US" sz="1600" dirty="0">
                <a:solidFill>
                  <a:srgbClr val="A31515"/>
                </a:solidFill>
                <a:latin typeface="Consolas" panose="020B0609020204030204" pitchFamily="49" charset="0"/>
                <a:ea typeface="Yu Gothic" panose="020B0400000000000000" pitchFamily="34" charset="-128"/>
                <a:cs typeface="Consolas" panose="020B0609020204030204" pitchFamily="49" charset="0"/>
              </a:rPr>
              <a:t>"F4"</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z);</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a:p>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a:p>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a:solidFill>
                  <a:srgbClr val="0000FF"/>
                </a:solidFill>
                <a:latin typeface="Consolas" panose="020B0609020204030204" pitchFamily="49" charset="0"/>
                <a:ea typeface="Yu Gothic" panose="020B0400000000000000" pitchFamily="34" charset="-128"/>
                <a:cs typeface="Consolas" panose="020B0609020204030204" pitchFamily="49" charset="0"/>
              </a:rPr>
              <a:t>catch</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a:solidFill>
                  <a:srgbClr val="2B91AF"/>
                </a:solidFill>
                <a:latin typeface="Consolas" panose="020B0609020204030204" pitchFamily="49" charset="0"/>
                <a:ea typeface="Yu Gothic" panose="020B0400000000000000" pitchFamily="34" charset="-128"/>
                <a:cs typeface="Consolas" panose="020B0609020204030204" pitchFamily="49" charset="0"/>
              </a:rPr>
              <a:t>Exception</a:t>
            </a:r>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a:p>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a:p>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sz="1600" dirty="0">
                <a:solidFill>
                  <a:srgbClr val="008000"/>
                </a:solidFill>
                <a:latin typeface="Consolas" panose="020B0609020204030204" pitchFamily="49" charset="0"/>
                <a:ea typeface="Yu Gothic" panose="020B0400000000000000" pitchFamily="34" charset="-128"/>
                <a:cs typeface="Consolas" panose="020B0609020204030204" pitchFamily="49" charset="0"/>
              </a:rPr>
              <a:t>// global error handling/compensation goes here</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a:p>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a:p>
            <a:r>
              <a:rPr lang="en-US" sz="1600"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000" dirty="0">
              <a:effectLst/>
              <a:latin typeface="Calibri" panose="020F0502020204030204" pitchFamily="34" charset="0"/>
              <a:ea typeface="Yu Gothic" panose="020B0400000000000000" pitchFamily="34" charset="-128"/>
              <a:cs typeface="Times New Roman" panose="02020603050405020304" pitchFamily="18" charset="0"/>
            </a:endParaRPr>
          </a:p>
        </p:txBody>
      </p:sp>
      <p:sp>
        <p:nvSpPr>
          <p:cNvPr id="23" name="Rectangle 22">
            <a:extLst>
              <a:ext uri="{FF2B5EF4-FFF2-40B4-BE49-F238E27FC236}">
                <a16:creationId xmlns:a16="http://schemas.microsoft.com/office/drawing/2014/main" id="{FBE6B0B1-2EE0-48EA-AC35-DF81BDA5254C}"/>
              </a:ext>
            </a:extLst>
          </p:cNvPr>
          <p:cNvSpPr/>
          <p:nvPr/>
        </p:nvSpPr>
        <p:spPr>
          <a:xfrm>
            <a:off x="4641056" y="3160412"/>
            <a:ext cx="3463298" cy="278760"/>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A09B761-9E5A-412D-B121-584CDFAAB17B}"/>
              </a:ext>
            </a:extLst>
          </p:cNvPr>
          <p:cNvSpPr/>
          <p:nvPr/>
        </p:nvSpPr>
        <p:spPr>
          <a:xfrm>
            <a:off x="2951170" y="4128379"/>
            <a:ext cx="3149205" cy="278760"/>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95EF2EE-C994-40B5-A5D3-644F54E1295D}"/>
              </a:ext>
            </a:extLst>
          </p:cNvPr>
          <p:cNvSpPr/>
          <p:nvPr/>
        </p:nvSpPr>
        <p:spPr>
          <a:xfrm>
            <a:off x="2280200" y="4128379"/>
            <a:ext cx="614363" cy="278760"/>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52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5"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139B-FE69-40FE-BAB9-16E6609F0913}"/>
              </a:ext>
            </a:extLst>
          </p:cNvPr>
          <p:cNvSpPr>
            <a:spLocks noGrp="1"/>
          </p:cNvSpPr>
          <p:nvPr>
            <p:ph type="title"/>
          </p:nvPr>
        </p:nvSpPr>
        <p:spPr/>
        <p:txBody>
          <a:bodyPr/>
          <a:lstStyle/>
          <a:p>
            <a:r>
              <a:rPr lang="en-US" dirty="0"/>
              <a:t>Pattern #2: Fan-Out/Fan-In</a:t>
            </a:r>
          </a:p>
        </p:txBody>
      </p:sp>
      <p:grpSp>
        <p:nvGrpSpPr>
          <p:cNvPr id="4" name="Group 3">
            <a:extLst>
              <a:ext uri="{FF2B5EF4-FFF2-40B4-BE49-F238E27FC236}">
                <a16:creationId xmlns:a16="http://schemas.microsoft.com/office/drawing/2014/main" id="{328861B2-8C19-4AA8-AB05-D7AC1D0387DA}"/>
              </a:ext>
            </a:extLst>
          </p:cNvPr>
          <p:cNvGrpSpPr/>
          <p:nvPr/>
        </p:nvGrpSpPr>
        <p:grpSpPr>
          <a:xfrm>
            <a:off x="2237157" y="1967855"/>
            <a:ext cx="7717686" cy="3699520"/>
            <a:chOff x="3236608" y="3429000"/>
            <a:chExt cx="5500170" cy="2636540"/>
          </a:xfrm>
        </p:grpSpPr>
        <p:pic>
          <p:nvPicPr>
            <p:cNvPr id="5" name="Content Placeholder 3">
              <a:extLst>
                <a:ext uri="{FF2B5EF4-FFF2-40B4-BE49-F238E27FC236}">
                  <a16:creationId xmlns:a16="http://schemas.microsoft.com/office/drawing/2014/main" id="{33036829-286E-4E69-8E00-FB2CBAC6EA7B}"/>
                </a:ext>
              </a:extLst>
            </p:cNvPr>
            <p:cNvPicPr>
              <a:picLocks noChangeAspect="1"/>
            </p:cNvPicPr>
            <p:nvPr/>
          </p:nvPicPr>
          <p:blipFill>
            <a:blip r:embed="rId3"/>
            <a:stretch>
              <a:fillRect/>
            </a:stretch>
          </p:blipFill>
          <p:spPr>
            <a:xfrm>
              <a:off x="3236608" y="4194256"/>
              <a:ext cx="780738" cy="765256"/>
            </a:xfrm>
            <a:prstGeom prst="rect">
              <a:avLst/>
            </a:prstGeom>
          </p:spPr>
        </p:pic>
        <p:sp>
          <p:nvSpPr>
            <p:cNvPr id="6" name="Cylinder 5">
              <a:extLst>
                <a:ext uri="{FF2B5EF4-FFF2-40B4-BE49-F238E27FC236}">
                  <a16:creationId xmlns:a16="http://schemas.microsoft.com/office/drawing/2014/main" id="{F39DD957-B1D0-4F56-8D1F-96837232FF38}"/>
                </a:ext>
              </a:extLst>
            </p:cNvPr>
            <p:cNvSpPr/>
            <p:nvPr/>
          </p:nvSpPr>
          <p:spPr>
            <a:xfrm>
              <a:off x="4578235" y="4118084"/>
              <a:ext cx="457200" cy="9176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34434BB8-3BE5-4280-9EDA-3973153A0893}"/>
                </a:ext>
              </a:extLst>
            </p:cNvPr>
            <p:cNvPicPr>
              <a:picLocks noChangeAspect="1"/>
            </p:cNvPicPr>
            <p:nvPr/>
          </p:nvPicPr>
          <p:blipFill>
            <a:blip r:embed="rId3"/>
            <a:stretch>
              <a:fillRect/>
            </a:stretch>
          </p:blipFill>
          <p:spPr>
            <a:xfrm>
              <a:off x="5596324" y="4194256"/>
              <a:ext cx="780738" cy="765256"/>
            </a:xfrm>
            <a:prstGeom prst="rect">
              <a:avLst/>
            </a:prstGeom>
          </p:spPr>
        </p:pic>
        <p:sp>
          <p:nvSpPr>
            <p:cNvPr id="8" name="Cylinder 7">
              <a:extLst>
                <a:ext uri="{FF2B5EF4-FFF2-40B4-BE49-F238E27FC236}">
                  <a16:creationId xmlns:a16="http://schemas.microsoft.com/office/drawing/2014/main" id="{E51A2E3D-4B09-4274-AF1C-EEDAB0E1606E}"/>
                </a:ext>
              </a:extLst>
            </p:cNvPr>
            <p:cNvSpPr/>
            <p:nvPr/>
          </p:nvSpPr>
          <p:spPr>
            <a:xfrm>
              <a:off x="6937951" y="4118084"/>
              <a:ext cx="457200" cy="9176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3">
              <a:extLst>
                <a:ext uri="{FF2B5EF4-FFF2-40B4-BE49-F238E27FC236}">
                  <a16:creationId xmlns:a16="http://schemas.microsoft.com/office/drawing/2014/main" id="{71DD967A-CEAC-429C-8A24-F9D6A0456545}"/>
                </a:ext>
              </a:extLst>
            </p:cNvPr>
            <p:cNvPicPr>
              <a:picLocks noChangeAspect="1"/>
            </p:cNvPicPr>
            <p:nvPr/>
          </p:nvPicPr>
          <p:blipFill>
            <a:blip r:embed="rId3"/>
            <a:stretch>
              <a:fillRect/>
            </a:stretch>
          </p:blipFill>
          <p:spPr>
            <a:xfrm>
              <a:off x="7956040" y="4194256"/>
              <a:ext cx="780738" cy="765256"/>
            </a:xfrm>
            <a:prstGeom prst="rect">
              <a:avLst/>
            </a:prstGeom>
          </p:spPr>
        </p:pic>
        <p:sp>
          <p:nvSpPr>
            <p:cNvPr id="10" name="Arrow: Right 9">
              <a:extLst>
                <a:ext uri="{FF2B5EF4-FFF2-40B4-BE49-F238E27FC236}">
                  <a16:creationId xmlns:a16="http://schemas.microsoft.com/office/drawing/2014/main" id="{77019617-AB44-4B75-A1B0-31ECFA5028EC}"/>
                </a:ext>
              </a:extLst>
            </p:cNvPr>
            <p:cNvSpPr/>
            <p:nvPr/>
          </p:nvSpPr>
          <p:spPr>
            <a:xfrm>
              <a:off x="4134264" y="4460219"/>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2A32AEFA-E888-4E75-B7D6-D2BBA2CBE6EF}"/>
                </a:ext>
              </a:extLst>
            </p:cNvPr>
            <p:cNvSpPr/>
            <p:nvPr/>
          </p:nvSpPr>
          <p:spPr>
            <a:xfrm>
              <a:off x="5145612" y="4460219"/>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137AFC68-F897-42D6-9EC2-D956139A617E}"/>
                </a:ext>
              </a:extLst>
            </p:cNvPr>
            <p:cNvSpPr/>
            <p:nvPr/>
          </p:nvSpPr>
          <p:spPr>
            <a:xfrm>
              <a:off x="6487266" y="4460219"/>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16A03A80-0C40-4E51-9006-AB9CD9083A43}"/>
                </a:ext>
              </a:extLst>
            </p:cNvPr>
            <p:cNvSpPr/>
            <p:nvPr/>
          </p:nvSpPr>
          <p:spPr>
            <a:xfrm>
              <a:off x="7517913" y="4460219"/>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6C32C73-138B-4F74-B3E7-45EA73CFEF66}"/>
                </a:ext>
              </a:extLst>
            </p:cNvPr>
            <p:cNvSpPr txBox="1"/>
            <p:nvPr/>
          </p:nvSpPr>
          <p:spPr>
            <a:xfrm>
              <a:off x="3423235" y="4945113"/>
              <a:ext cx="407484" cy="369332"/>
            </a:xfrm>
            <a:prstGeom prst="rect">
              <a:avLst/>
            </a:prstGeom>
            <a:noFill/>
          </p:spPr>
          <p:txBody>
            <a:bodyPr wrap="none" rtlCol="0">
              <a:spAutoFit/>
            </a:bodyPr>
            <a:lstStyle/>
            <a:p>
              <a:r>
                <a:rPr lang="en-US" dirty="0"/>
                <a:t>F1</a:t>
              </a:r>
            </a:p>
          </p:txBody>
        </p:sp>
        <p:sp>
          <p:nvSpPr>
            <p:cNvPr id="15" name="TextBox 14">
              <a:extLst>
                <a:ext uri="{FF2B5EF4-FFF2-40B4-BE49-F238E27FC236}">
                  <a16:creationId xmlns:a16="http://schemas.microsoft.com/office/drawing/2014/main" id="{60DBAD98-AB13-4E72-B4B0-0D2D126F58A7}"/>
                </a:ext>
              </a:extLst>
            </p:cNvPr>
            <p:cNvSpPr txBox="1"/>
            <p:nvPr/>
          </p:nvSpPr>
          <p:spPr>
            <a:xfrm>
              <a:off x="5782951" y="5696208"/>
              <a:ext cx="407484" cy="369332"/>
            </a:xfrm>
            <a:prstGeom prst="rect">
              <a:avLst/>
            </a:prstGeom>
            <a:noFill/>
          </p:spPr>
          <p:txBody>
            <a:bodyPr wrap="none" rtlCol="0">
              <a:spAutoFit/>
            </a:bodyPr>
            <a:lstStyle/>
            <a:p>
              <a:r>
                <a:rPr lang="en-US" dirty="0"/>
                <a:t>F2</a:t>
              </a:r>
            </a:p>
          </p:txBody>
        </p:sp>
        <p:sp>
          <p:nvSpPr>
            <p:cNvPr id="16" name="TextBox 15">
              <a:extLst>
                <a:ext uri="{FF2B5EF4-FFF2-40B4-BE49-F238E27FC236}">
                  <a16:creationId xmlns:a16="http://schemas.microsoft.com/office/drawing/2014/main" id="{7C6F234F-5CDB-41F2-8499-122D097E2585}"/>
                </a:ext>
              </a:extLst>
            </p:cNvPr>
            <p:cNvSpPr txBox="1"/>
            <p:nvPr/>
          </p:nvSpPr>
          <p:spPr>
            <a:xfrm>
              <a:off x="8142667" y="4945113"/>
              <a:ext cx="407484" cy="369332"/>
            </a:xfrm>
            <a:prstGeom prst="rect">
              <a:avLst/>
            </a:prstGeom>
            <a:noFill/>
          </p:spPr>
          <p:txBody>
            <a:bodyPr wrap="none" rtlCol="0">
              <a:spAutoFit/>
            </a:bodyPr>
            <a:lstStyle/>
            <a:p>
              <a:r>
                <a:rPr lang="en-US" dirty="0"/>
                <a:t>F3</a:t>
              </a:r>
            </a:p>
          </p:txBody>
        </p:sp>
        <p:pic>
          <p:nvPicPr>
            <p:cNvPr id="17" name="Content Placeholder 3">
              <a:extLst>
                <a:ext uri="{FF2B5EF4-FFF2-40B4-BE49-F238E27FC236}">
                  <a16:creationId xmlns:a16="http://schemas.microsoft.com/office/drawing/2014/main" id="{7EAB9627-C09B-4908-9460-87324D7FE380}"/>
                </a:ext>
              </a:extLst>
            </p:cNvPr>
            <p:cNvPicPr>
              <a:picLocks noChangeAspect="1"/>
            </p:cNvPicPr>
            <p:nvPr/>
          </p:nvPicPr>
          <p:blipFill>
            <a:blip r:embed="rId3"/>
            <a:stretch>
              <a:fillRect/>
            </a:stretch>
          </p:blipFill>
          <p:spPr>
            <a:xfrm>
              <a:off x="5596324" y="4959512"/>
              <a:ext cx="780738" cy="765256"/>
            </a:xfrm>
            <a:prstGeom prst="rect">
              <a:avLst/>
            </a:prstGeom>
          </p:spPr>
        </p:pic>
        <p:pic>
          <p:nvPicPr>
            <p:cNvPr id="18" name="Content Placeholder 3">
              <a:extLst>
                <a:ext uri="{FF2B5EF4-FFF2-40B4-BE49-F238E27FC236}">
                  <a16:creationId xmlns:a16="http://schemas.microsoft.com/office/drawing/2014/main" id="{D27C8FE5-1EF9-4D39-9F44-E4862F8CA1E8}"/>
                </a:ext>
              </a:extLst>
            </p:cNvPr>
            <p:cNvPicPr>
              <a:picLocks noChangeAspect="1"/>
            </p:cNvPicPr>
            <p:nvPr/>
          </p:nvPicPr>
          <p:blipFill>
            <a:blip r:embed="rId3"/>
            <a:stretch>
              <a:fillRect/>
            </a:stretch>
          </p:blipFill>
          <p:spPr>
            <a:xfrm>
              <a:off x="5596324" y="3429000"/>
              <a:ext cx="780738" cy="765256"/>
            </a:xfrm>
            <a:prstGeom prst="rect">
              <a:avLst/>
            </a:prstGeom>
          </p:spPr>
        </p:pic>
        <p:sp>
          <p:nvSpPr>
            <p:cNvPr id="19" name="Arrow: Bent 18">
              <a:extLst>
                <a:ext uri="{FF2B5EF4-FFF2-40B4-BE49-F238E27FC236}">
                  <a16:creationId xmlns:a16="http://schemas.microsoft.com/office/drawing/2014/main" id="{83B0F736-E03A-4DD8-8E3A-69ABF75F84C5}"/>
                </a:ext>
              </a:extLst>
            </p:cNvPr>
            <p:cNvSpPr/>
            <p:nvPr/>
          </p:nvSpPr>
          <p:spPr>
            <a:xfrm>
              <a:off x="4754653" y="3705856"/>
              <a:ext cx="731493" cy="32099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Bent 19">
              <a:extLst>
                <a:ext uri="{FF2B5EF4-FFF2-40B4-BE49-F238E27FC236}">
                  <a16:creationId xmlns:a16="http://schemas.microsoft.com/office/drawing/2014/main" id="{526D9DEF-8ECE-4DA3-A943-0BB4420CBFE9}"/>
                </a:ext>
              </a:extLst>
            </p:cNvPr>
            <p:cNvSpPr/>
            <p:nvPr/>
          </p:nvSpPr>
          <p:spPr>
            <a:xfrm flipV="1">
              <a:off x="4754653" y="5126419"/>
              <a:ext cx="731493" cy="33600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Bent 20">
              <a:extLst>
                <a:ext uri="{FF2B5EF4-FFF2-40B4-BE49-F238E27FC236}">
                  <a16:creationId xmlns:a16="http://schemas.microsoft.com/office/drawing/2014/main" id="{2A896C1C-443F-4489-B445-AF4A405C28F8}"/>
                </a:ext>
              </a:extLst>
            </p:cNvPr>
            <p:cNvSpPr/>
            <p:nvPr/>
          </p:nvSpPr>
          <p:spPr>
            <a:xfrm rot="16200000" flipV="1">
              <a:off x="6712193" y="4908517"/>
              <a:ext cx="336001" cy="74311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Bent 21">
              <a:extLst>
                <a:ext uri="{FF2B5EF4-FFF2-40B4-BE49-F238E27FC236}">
                  <a16:creationId xmlns:a16="http://schemas.microsoft.com/office/drawing/2014/main" id="{9C615E3C-9706-4ECD-B4FF-51DAE88B76D3}"/>
                </a:ext>
              </a:extLst>
            </p:cNvPr>
            <p:cNvSpPr/>
            <p:nvPr/>
          </p:nvSpPr>
          <p:spPr>
            <a:xfrm rot="16200000" flipH="1" flipV="1">
              <a:off x="6729397" y="3524818"/>
              <a:ext cx="301589" cy="74311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56061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0B6D-302A-4D6F-BB32-6DE89B8FAA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FF2805A-38AD-4B17-B2EB-2399FD913256}"/>
              </a:ext>
            </a:extLst>
          </p:cNvPr>
          <p:cNvSpPr>
            <a:spLocks noGrp="1"/>
          </p:cNvSpPr>
          <p:nvPr>
            <p:ph idx="1"/>
          </p:nvPr>
        </p:nvSpPr>
        <p:spPr/>
        <p:txBody>
          <a:bodyPr/>
          <a:lstStyle/>
          <a:p>
            <a:r>
              <a:rPr lang="en-US" dirty="0"/>
              <a:t>Functions</a:t>
            </a:r>
          </a:p>
          <a:p>
            <a:pPr lvl="1"/>
            <a:r>
              <a:rPr lang="en-US" dirty="0"/>
              <a:t>Key Concepts</a:t>
            </a:r>
          </a:p>
          <a:p>
            <a:pPr lvl="1"/>
            <a:r>
              <a:rPr lang="en-US" dirty="0"/>
              <a:t>Best Practices</a:t>
            </a:r>
          </a:p>
          <a:p>
            <a:r>
              <a:rPr lang="en-US" dirty="0"/>
              <a:t>V2 Runtime</a:t>
            </a:r>
          </a:p>
          <a:p>
            <a:r>
              <a:rPr lang="en-US" dirty="0"/>
              <a:t>Durable Functions</a:t>
            </a:r>
          </a:p>
          <a:p>
            <a:endParaRPr lang="en-US" dirty="0"/>
          </a:p>
        </p:txBody>
      </p:sp>
    </p:spTree>
    <p:extLst>
      <p:ext uri="{BB962C8B-B14F-4D97-AF65-F5344CB8AC3E}">
        <p14:creationId xmlns:p14="http://schemas.microsoft.com/office/powerpoint/2010/main" val="413851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6803C35-929B-41AE-8648-55E82C80957A}"/>
              </a:ext>
            </a:extLst>
          </p:cNvPr>
          <p:cNvSpPr>
            <a:spLocks noGrp="1"/>
          </p:cNvSpPr>
          <p:nvPr>
            <p:ph idx="1"/>
          </p:nvPr>
        </p:nvSpPr>
        <p:spPr>
          <a:xfrm>
            <a:off x="838200" y="781049"/>
            <a:ext cx="10515600" cy="5395913"/>
          </a:xfrm>
        </p:spPr>
        <p:txBody>
          <a:bodyPr>
            <a:normAutofit fontScale="55000" lnSpcReduction="20000"/>
          </a:bodyPr>
          <a:lstStyle/>
          <a:p>
            <a:pPr marL="0" indent="0">
              <a:buNone/>
            </a:pPr>
            <a:r>
              <a:rPr lang="en-US" dirty="0">
                <a:solidFill>
                  <a:srgbClr val="0000FF"/>
                </a:solidFill>
                <a:latin typeface="Consolas" panose="020B0609020204030204" pitchFamily="49" charset="0"/>
              </a:rPr>
              <a:t>public static </a:t>
            </a:r>
            <a:r>
              <a:rPr lang="en-US" dirty="0" err="1">
                <a:solidFill>
                  <a:srgbClr val="0000FF"/>
                </a:solidFill>
                <a:latin typeface="Consolas" panose="020B0609020204030204" pitchFamily="49" charset="0"/>
              </a:rPr>
              <a:t>async</a:t>
            </a:r>
            <a:r>
              <a:rPr lang="en-US" dirty="0">
                <a:solidFill>
                  <a:srgbClr val="0000FF"/>
                </a:solidFill>
                <a:latin typeface="Consolas" panose="020B0609020204030204" pitchFamily="49" charset="0"/>
              </a:rPr>
              <a:t> </a:t>
            </a:r>
            <a:r>
              <a:rPr lang="en-US" dirty="0">
                <a:solidFill>
                  <a:srgbClr val="2B91AF"/>
                </a:solidFill>
                <a:latin typeface="Consolas" panose="020B0609020204030204" pitchFamily="49" charset="0"/>
              </a:rPr>
              <a:t>Task</a:t>
            </a:r>
            <a:r>
              <a:rPr lang="en-US" dirty="0">
                <a:latin typeface="Consolas" panose="020B0609020204030204" pitchFamily="49" charset="0"/>
              </a:rPr>
              <a:t> Run(</a:t>
            </a:r>
            <a:r>
              <a:rPr lang="en-US" dirty="0" err="1">
                <a:solidFill>
                  <a:srgbClr val="2B91AF"/>
                </a:solidFill>
                <a:latin typeface="Consolas" panose="020B0609020204030204" pitchFamily="49" charset="0"/>
              </a:rPr>
              <a:t>DurableOrchestrationContext</a:t>
            </a:r>
            <a:r>
              <a:rPr lang="en-US" dirty="0">
                <a:latin typeface="Consolas" panose="020B0609020204030204" pitchFamily="49" charset="0"/>
              </a:rPr>
              <a:t> </a:t>
            </a:r>
            <a:r>
              <a:rPr lang="en-US" dirty="0" err="1">
                <a:latin typeface="Consolas" panose="020B0609020204030204" pitchFamily="49" charset="0"/>
              </a:rPr>
              <a:t>ctx</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parallelTasks</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 List&lt;Task&lt;</a:t>
            </a:r>
            <a:r>
              <a:rPr lang="en-US" dirty="0" err="1">
                <a:solidFill>
                  <a:srgbClr val="0000FF"/>
                </a:solidFill>
                <a:latin typeface="Consolas" panose="020B0609020204030204" pitchFamily="49" charset="0"/>
              </a:rPr>
              <a:t>int</a:t>
            </a:r>
            <a:r>
              <a:rPr lang="en-US" dirty="0">
                <a:latin typeface="Consolas" panose="020B0609020204030204" pitchFamily="49" charset="0"/>
              </a:rPr>
              <a:t>&gt;&gt;();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a:solidFill>
                  <a:srgbClr val="008000"/>
                </a:solidFill>
                <a:latin typeface="Consolas" panose="020B0609020204030204" pitchFamily="49" charset="0"/>
              </a:rPr>
              <a:t>// get a list of N work items to process in parallel</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rPr>
              <a:t>object</a:t>
            </a:r>
            <a:r>
              <a:rPr lang="en-US" dirty="0">
                <a:latin typeface="Consolas" panose="020B0609020204030204" pitchFamily="49" charset="0"/>
              </a:rPr>
              <a:t>[] </a:t>
            </a:r>
            <a:r>
              <a:rPr lang="en-US" dirty="0" err="1">
                <a:latin typeface="Consolas" panose="020B0609020204030204" pitchFamily="49" charset="0"/>
              </a:rPr>
              <a:t>workBatch</a:t>
            </a:r>
            <a:r>
              <a:rPr lang="en-US" dirty="0">
                <a:latin typeface="Consolas" panose="020B0609020204030204" pitchFamily="49" charset="0"/>
              </a:rPr>
              <a:t> = </a:t>
            </a:r>
            <a:r>
              <a:rPr lang="en-US" dirty="0">
                <a:solidFill>
                  <a:srgbClr val="0000FF"/>
                </a:solidFill>
                <a:latin typeface="Consolas" panose="020B0609020204030204" pitchFamily="49" charset="0"/>
              </a:rPr>
              <a:t>await</a:t>
            </a:r>
            <a:r>
              <a:rPr lang="en-US" dirty="0">
                <a:latin typeface="Consolas" panose="020B0609020204030204" pitchFamily="49" charset="0"/>
              </a:rPr>
              <a:t> </a:t>
            </a:r>
            <a:r>
              <a:rPr lang="en-US" dirty="0" err="1">
                <a:latin typeface="Consolas" panose="020B0609020204030204" pitchFamily="49" charset="0"/>
              </a:rPr>
              <a:t>ctx.CallActivityAsync</a:t>
            </a:r>
            <a:r>
              <a:rPr lang="en-US" dirty="0">
                <a:latin typeface="Consolas" panose="020B0609020204030204" pitchFamily="49" charset="0"/>
              </a:rPr>
              <a:t>&lt;</a:t>
            </a:r>
            <a:r>
              <a:rPr lang="en-US" dirty="0">
                <a:solidFill>
                  <a:srgbClr val="0000FF"/>
                </a:solidFill>
                <a:latin typeface="Consolas" panose="020B0609020204030204" pitchFamily="49" charset="0"/>
              </a:rPr>
              <a:t>object</a:t>
            </a:r>
            <a:r>
              <a:rPr lang="en-US" dirty="0">
                <a:latin typeface="Consolas" panose="020B0609020204030204" pitchFamily="49" charset="0"/>
              </a:rPr>
              <a:t>[]&gt;(</a:t>
            </a:r>
            <a:r>
              <a:rPr lang="en-US" dirty="0">
                <a:solidFill>
                  <a:srgbClr val="A31515"/>
                </a:solidFill>
                <a:latin typeface="Consolas" panose="020B0609020204030204" pitchFamily="49" charset="0"/>
              </a:rPr>
              <a:t>"F1"</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rPr>
              <a:t>for</a:t>
            </a: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a:t>
            </a:r>
            <a:r>
              <a:rPr lang="en-US" dirty="0" err="1">
                <a:latin typeface="Consolas" panose="020B0609020204030204" pitchFamily="49" charset="0"/>
              </a:rPr>
              <a:t>workBatch.Length</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a:solidFill>
                  <a:srgbClr val="2B91AF"/>
                </a:solidFill>
                <a:latin typeface="Consolas" panose="020B0609020204030204" pitchFamily="49" charset="0"/>
              </a:rPr>
              <a:t>Task</a:t>
            </a:r>
            <a:r>
              <a:rPr lang="en-US" dirty="0">
                <a:latin typeface="Consolas" panose="020B0609020204030204" pitchFamily="49" charset="0"/>
              </a:rPr>
              <a:t>&lt;</a:t>
            </a:r>
            <a:r>
              <a:rPr lang="en-US" dirty="0" err="1">
                <a:solidFill>
                  <a:srgbClr val="0000FF"/>
                </a:solidFill>
                <a:latin typeface="Consolas" panose="020B0609020204030204" pitchFamily="49" charset="0"/>
              </a:rPr>
              <a:t>int</a:t>
            </a:r>
            <a:r>
              <a:rPr lang="en-US" dirty="0">
                <a:latin typeface="Consolas" panose="020B0609020204030204" pitchFamily="49" charset="0"/>
              </a:rPr>
              <a:t>&gt; task = </a:t>
            </a:r>
            <a:r>
              <a:rPr lang="en-US" dirty="0" err="1">
                <a:latin typeface="Consolas" panose="020B0609020204030204" pitchFamily="49" charset="0"/>
              </a:rPr>
              <a:t>ctx.CallActivityAsync</a:t>
            </a:r>
            <a:r>
              <a:rPr lang="en-US" dirty="0">
                <a:latin typeface="Consolas" panose="020B0609020204030204" pitchFamily="49" charset="0"/>
              </a:rPr>
              <a:t>&lt;</a:t>
            </a:r>
            <a:r>
              <a:rPr lang="en-US" dirty="0" err="1">
                <a:solidFill>
                  <a:srgbClr val="0000FF"/>
                </a:solidFill>
                <a:latin typeface="Consolas" panose="020B0609020204030204" pitchFamily="49" charset="0"/>
              </a:rPr>
              <a:t>int</a:t>
            </a:r>
            <a:r>
              <a:rPr lang="en-US" dirty="0">
                <a:latin typeface="Consolas" panose="020B0609020204030204" pitchFamily="49" charset="0"/>
              </a:rPr>
              <a:t>&gt;(</a:t>
            </a:r>
            <a:r>
              <a:rPr lang="en-US" dirty="0">
                <a:solidFill>
                  <a:srgbClr val="A31515"/>
                </a:solidFill>
                <a:latin typeface="Consolas" panose="020B0609020204030204" pitchFamily="49" charset="0"/>
              </a:rPr>
              <a:t>"F2"</a:t>
            </a:r>
            <a:r>
              <a:rPr lang="en-US" dirty="0">
                <a:latin typeface="Consolas" panose="020B0609020204030204" pitchFamily="49" charset="0"/>
              </a:rPr>
              <a:t>, </a:t>
            </a:r>
            <a:r>
              <a:rPr lang="en-US" dirty="0" err="1">
                <a:latin typeface="Consolas" panose="020B0609020204030204" pitchFamily="49" charset="0"/>
              </a:rPr>
              <a:t>workBatch</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parallelTasks.Add</a:t>
            </a:r>
            <a:r>
              <a:rPr lang="en-US" dirty="0">
                <a:latin typeface="Consolas" panose="020B0609020204030204" pitchFamily="49" charset="0"/>
              </a:rPr>
              <a:t>(task);</a:t>
            </a: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rPr>
              <a:t>await</a:t>
            </a:r>
            <a:r>
              <a:rPr lang="en-US" dirty="0">
                <a:latin typeface="Consolas" panose="020B0609020204030204" pitchFamily="49" charset="0"/>
              </a:rPr>
              <a:t> </a:t>
            </a:r>
            <a:r>
              <a:rPr lang="en-US" dirty="0" err="1">
                <a:solidFill>
                  <a:srgbClr val="2B91AF"/>
                </a:solidFill>
                <a:latin typeface="Consolas" panose="020B0609020204030204" pitchFamily="49" charset="0"/>
              </a:rPr>
              <a:t>Task</a:t>
            </a:r>
            <a:r>
              <a:rPr lang="en-US" dirty="0" err="1">
                <a:latin typeface="Consolas" panose="020B0609020204030204" pitchFamily="49" charset="0"/>
              </a:rPr>
              <a:t>.WhenAll</a:t>
            </a:r>
            <a:r>
              <a:rPr lang="en-US" dirty="0">
                <a:latin typeface="Consolas" panose="020B0609020204030204" pitchFamily="49" charset="0"/>
              </a:rPr>
              <a:t>(</a:t>
            </a:r>
            <a:r>
              <a:rPr lang="en-US" dirty="0" err="1">
                <a:latin typeface="Consolas" panose="020B0609020204030204" pitchFamily="49" charset="0"/>
              </a:rPr>
              <a:t>parallelTasks</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solidFill>
                  <a:srgbClr val="008000"/>
                </a:solidFill>
                <a:latin typeface="Consolas" panose="020B0609020204030204" pitchFamily="49" charset="0"/>
              </a:rPr>
              <a:t>    // aggregate all N outputs and send result to F3</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latin typeface="Consolas" panose="020B0609020204030204" pitchFamily="49" charset="0"/>
              </a:rPr>
              <a:t> sum = </a:t>
            </a:r>
            <a:r>
              <a:rPr lang="en-US" dirty="0" err="1">
                <a:latin typeface="Consolas" panose="020B0609020204030204" pitchFamily="49" charset="0"/>
              </a:rPr>
              <a:t>parallelTasks.Sum</a:t>
            </a:r>
            <a:r>
              <a:rPr lang="en-US" dirty="0">
                <a:latin typeface="Consolas" panose="020B0609020204030204" pitchFamily="49" charset="0"/>
              </a:rPr>
              <a:t>(t =&gt; </a:t>
            </a:r>
            <a:r>
              <a:rPr lang="en-US" dirty="0" err="1">
                <a:latin typeface="Consolas" panose="020B0609020204030204" pitchFamily="49" charset="0"/>
              </a:rPr>
              <a:t>t.Result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rPr>
              <a:t>await</a:t>
            </a:r>
            <a:r>
              <a:rPr lang="en-US" dirty="0">
                <a:latin typeface="Consolas" panose="020B0609020204030204" pitchFamily="49" charset="0"/>
              </a:rPr>
              <a:t> </a:t>
            </a:r>
            <a:r>
              <a:rPr lang="en-US" dirty="0" err="1">
                <a:latin typeface="Consolas" panose="020B0609020204030204" pitchFamily="49" charset="0"/>
              </a:rPr>
              <a:t>ctx.CallActivityAsync</a:t>
            </a:r>
            <a:r>
              <a:rPr lang="en-US" dirty="0">
                <a:latin typeface="Consolas" panose="020B0609020204030204" pitchFamily="49" charset="0"/>
              </a:rPr>
              <a:t>(</a:t>
            </a:r>
            <a:r>
              <a:rPr lang="en-US" dirty="0">
                <a:solidFill>
                  <a:srgbClr val="A31515"/>
                </a:solidFill>
                <a:latin typeface="Consolas" panose="020B0609020204030204" pitchFamily="49" charset="0"/>
              </a:rPr>
              <a:t>"F3"</a:t>
            </a:r>
            <a:r>
              <a:rPr lang="en-US" dirty="0">
                <a:latin typeface="Consolas" panose="020B0609020204030204" pitchFamily="49" charset="0"/>
              </a:rPr>
              <a:t>, sum);</a:t>
            </a:r>
          </a:p>
          <a:p>
            <a:pPr marL="0" indent="0">
              <a:buNone/>
            </a:pPr>
            <a:r>
              <a:rPr lang="en-US" dirty="0">
                <a:latin typeface="Consolas" panose="020B0609020204030204" pitchFamily="49" charset="0"/>
              </a:rPr>
              <a:t>}</a:t>
            </a:r>
          </a:p>
          <a:p>
            <a:endParaRPr lang="en-US" dirty="0"/>
          </a:p>
        </p:txBody>
      </p:sp>
      <p:sp>
        <p:nvSpPr>
          <p:cNvPr id="8" name="Rectangle 7">
            <a:extLst>
              <a:ext uri="{FF2B5EF4-FFF2-40B4-BE49-F238E27FC236}">
                <a16:creationId xmlns:a16="http://schemas.microsoft.com/office/drawing/2014/main" id="{62FB208F-6B95-4E91-B1D2-5D8F0B69CA41}"/>
              </a:ext>
            </a:extLst>
          </p:cNvPr>
          <p:cNvSpPr/>
          <p:nvPr/>
        </p:nvSpPr>
        <p:spPr>
          <a:xfrm>
            <a:off x="1307306" y="4189022"/>
            <a:ext cx="3607594" cy="278760"/>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9430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148A-B7C4-4801-A06E-154F17992E49}"/>
              </a:ext>
            </a:extLst>
          </p:cNvPr>
          <p:cNvSpPr>
            <a:spLocks noGrp="1"/>
          </p:cNvSpPr>
          <p:nvPr>
            <p:ph type="title"/>
          </p:nvPr>
        </p:nvSpPr>
        <p:spPr/>
        <p:txBody>
          <a:bodyPr/>
          <a:lstStyle/>
          <a:p>
            <a:r>
              <a:rPr lang="en-US" dirty="0"/>
              <a:t>Pattern #3: HTTP </a:t>
            </a:r>
            <a:r>
              <a:rPr lang="en-US" dirty="0" err="1"/>
              <a:t>Async</a:t>
            </a:r>
            <a:r>
              <a:rPr lang="en-US" dirty="0"/>
              <a:t> Response</a:t>
            </a:r>
          </a:p>
        </p:txBody>
      </p:sp>
      <p:grpSp>
        <p:nvGrpSpPr>
          <p:cNvPr id="19" name="Group 18">
            <a:extLst>
              <a:ext uri="{FF2B5EF4-FFF2-40B4-BE49-F238E27FC236}">
                <a16:creationId xmlns:a16="http://schemas.microsoft.com/office/drawing/2014/main" id="{7BA06315-220D-4BB8-BA45-2625778E179A}"/>
              </a:ext>
            </a:extLst>
          </p:cNvPr>
          <p:cNvGrpSpPr/>
          <p:nvPr/>
        </p:nvGrpSpPr>
        <p:grpSpPr>
          <a:xfrm>
            <a:off x="3532615" y="2006600"/>
            <a:ext cx="5007334" cy="3825779"/>
            <a:chOff x="3289988" y="1690688"/>
            <a:chExt cx="3565713" cy="2724330"/>
          </a:xfrm>
        </p:grpSpPr>
        <p:pic>
          <p:nvPicPr>
            <p:cNvPr id="4" name="Content Placeholder 3">
              <a:extLst>
                <a:ext uri="{FF2B5EF4-FFF2-40B4-BE49-F238E27FC236}">
                  <a16:creationId xmlns:a16="http://schemas.microsoft.com/office/drawing/2014/main" id="{00061BD2-2561-49FD-8B93-7A1616CA508B}"/>
                </a:ext>
              </a:extLst>
            </p:cNvPr>
            <p:cNvPicPr>
              <a:picLocks noChangeAspect="1"/>
            </p:cNvPicPr>
            <p:nvPr/>
          </p:nvPicPr>
          <p:blipFill>
            <a:blip r:embed="rId3"/>
            <a:stretch>
              <a:fillRect/>
            </a:stretch>
          </p:blipFill>
          <p:spPr>
            <a:xfrm>
              <a:off x="3715247" y="1690688"/>
              <a:ext cx="780738" cy="765256"/>
            </a:xfrm>
            <a:prstGeom prst="rect">
              <a:avLst/>
            </a:prstGeom>
          </p:spPr>
        </p:pic>
        <p:sp>
          <p:nvSpPr>
            <p:cNvPr id="5" name="Cylinder 4">
              <a:extLst>
                <a:ext uri="{FF2B5EF4-FFF2-40B4-BE49-F238E27FC236}">
                  <a16:creationId xmlns:a16="http://schemas.microsoft.com/office/drawing/2014/main" id="{A0AB77D5-5709-44CF-B646-4D33A490EFB1}"/>
                </a:ext>
              </a:extLst>
            </p:cNvPr>
            <p:cNvSpPr/>
            <p:nvPr/>
          </p:nvSpPr>
          <p:spPr>
            <a:xfrm>
              <a:off x="5056874" y="2870413"/>
              <a:ext cx="457200" cy="6390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a:extLst>
                <a:ext uri="{FF2B5EF4-FFF2-40B4-BE49-F238E27FC236}">
                  <a16:creationId xmlns:a16="http://schemas.microsoft.com/office/drawing/2014/main" id="{91D965F8-2732-42DB-B2F1-5A57CFACD100}"/>
                </a:ext>
              </a:extLst>
            </p:cNvPr>
            <p:cNvPicPr>
              <a:picLocks noChangeAspect="1"/>
            </p:cNvPicPr>
            <p:nvPr/>
          </p:nvPicPr>
          <p:blipFill>
            <a:blip r:embed="rId3"/>
            <a:stretch>
              <a:fillRect/>
            </a:stretch>
          </p:blipFill>
          <p:spPr>
            <a:xfrm>
              <a:off x="6074963" y="1690688"/>
              <a:ext cx="780738" cy="765256"/>
            </a:xfrm>
            <a:prstGeom prst="rect">
              <a:avLst/>
            </a:prstGeom>
          </p:spPr>
        </p:pic>
        <p:sp>
          <p:nvSpPr>
            <p:cNvPr id="7" name="Arrow: Right 6">
              <a:extLst>
                <a:ext uri="{FF2B5EF4-FFF2-40B4-BE49-F238E27FC236}">
                  <a16:creationId xmlns:a16="http://schemas.microsoft.com/office/drawing/2014/main" id="{A46B2227-1519-4076-8ABD-C7BEEC0AE178}"/>
                </a:ext>
              </a:extLst>
            </p:cNvPr>
            <p:cNvSpPr/>
            <p:nvPr/>
          </p:nvSpPr>
          <p:spPr>
            <a:xfrm>
              <a:off x="4612903" y="1956651"/>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E7D7A55C-20FD-463E-A174-61E0697C4380}"/>
                </a:ext>
              </a:extLst>
            </p:cNvPr>
            <p:cNvSpPr/>
            <p:nvPr/>
          </p:nvSpPr>
          <p:spPr>
            <a:xfrm>
              <a:off x="5624251" y="1956651"/>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3B39A37-81AA-4101-B0AE-42474F961CED}"/>
                </a:ext>
              </a:extLst>
            </p:cNvPr>
            <p:cNvSpPr txBox="1"/>
            <p:nvPr/>
          </p:nvSpPr>
          <p:spPr>
            <a:xfrm>
              <a:off x="3715247" y="2417617"/>
              <a:ext cx="780738" cy="263001"/>
            </a:xfrm>
            <a:prstGeom prst="rect">
              <a:avLst/>
            </a:prstGeom>
            <a:noFill/>
          </p:spPr>
          <p:txBody>
            <a:bodyPr wrap="square" rtlCol="0">
              <a:spAutoFit/>
            </a:bodyPr>
            <a:lstStyle/>
            <a:p>
              <a:pPr algn="ctr"/>
              <a:r>
                <a:rPr lang="en-US" dirty="0"/>
                <a:t>Start</a:t>
              </a:r>
            </a:p>
          </p:txBody>
        </p:sp>
        <p:sp>
          <p:nvSpPr>
            <p:cNvPr id="10" name="TextBox 9">
              <a:extLst>
                <a:ext uri="{FF2B5EF4-FFF2-40B4-BE49-F238E27FC236}">
                  <a16:creationId xmlns:a16="http://schemas.microsoft.com/office/drawing/2014/main" id="{FA823AF9-5058-46F6-986B-41E6A4F449F4}"/>
                </a:ext>
              </a:extLst>
            </p:cNvPr>
            <p:cNvSpPr txBox="1"/>
            <p:nvPr/>
          </p:nvSpPr>
          <p:spPr>
            <a:xfrm>
              <a:off x="6038991" y="2417617"/>
              <a:ext cx="780738" cy="263001"/>
            </a:xfrm>
            <a:prstGeom prst="rect">
              <a:avLst/>
            </a:prstGeom>
            <a:noFill/>
          </p:spPr>
          <p:txBody>
            <a:bodyPr wrap="square" rtlCol="0">
              <a:spAutoFit/>
            </a:bodyPr>
            <a:lstStyle/>
            <a:p>
              <a:pPr algn="ctr"/>
              <a:r>
                <a:rPr lang="en-US" dirty="0" err="1"/>
                <a:t>DoWork</a:t>
              </a:r>
              <a:endParaRPr lang="en-US" dirty="0"/>
            </a:p>
          </p:txBody>
        </p:sp>
        <p:sp>
          <p:nvSpPr>
            <p:cNvPr id="11" name="Cylinder 10">
              <a:extLst>
                <a:ext uri="{FF2B5EF4-FFF2-40B4-BE49-F238E27FC236}">
                  <a16:creationId xmlns:a16="http://schemas.microsoft.com/office/drawing/2014/main" id="{E692556F-F0A9-4708-BE4E-13B034B499B2}"/>
                </a:ext>
              </a:extLst>
            </p:cNvPr>
            <p:cNvSpPr/>
            <p:nvPr/>
          </p:nvSpPr>
          <p:spPr>
            <a:xfrm>
              <a:off x="5056874" y="1690688"/>
              <a:ext cx="457200" cy="72692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Bent 11">
              <a:extLst>
                <a:ext uri="{FF2B5EF4-FFF2-40B4-BE49-F238E27FC236}">
                  <a16:creationId xmlns:a16="http://schemas.microsoft.com/office/drawing/2014/main" id="{D2088F79-11B3-4F1A-919B-1C0835F8930F}"/>
                </a:ext>
              </a:extLst>
            </p:cNvPr>
            <p:cNvSpPr/>
            <p:nvPr/>
          </p:nvSpPr>
          <p:spPr>
            <a:xfrm flipV="1">
              <a:off x="4051677" y="2786947"/>
              <a:ext cx="901761" cy="532613"/>
            </a:xfrm>
            <a:prstGeom prst="bentArrow">
              <a:avLst>
                <a:gd name="adj1" fmla="val 2103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Bent 12">
              <a:extLst>
                <a:ext uri="{FF2B5EF4-FFF2-40B4-BE49-F238E27FC236}">
                  <a16:creationId xmlns:a16="http://schemas.microsoft.com/office/drawing/2014/main" id="{42D8C004-313E-4C1A-BE3E-0872B98137D3}"/>
                </a:ext>
              </a:extLst>
            </p:cNvPr>
            <p:cNvSpPr/>
            <p:nvPr/>
          </p:nvSpPr>
          <p:spPr>
            <a:xfrm flipH="1" flipV="1">
              <a:off x="5645119" y="2786946"/>
              <a:ext cx="901761" cy="532613"/>
            </a:xfrm>
            <a:prstGeom prst="bentArrow">
              <a:avLst>
                <a:gd name="adj1" fmla="val 2103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Content Placeholder 3">
              <a:extLst>
                <a:ext uri="{FF2B5EF4-FFF2-40B4-BE49-F238E27FC236}">
                  <a16:creationId xmlns:a16="http://schemas.microsoft.com/office/drawing/2014/main" id="{0B3EC8BE-DBAF-478D-91A4-3785C352E71E}"/>
                </a:ext>
              </a:extLst>
            </p:cNvPr>
            <p:cNvPicPr>
              <a:picLocks noChangeAspect="1"/>
            </p:cNvPicPr>
            <p:nvPr/>
          </p:nvPicPr>
          <p:blipFill>
            <a:blip r:embed="rId3"/>
            <a:stretch>
              <a:fillRect/>
            </a:stretch>
          </p:blipFill>
          <p:spPr>
            <a:xfrm>
              <a:off x="3789471" y="3479006"/>
              <a:ext cx="780738" cy="765256"/>
            </a:xfrm>
            <a:prstGeom prst="rect">
              <a:avLst/>
            </a:prstGeom>
          </p:spPr>
        </p:pic>
        <p:sp>
          <p:nvSpPr>
            <p:cNvPr id="15" name="Arrow: Bent 14">
              <a:extLst>
                <a:ext uri="{FF2B5EF4-FFF2-40B4-BE49-F238E27FC236}">
                  <a16:creationId xmlns:a16="http://schemas.microsoft.com/office/drawing/2014/main" id="{14A503EF-E616-40D2-8E84-3B4AC98922F6}"/>
                </a:ext>
              </a:extLst>
            </p:cNvPr>
            <p:cNvSpPr/>
            <p:nvPr/>
          </p:nvSpPr>
          <p:spPr>
            <a:xfrm rot="16200000" flipV="1">
              <a:off x="4816460" y="3415851"/>
              <a:ext cx="336001" cy="743115"/>
            </a:xfrm>
            <a:prstGeom prst="bentArrow">
              <a:avLst>
                <a:gd name="adj1" fmla="val 31692"/>
                <a:gd name="adj2" fmla="val 29462"/>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EE117492-373B-4388-972F-A269F6C6BFA3}"/>
                </a:ext>
              </a:extLst>
            </p:cNvPr>
            <p:cNvSpPr txBox="1"/>
            <p:nvPr/>
          </p:nvSpPr>
          <p:spPr>
            <a:xfrm>
              <a:off x="3789471" y="4152017"/>
              <a:ext cx="780738" cy="263001"/>
            </a:xfrm>
            <a:prstGeom prst="rect">
              <a:avLst/>
            </a:prstGeom>
            <a:noFill/>
          </p:spPr>
          <p:txBody>
            <a:bodyPr wrap="square" rtlCol="0">
              <a:spAutoFit/>
            </a:bodyPr>
            <a:lstStyle/>
            <a:p>
              <a:pPr algn="ctr"/>
              <a:r>
                <a:rPr lang="en-US" dirty="0" err="1"/>
                <a:t>GetStatus</a:t>
              </a:r>
              <a:endParaRPr lang="en-US" dirty="0"/>
            </a:p>
          </p:txBody>
        </p:sp>
        <p:sp>
          <p:nvSpPr>
            <p:cNvPr id="17" name="Arrow: Right 16">
              <a:extLst>
                <a:ext uri="{FF2B5EF4-FFF2-40B4-BE49-F238E27FC236}">
                  <a16:creationId xmlns:a16="http://schemas.microsoft.com/office/drawing/2014/main" id="{1389D226-28D3-40FE-863A-DF0EB8F758B7}"/>
                </a:ext>
              </a:extLst>
            </p:cNvPr>
            <p:cNvSpPr/>
            <p:nvPr/>
          </p:nvSpPr>
          <p:spPr>
            <a:xfrm>
              <a:off x="3291084" y="1956651"/>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1089C0F-175B-46F3-8A89-35AD553616D3}"/>
                </a:ext>
              </a:extLst>
            </p:cNvPr>
            <p:cNvSpPr/>
            <p:nvPr/>
          </p:nvSpPr>
          <p:spPr>
            <a:xfrm>
              <a:off x="3289988" y="3744969"/>
              <a:ext cx="340535" cy="23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4357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6FA311-D876-4CC9-A461-9692B4E19F51}"/>
              </a:ext>
            </a:extLst>
          </p:cNvPr>
          <p:cNvSpPr/>
          <p:nvPr/>
        </p:nvSpPr>
        <p:spPr>
          <a:xfrm>
            <a:off x="352425" y="797510"/>
            <a:ext cx="11487150" cy="5262979"/>
          </a:xfrm>
          <a:prstGeom prst="rect">
            <a:avLst/>
          </a:prstGeom>
        </p:spPr>
        <p:txBody>
          <a:bodyPr wrap="square">
            <a:spAutoFit/>
          </a:bodyPr>
          <a:lstStyle/>
          <a:p>
            <a:r>
              <a:rPr lang="en-US" sz="1600" dirty="0">
                <a:latin typeface="Consolas" panose="020B0609020204030204" pitchFamily="49" charset="0"/>
              </a:rPr>
              <a:t>&gt; curl -X POST https://myfunc.azurewebsites.net/orchestrators/</a:t>
            </a:r>
            <a:r>
              <a:rPr lang="en-US" sz="1600" b="1" dirty="0">
                <a:latin typeface="Consolas" panose="020B0609020204030204" pitchFamily="49" charset="0"/>
              </a:rPr>
              <a:t>DoWork</a:t>
            </a:r>
            <a:r>
              <a:rPr lang="en-US" sz="1600" dirty="0">
                <a:latin typeface="Consolas" panose="020B0609020204030204" pitchFamily="49" charset="0"/>
              </a:rPr>
              <a:t> -H "Content-Length: 0" -</a:t>
            </a:r>
            <a:r>
              <a:rPr lang="en-US" sz="1600" dirty="0" err="1">
                <a:latin typeface="Consolas" panose="020B0609020204030204" pitchFamily="49" charset="0"/>
              </a:rPr>
              <a:t>i</a:t>
            </a:r>
            <a:endParaRPr lang="en-US" sz="1600" dirty="0">
              <a:latin typeface="Consolas" panose="020B0609020204030204" pitchFamily="49" charset="0"/>
            </a:endParaRPr>
          </a:p>
          <a:p>
            <a:r>
              <a:rPr lang="en-US" sz="1600" dirty="0">
                <a:solidFill>
                  <a:schemeClr val="accent2">
                    <a:lumMod val="50000"/>
                  </a:schemeClr>
                </a:solidFill>
                <a:latin typeface="Consolas" panose="020B0609020204030204" pitchFamily="49" charset="0"/>
              </a:rPr>
              <a:t>HTTP/1.1 202 Accepted</a:t>
            </a:r>
            <a:br>
              <a:rPr lang="en-US" sz="1600" dirty="0">
                <a:solidFill>
                  <a:schemeClr val="accent2">
                    <a:lumMod val="50000"/>
                  </a:schemeClr>
                </a:solidFill>
                <a:latin typeface="Consolas" panose="020B0609020204030204" pitchFamily="49" charset="0"/>
              </a:rPr>
            </a:br>
            <a:r>
              <a:rPr lang="en-US" sz="1600" dirty="0">
                <a:solidFill>
                  <a:schemeClr val="accent2">
                    <a:lumMod val="50000"/>
                  </a:schemeClr>
                </a:solidFill>
                <a:latin typeface="Consolas" panose="020B0609020204030204" pitchFamily="49" charset="0"/>
              </a:rPr>
              <a:t>Location: https://myfunc.azurewebsites.net/orchestrators/b79baf67f717453ca9e86c5da21e03ec</a:t>
            </a:r>
            <a:br>
              <a:rPr lang="en-US" sz="1600" dirty="0">
                <a:solidFill>
                  <a:schemeClr val="accent2">
                    <a:lumMod val="50000"/>
                  </a:schemeClr>
                </a:solidFill>
                <a:latin typeface="Consolas" panose="020B0609020204030204" pitchFamily="49" charset="0"/>
              </a:rPr>
            </a:br>
            <a:r>
              <a:rPr lang="en-US" sz="1600" dirty="0">
                <a:solidFill>
                  <a:schemeClr val="accent2">
                    <a:lumMod val="50000"/>
                  </a:schemeClr>
                </a:solidFill>
                <a:latin typeface="Consolas" panose="020B0609020204030204" pitchFamily="49" charset="0"/>
              </a:rPr>
              <a:t>Server: Microsoft-IIS/8.0</a:t>
            </a:r>
          </a:p>
          <a:p>
            <a:endParaRPr lang="en-US" sz="1600" dirty="0">
              <a:latin typeface="Consolas" panose="020B0609020204030204" pitchFamily="49" charset="0"/>
            </a:endParaRPr>
          </a:p>
          <a:p>
            <a:r>
              <a:rPr lang="en-US" sz="1600" dirty="0">
                <a:latin typeface="Consolas" panose="020B0609020204030204" pitchFamily="49" charset="0"/>
              </a:rPr>
              <a:t>&gt; curl https://myfunc.azurewebsites.net/orchestrators/b79baf67f717453ca9e86c5da21e03ec -</a:t>
            </a:r>
            <a:r>
              <a:rPr lang="en-US" sz="1600" dirty="0" err="1">
                <a:latin typeface="Consolas" panose="020B0609020204030204" pitchFamily="49" charset="0"/>
              </a:rPr>
              <a:t>i</a:t>
            </a:r>
            <a:endParaRPr lang="en-US" sz="1600" dirty="0">
              <a:latin typeface="Consolas" panose="020B0609020204030204" pitchFamily="49" charset="0"/>
            </a:endParaRPr>
          </a:p>
          <a:p>
            <a:r>
              <a:rPr lang="en-US" sz="1600" dirty="0">
                <a:solidFill>
                  <a:schemeClr val="accent2">
                    <a:lumMod val="50000"/>
                  </a:schemeClr>
                </a:solidFill>
                <a:latin typeface="Consolas" panose="020B0609020204030204" pitchFamily="49" charset="0"/>
              </a:rPr>
              <a:t>HTTP/1.1 202 Accepted</a:t>
            </a:r>
            <a:br>
              <a:rPr lang="en-US" sz="1600" b="1" dirty="0">
                <a:solidFill>
                  <a:schemeClr val="accent2">
                    <a:lumMod val="50000"/>
                  </a:schemeClr>
                </a:solidFill>
                <a:latin typeface="Consolas" panose="020B0609020204030204" pitchFamily="49" charset="0"/>
              </a:rPr>
            </a:br>
            <a:r>
              <a:rPr lang="en-US" sz="1600" dirty="0">
                <a:solidFill>
                  <a:schemeClr val="accent2">
                    <a:lumMod val="50000"/>
                  </a:schemeClr>
                </a:solidFill>
                <a:latin typeface="Consolas" panose="020B0609020204030204" pitchFamily="49" charset="0"/>
              </a:rPr>
              <a:t>Content-Length: 173</a:t>
            </a:r>
            <a:br>
              <a:rPr lang="en-US" sz="1600" dirty="0">
                <a:solidFill>
                  <a:schemeClr val="accent2">
                    <a:lumMod val="50000"/>
                  </a:schemeClr>
                </a:solidFill>
                <a:latin typeface="Consolas" panose="020B0609020204030204" pitchFamily="49" charset="0"/>
              </a:rPr>
            </a:br>
            <a:r>
              <a:rPr lang="en-US" sz="1600" dirty="0">
                <a:solidFill>
                  <a:schemeClr val="accent2">
                    <a:lumMod val="50000"/>
                  </a:schemeClr>
                </a:solidFill>
                <a:latin typeface="Consolas" panose="020B0609020204030204" pitchFamily="49" charset="0"/>
              </a:rPr>
              <a:t>Content-Type: application/</a:t>
            </a:r>
            <a:r>
              <a:rPr lang="en-US" sz="1600" dirty="0" err="1">
                <a:solidFill>
                  <a:schemeClr val="accent2">
                    <a:lumMod val="50000"/>
                  </a:schemeClr>
                </a:solidFill>
                <a:latin typeface="Consolas" panose="020B0609020204030204" pitchFamily="49" charset="0"/>
              </a:rPr>
              <a:t>json</a:t>
            </a:r>
            <a:br>
              <a:rPr lang="en-US" sz="1600" dirty="0">
                <a:solidFill>
                  <a:schemeClr val="accent2">
                    <a:lumMod val="50000"/>
                  </a:schemeClr>
                </a:solidFill>
                <a:latin typeface="Consolas" panose="020B0609020204030204" pitchFamily="49" charset="0"/>
              </a:rPr>
            </a:br>
            <a:r>
              <a:rPr lang="en-US" sz="1600" dirty="0">
                <a:solidFill>
                  <a:schemeClr val="accent2">
                    <a:lumMod val="50000"/>
                  </a:schemeClr>
                </a:solidFill>
                <a:latin typeface="Consolas" panose="020B0609020204030204" pitchFamily="49" charset="0"/>
              </a:rPr>
              <a:t>Location: https://myfunc.azurewebsites.net/orchestrators/b79baf67f717453ca9e86c5da21e03ec</a:t>
            </a:r>
            <a:br>
              <a:rPr lang="en-US" sz="1600" dirty="0">
                <a:solidFill>
                  <a:schemeClr val="accent2">
                    <a:lumMod val="50000"/>
                  </a:schemeClr>
                </a:solidFill>
                <a:latin typeface="Consolas" panose="020B0609020204030204" pitchFamily="49" charset="0"/>
              </a:rPr>
            </a:br>
            <a:r>
              <a:rPr lang="en-US" sz="1600" dirty="0">
                <a:solidFill>
                  <a:schemeClr val="accent2">
                    <a:lumMod val="50000"/>
                  </a:schemeClr>
                </a:solidFill>
                <a:latin typeface="Consolas" panose="020B0609020204030204" pitchFamily="49" charset="0"/>
              </a:rPr>
              <a:t>Server: Microsoft-IIS/8.0</a:t>
            </a:r>
          </a:p>
          <a:p>
            <a:r>
              <a:rPr lang="en-US" sz="1600" dirty="0">
                <a:solidFill>
                  <a:schemeClr val="accent2">
                    <a:lumMod val="50000"/>
                  </a:schemeClr>
                </a:solidFill>
                <a:latin typeface="Consolas" panose="020B0609020204030204" pitchFamily="49" charset="0"/>
              </a:rPr>
              <a:t>{"runtimeStatus":"Running","createdTime":"2017-03-16T21:20:36Z","lastUpdatedTime":"2017-03-16T21:20:47Z"}</a:t>
            </a:r>
          </a:p>
          <a:p>
            <a:endParaRPr lang="en-US" sz="1600" dirty="0">
              <a:latin typeface="Consolas" panose="020B0609020204030204" pitchFamily="49" charset="0"/>
            </a:endParaRPr>
          </a:p>
          <a:p>
            <a:r>
              <a:rPr lang="en-US" sz="1600" dirty="0">
                <a:latin typeface="Consolas" panose="020B0609020204030204" pitchFamily="49" charset="0"/>
              </a:rPr>
              <a:t>&gt; curl https://myfunc.azurewebsites.net/orchestrators/b79baf67f717453ca9e86c5da21e03ec -</a:t>
            </a:r>
            <a:r>
              <a:rPr lang="en-US" sz="1600" dirty="0" err="1">
                <a:latin typeface="Consolas" panose="020B0609020204030204" pitchFamily="49" charset="0"/>
              </a:rPr>
              <a:t>i</a:t>
            </a:r>
            <a:endParaRPr lang="en-US" sz="1600" dirty="0">
              <a:latin typeface="Consolas" panose="020B0609020204030204" pitchFamily="49" charset="0"/>
            </a:endParaRPr>
          </a:p>
          <a:p>
            <a:r>
              <a:rPr lang="en-US" sz="1600" dirty="0">
                <a:solidFill>
                  <a:schemeClr val="accent2">
                    <a:lumMod val="50000"/>
                  </a:schemeClr>
                </a:solidFill>
                <a:latin typeface="Consolas" panose="020B0609020204030204" pitchFamily="49" charset="0"/>
              </a:rPr>
              <a:t>HTTP/1.1 200 OK</a:t>
            </a:r>
            <a:br>
              <a:rPr lang="en-US" sz="1600" dirty="0">
                <a:solidFill>
                  <a:schemeClr val="accent2">
                    <a:lumMod val="50000"/>
                  </a:schemeClr>
                </a:solidFill>
                <a:latin typeface="Consolas" panose="020B0609020204030204" pitchFamily="49" charset="0"/>
              </a:rPr>
            </a:br>
            <a:r>
              <a:rPr lang="en-US" sz="1600" dirty="0">
                <a:solidFill>
                  <a:schemeClr val="accent2">
                    <a:lumMod val="50000"/>
                  </a:schemeClr>
                </a:solidFill>
                <a:latin typeface="Consolas" panose="020B0609020204030204" pitchFamily="49" charset="0"/>
              </a:rPr>
              <a:t>Content-Length: 175</a:t>
            </a:r>
            <a:br>
              <a:rPr lang="en-US" sz="1600" dirty="0">
                <a:solidFill>
                  <a:schemeClr val="accent2">
                    <a:lumMod val="50000"/>
                  </a:schemeClr>
                </a:solidFill>
                <a:latin typeface="Consolas" panose="020B0609020204030204" pitchFamily="49" charset="0"/>
              </a:rPr>
            </a:br>
            <a:r>
              <a:rPr lang="en-US" sz="1600" dirty="0">
                <a:solidFill>
                  <a:schemeClr val="accent2">
                    <a:lumMod val="50000"/>
                  </a:schemeClr>
                </a:solidFill>
                <a:latin typeface="Consolas" panose="020B0609020204030204" pitchFamily="49" charset="0"/>
              </a:rPr>
              <a:t>Content-Type: application/</a:t>
            </a:r>
            <a:r>
              <a:rPr lang="en-US" sz="1600" dirty="0" err="1">
                <a:solidFill>
                  <a:schemeClr val="accent2">
                    <a:lumMod val="50000"/>
                  </a:schemeClr>
                </a:solidFill>
                <a:latin typeface="Consolas" panose="020B0609020204030204" pitchFamily="49" charset="0"/>
              </a:rPr>
              <a:t>json</a:t>
            </a:r>
            <a:br>
              <a:rPr lang="en-US" sz="1600" dirty="0">
                <a:solidFill>
                  <a:schemeClr val="accent2">
                    <a:lumMod val="50000"/>
                  </a:schemeClr>
                </a:solidFill>
                <a:latin typeface="Consolas" panose="020B0609020204030204" pitchFamily="49" charset="0"/>
              </a:rPr>
            </a:br>
            <a:r>
              <a:rPr lang="en-US" sz="1600" dirty="0">
                <a:solidFill>
                  <a:schemeClr val="accent2">
                    <a:lumMod val="50000"/>
                  </a:schemeClr>
                </a:solidFill>
                <a:latin typeface="Consolas" panose="020B0609020204030204" pitchFamily="49" charset="0"/>
              </a:rPr>
              <a:t>Server: Microsoft-IIS/8.0</a:t>
            </a:r>
          </a:p>
          <a:p>
            <a:r>
              <a:rPr lang="en-US" sz="1600" dirty="0">
                <a:solidFill>
                  <a:schemeClr val="accent2">
                    <a:lumMod val="50000"/>
                  </a:schemeClr>
                </a:solidFill>
                <a:latin typeface="Consolas" panose="020B0609020204030204" pitchFamily="49" charset="0"/>
              </a:rPr>
              <a:t>{"runtimeStatus":"Completed","createdTime":"2017-03-16T21:20:36Z","lastUpdatedTime":"2017-03-16T21:20:57Z"}</a:t>
            </a:r>
          </a:p>
        </p:txBody>
      </p:sp>
      <p:sp>
        <p:nvSpPr>
          <p:cNvPr id="3" name="Rectangle 2">
            <a:extLst>
              <a:ext uri="{FF2B5EF4-FFF2-40B4-BE49-F238E27FC236}">
                <a16:creationId xmlns:a16="http://schemas.microsoft.com/office/drawing/2014/main" id="{5D5022FD-B371-426F-BE1F-16C99C23CEC1}"/>
              </a:ext>
            </a:extLst>
          </p:cNvPr>
          <p:cNvSpPr/>
          <p:nvPr/>
        </p:nvSpPr>
        <p:spPr>
          <a:xfrm>
            <a:off x="5774531" y="866774"/>
            <a:ext cx="1445419" cy="209495"/>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C27AB05-DF6F-4F66-9AC9-9B2ABF4E2240}"/>
              </a:ext>
            </a:extLst>
          </p:cNvPr>
          <p:cNvSpPr/>
          <p:nvPr/>
        </p:nvSpPr>
        <p:spPr>
          <a:xfrm>
            <a:off x="7329489" y="866773"/>
            <a:ext cx="683418" cy="209495"/>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147A4A4-04EE-4FFB-BCB4-59FE034CDE22}"/>
              </a:ext>
            </a:extLst>
          </p:cNvPr>
          <p:cNvSpPr/>
          <p:nvPr/>
        </p:nvSpPr>
        <p:spPr>
          <a:xfrm>
            <a:off x="431006" y="1352549"/>
            <a:ext cx="9913144" cy="209495"/>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E60398-D73E-467C-8B46-45B4FA935FA3}"/>
              </a:ext>
            </a:extLst>
          </p:cNvPr>
          <p:cNvSpPr/>
          <p:nvPr/>
        </p:nvSpPr>
        <p:spPr>
          <a:xfrm>
            <a:off x="431006" y="2322194"/>
            <a:ext cx="2362200" cy="209495"/>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3E5ABE1-1680-4D39-892A-A82573662347}"/>
              </a:ext>
            </a:extLst>
          </p:cNvPr>
          <p:cNvSpPr/>
          <p:nvPr/>
        </p:nvSpPr>
        <p:spPr>
          <a:xfrm>
            <a:off x="552450" y="3547030"/>
            <a:ext cx="2781300" cy="209495"/>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A350EF-50A6-4F47-879F-BD95D9FE3646}"/>
              </a:ext>
            </a:extLst>
          </p:cNvPr>
          <p:cNvSpPr/>
          <p:nvPr/>
        </p:nvSpPr>
        <p:spPr>
          <a:xfrm>
            <a:off x="431006" y="4516675"/>
            <a:ext cx="1688307" cy="209495"/>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5B082B-2850-4E15-8FA6-C5F50ADC2F3E}"/>
              </a:ext>
            </a:extLst>
          </p:cNvPr>
          <p:cNvSpPr/>
          <p:nvPr/>
        </p:nvSpPr>
        <p:spPr>
          <a:xfrm>
            <a:off x="552449" y="5486320"/>
            <a:ext cx="3000375" cy="209495"/>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068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0F93-ACC8-4FB5-8E6C-5865459FE192}"/>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71EE2544-B65F-4190-9B1A-01903054B5E5}"/>
              </a:ext>
            </a:extLst>
          </p:cNvPr>
          <p:cNvSpPr>
            <a:spLocks noGrp="1"/>
          </p:cNvSpPr>
          <p:nvPr>
            <p:ph type="body" sz="quarter" idx="12"/>
          </p:nvPr>
        </p:nvSpPr>
        <p:spPr/>
        <p:txBody>
          <a:bodyPr/>
          <a:lstStyle/>
          <a:p>
            <a:r>
              <a:rPr lang="en-US" dirty="0"/>
              <a:t>HTTP </a:t>
            </a:r>
            <a:r>
              <a:rPr lang="en-US" dirty="0" err="1"/>
              <a:t>Async</a:t>
            </a:r>
            <a:r>
              <a:rPr lang="en-US" dirty="0"/>
              <a:t> Response</a:t>
            </a:r>
          </a:p>
        </p:txBody>
      </p:sp>
    </p:spTree>
    <p:extLst>
      <p:ext uri="{BB962C8B-B14F-4D97-AF65-F5344CB8AC3E}">
        <p14:creationId xmlns:p14="http://schemas.microsoft.com/office/powerpoint/2010/main" val="256247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7953-5C4F-434F-8A7A-0284297EAFCE}"/>
              </a:ext>
            </a:extLst>
          </p:cNvPr>
          <p:cNvSpPr>
            <a:spLocks noGrp="1"/>
          </p:cNvSpPr>
          <p:nvPr>
            <p:ph type="title"/>
          </p:nvPr>
        </p:nvSpPr>
        <p:spPr>
          <a:xfrm>
            <a:off x="838200" y="365125"/>
            <a:ext cx="10515600" cy="1325563"/>
          </a:xfrm>
        </p:spPr>
        <p:txBody>
          <a:bodyPr/>
          <a:lstStyle/>
          <a:p>
            <a:r>
              <a:rPr lang="en-US" dirty="0"/>
              <a:t>Pattern #4: Human Interaction w/Timeout</a:t>
            </a:r>
          </a:p>
        </p:txBody>
      </p:sp>
      <p:pic>
        <p:nvPicPr>
          <p:cNvPr id="18" name="Content Placeholder 17">
            <a:extLst>
              <a:ext uri="{FF2B5EF4-FFF2-40B4-BE49-F238E27FC236}">
                <a16:creationId xmlns:a16="http://schemas.microsoft.com/office/drawing/2014/main" id="{8D30381E-B4F0-4A12-80F4-20417C1B8744}"/>
              </a:ext>
            </a:extLst>
          </p:cNvPr>
          <p:cNvPicPr>
            <a:picLocks noGrp="1" noChangeAspect="1"/>
          </p:cNvPicPr>
          <p:nvPr>
            <p:ph idx="1"/>
          </p:nvPr>
        </p:nvPicPr>
        <p:blipFill>
          <a:blip r:embed="rId3"/>
          <a:stretch>
            <a:fillRect/>
          </a:stretch>
        </p:blipFill>
        <p:spPr>
          <a:xfrm>
            <a:off x="2059146" y="2206693"/>
            <a:ext cx="8073708" cy="3384482"/>
          </a:xfrm>
          <a:prstGeom prst="rect">
            <a:avLst/>
          </a:prstGeom>
        </p:spPr>
      </p:pic>
    </p:spTree>
    <p:extLst>
      <p:ext uri="{BB962C8B-B14F-4D97-AF65-F5344CB8AC3E}">
        <p14:creationId xmlns:p14="http://schemas.microsoft.com/office/powerpoint/2010/main" val="1307310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0A7EC6-6057-4391-98C9-9565BE7C837D}"/>
              </a:ext>
            </a:extLst>
          </p:cNvPr>
          <p:cNvSpPr/>
          <p:nvPr/>
        </p:nvSpPr>
        <p:spPr>
          <a:xfrm>
            <a:off x="457200" y="612844"/>
            <a:ext cx="11277600" cy="5632311"/>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Task</a:t>
            </a:r>
            <a:r>
              <a:rPr lang="en-US" dirty="0">
                <a:solidFill>
                  <a:srgbClr val="000000"/>
                </a:solidFill>
                <a:latin typeface="Consolas" panose="020B0609020204030204" pitchFamily="49" charset="0"/>
              </a:rPr>
              <a:t> Run(</a:t>
            </a:r>
            <a:r>
              <a:rPr lang="en-US" dirty="0" err="1">
                <a:solidFill>
                  <a:srgbClr val="2B91AF"/>
                </a:solidFill>
                <a:latin typeface="Consolas" panose="020B0609020204030204" pitchFamily="49" charset="0"/>
              </a:rPr>
              <a:t>DurableOrchestrationContext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ctx.CallActivityAsync</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[]&gt;(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RequestApproval</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timeoutCts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CancellationTokenSource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2B91AF"/>
                </a:solidFill>
                <a:latin typeface="Consolas" panose="020B0609020204030204" pitchFamily="49" charset="0"/>
              </a:rPr>
              <a:t>        </a:t>
            </a:r>
            <a:r>
              <a:rPr lang="en-US" dirty="0" err="1">
                <a:solidFill>
                  <a:srgbClr val="2B91AF"/>
                </a:solidFill>
                <a:latin typeface="Consolas" panose="020B0609020204030204" pitchFamily="49" charset="0"/>
              </a:rPr>
              <a:t>DateTime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dueTime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ctx.CurrentUtcDateTime.AddHours</a:t>
            </a:r>
            <a:r>
              <a:rPr lang="en-US" dirty="0">
                <a:solidFill>
                  <a:srgbClr val="000000"/>
                </a:solidFill>
                <a:latin typeface="Consolas" panose="020B0609020204030204" pitchFamily="49" charset="0"/>
              </a:rPr>
              <a:t>(72);</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Task</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durableTimeout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ctx.CreateTimer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dueTime</a:t>
            </a:r>
            <a:r>
              <a:rPr lang="en-US" dirty="0">
                <a:solidFill>
                  <a:srgbClr val="000000"/>
                </a:solidFill>
                <a:latin typeface="Consolas" panose="020B0609020204030204" pitchFamily="49" charset="0"/>
              </a:rPr>
              <a:t>, 0, </a:t>
            </a:r>
            <a:r>
              <a:rPr lang="en-US" dirty="0" err="1">
                <a:solidFill>
                  <a:srgbClr val="000000"/>
                </a:solidFill>
                <a:latin typeface="Consolas" panose="020B0609020204030204" pitchFamily="49" charset="0"/>
              </a:rPr>
              <a:t>cts.Token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approvalEvent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ctx.WaitForExternalEvent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&gt;(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ApprovalEvent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approvalEvent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Task</a:t>
            </a:r>
            <a:r>
              <a:rPr lang="en-US" dirty="0" err="1">
                <a:solidFill>
                  <a:srgbClr val="000000"/>
                </a:solidFill>
                <a:latin typeface="Consolas" panose="020B0609020204030204" pitchFamily="49" charset="0"/>
              </a:rPr>
              <a:t>.WhenAny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approvalEvent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durableTimeout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timeoutCts.Cancel</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ea typeface="Yu Gothic" panose="020B0400000000000000" pitchFamily="34" charset="-128"/>
                <a:cs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ctx.CallActivityAsync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HandleApproval</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approvalEvent.Result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ea typeface="Yu Gothic" panose="020B0400000000000000" pitchFamily="34" charset="-128"/>
                <a:cs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ctx.CallActivityAsync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"Escalate"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p:txBody>
      </p:sp>
      <p:sp>
        <p:nvSpPr>
          <p:cNvPr id="5" name="Rectangle 4">
            <a:extLst>
              <a:ext uri="{FF2B5EF4-FFF2-40B4-BE49-F238E27FC236}">
                <a16:creationId xmlns:a16="http://schemas.microsoft.com/office/drawing/2014/main" id="{FF87F512-5E44-45A9-8B0A-EA4D8047E9F0}"/>
              </a:ext>
            </a:extLst>
          </p:cNvPr>
          <p:cNvSpPr/>
          <p:nvPr/>
        </p:nvSpPr>
        <p:spPr>
          <a:xfrm>
            <a:off x="3888580" y="2026847"/>
            <a:ext cx="4577239" cy="278760"/>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B31E891-DFFA-4A82-BEF0-36BA02FA2282}"/>
              </a:ext>
            </a:extLst>
          </p:cNvPr>
          <p:cNvSpPr/>
          <p:nvPr/>
        </p:nvSpPr>
        <p:spPr>
          <a:xfrm>
            <a:off x="4267200" y="2305607"/>
            <a:ext cx="4945380" cy="278760"/>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7F78865-6214-4C5C-926A-1EA8FDEF3EFE}"/>
              </a:ext>
            </a:extLst>
          </p:cNvPr>
          <p:cNvSpPr/>
          <p:nvPr/>
        </p:nvSpPr>
        <p:spPr>
          <a:xfrm>
            <a:off x="4139088" y="3134998"/>
            <a:ext cx="6323172" cy="278760"/>
          </a:xfrm>
          <a:prstGeom prst="rect">
            <a:avLst/>
          </a:prstGeom>
          <a:noFill/>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660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Orchestrator Limitations</a:t>
            </a:r>
          </a:p>
        </p:txBody>
      </p:sp>
      <p:sp>
        <p:nvSpPr>
          <p:cNvPr id="3" name="Content Placeholder 2"/>
          <p:cNvSpPr>
            <a:spLocks noGrp="1"/>
          </p:cNvSpPr>
          <p:nvPr>
            <p:ph idx="1"/>
          </p:nvPr>
        </p:nvSpPr>
        <p:spPr/>
        <p:txBody>
          <a:bodyPr>
            <a:normAutofit/>
          </a:bodyPr>
          <a:lstStyle/>
          <a:p>
            <a:r>
              <a:rPr lang="en-US" dirty="0"/>
              <a:t>Orchestrator code is </a:t>
            </a:r>
            <a:r>
              <a:rPr lang="en-US" b="1" dirty="0"/>
              <a:t>replayed on every rehydration</a:t>
            </a:r>
            <a:r>
              <a:rPr lang="en-US" dirty="0"/>
              <a:t> to restore all </a:t>
            </a:r>
            <a:r>
              <a:rPr lang="en-US" i="1" dirty="0"/>
              <a:t>local state</a:t>
            </a:r>
            <a:r>
              <a:rPr lang="en-US" dirty="0"/>
              <a:t> (local variables, etc.).</a:t>
            </a:r>
          </a:p>
          <a:p>
            <a:pPr lvl="1"/>
            <a:r>
              <a:rPr lang="en-US" dirty="0"/>
              <a:t>Activity function calls are never replayed – the outputs are remembered. </a:t>
            </a:r>
          </a:p>
          <a:p>
            <a:pPr lvl="1"/>
            <a:r>
              <a:rPr lang="en-US" dirty="0"/>
              <a:t>Rebuilding state using history is known as </a:t>
            </a:r>
            <a:r>
              <a:rPr lang="en-US" dirty="0">
                <a:hlinkClick r:id="rId3"/>
              </a:rPr>
              <a:t>Event Sourcing</a:t>
            </a:r>
            <a:endParaRPr lang="en-US" dirty="0"/>
          </a:p>
          <a:p>
            <a:r>
              <a:rPr lang="en-US" dirty="0">
                <a:solidFill>
                  <a:srgbClr val="C00000"/>
                </a:solidFill>
              </a:rPr>
              <a:t>Orchestrator code must be deterministic</a:t>
            </a:r>
            <a:r>
              <a:rPr lang="en-US" dirty="0"/>
              <a:t>.</a:t>
            </a:r>
          </a:p>
          <a:p>
            <a:pPr lvl="1"/>
            <a:r>
              <a:rPr lang="en-US" dirty="0"/>
              <a:t>Rule #1: Never write logic that depends on random numbers, </a:t>
            </a:r>
            <a:r>
              <a:rPr lang="en-US" dirty="0" err="1"/>
              <a:t>DateTime.Now</a:t>
            </a:r>
            <a:r>
              <a:rPr lang="en-US" dirty="0"/>
              <a:t>, </a:t>
            </a:r>
            <a:r>
              <a:rPr lang="en-US" dirty="0" err="1"/>
              <a:t>Guid.NewGuid</a:t>
            </a:r>
            <a:r>
              <a:rPr lang="en-US" dirty="0"/>
              <a:t>(), etc.</a:t>
            </a:r>
          </a:p>
          <a:p>
            <a:pPr lvl="1"/>
            <a:r>
              <a:rPr lang="en-US" dirty="0"/>
              <a:t>Rule #2: Never do I/O directly in the orchestrator function.</a:t>
            </a:r>
          </a:p>
          <a:p>
            <a:pPr lvl="1"/>
            <a:r>
              <a:rPr lang="en-US" dirty="0"/>
              <a:t>Rule #3: Do not write infinite loops</a:t>
            </a:r>
          </a:p>
          <a:p>
            <a:pPr lvl="1"/>
            <a:r>
              <a:rPr lang="en-US" dirty="0"/>
              <a:t>Rule #4: Use the built-in workarounds for rules #1, #2, and #3</a:t>
            </a:r>
          </a:p>
          <a:p>
            <a:endParaRPr lang="en-US" dirty="0"/>
          </a:p>
        </p:txBody>
      </p:sp>
    </p:spTree>
    <p:extLst>
      <p:ext uri="{BB962C8B-B14F-4D97-AF65-F5344CB8AC3E}">
        <p14:creationId xmlns:p14="http://schemas.microsoft.com/office/powerpoint/2010/main" val="111162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Support</a:t>
            </a:r>
          </a:p>
        </p:txBody>
      </p:sp>
      <p:sp>
        <p:nvSpPr>
          <p:cNvPr id="3" name="Content Placeholder 2"/>
          <p:cNvSpPr>
            <a:spLocks noGrp="1"/>
          </p:cNvSpPr>
          <p:nvPr>
            <p:ph idx="1"/>
          </p:nvPr>
        </p:nvSpPr>
        <p:spPr/>
        <p:txBody>
          <a:bodyPr/>
          <a:lstStyle/>
          <a:p>
            <a:r>
              <a:rPr lang="en-US" dirty="0"/>
              <a:t>C# is the only officially supported language at this time.</a:t>
            </a:r>
          </a:p>
          <a:p>
            <a:r>
              <a:rPr lang="en-US" dirty="0"/>
              <a:t>JavaScript support is in-progress.</a:t>
            </a:r>
          </a:p>
        </p:txBody>
      </p:sp>
    </p:spTree>
    <p:extLst>
      <p:ext uri="{BB962C8B-B14F-4D97-AF65-F5344CB8AC3E}">
        <p14:creationId xmlns:p14="http://schemas.microsoft.com/office/powerpoint/2010/main" val="2353144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5293-922C-4AE0-B20E-71C6B9C03CD2}"/>
              </a:ext>
            </a:extLst>
          </p:cNvPr>
          <p:cNvSpPr>
            <a:spLocks noGrp="1"/>
          </p:cNvSpPr>
          <p:nvPr>
            <p:ph type="title"/>
          </p:nvPr>
        </p:nvSpPr>
        <p:spPr/>
        <p:txBody>
          <a:bodyPr/>
          <a:lstStyle/>
          <a:p>
            <a:r>
              <a:rPr lang="en-US" dirty="0"/>
              <a:t>More Durable Functions</a:t>
            </a:r>
          </a:p>
        </p:txBody>
      </p:sp>
      <p:sp>
        <p:nvSpPr>
          <p:cNvPr id="3" name="Content Placeholder 2">
            <a:extLst>
              <a:ext uri="{FF2B5EF4-FFF2-40B4-BE49-F238E27FC236}">
                <a16:creationId xmlns:a16="http://schemas.microsoft.com/office/drawing/2014/main" id="{9A3A2A67-9001-4F8D-939A-7369AD89A277}"/>
              </a:ext>
            </a:extLst>
          </p:cNvPr>
          <p:cNvSpPr>
            <a:spLocks noGrp="1"/>
          </p:cNvSpPr>
          <p:nvPr>
            <p:ph idx="1"/>
          </p:nvPr>
        </p:nvSpPr>
        <p:spPr/>
        <p:txBody>
          <a:bodyPr/>
          <a:lstStyle/>
          <a:p>
            <a:r>
              <a:rPr lang="en-US" dirty="0"/>
              <a:t>GitHub: https://github.com/Azure/azure-functions-durable-extension</a:t>
            </a:r>
          </a:p>
          <a:p>
            <a:r>
              <a:rPr lang="en-US" dirty="0"/>
              <a:t>Docs: https://docs.microsoft.com/en-us/azure/azure-functions/durable-functions-overview</a:t>
            </a:r>
          </a:p>
          <a:p>
            <a:r>
              <a:rPr lang="en-US" dirty="0"/>
              <a:t>Twitter: </a:t>
            </a:r>
          </a:p>
          <a:p>
            <a:pPr lvl="1"/>
            <a:r>
              <a:rPr lang="en-US" dirty="0"/>
              <a:t>@</a:t>
            </a:r>
            <a:r>
              <a:rPr lang="en-US" dirty="0" err="1"/>
              <a:t>AzureFunctions</a:t>
            </a:r>
            <a:endParaRPr lang="en-US" dirty="0"/>
          </a:p>
          <a:p>
            <a:pPr lvl="1"/>
            <a:r>
              <a:rPr lang="en-US" dirty="0"/>
              <a:t>@</a:t>
            </a:r>
            <a:r>
              <a:rPr lang="en-US" dirty="0" err="1"/>
              <a:t>kashimizMSFT</a:t>
            </a:r>
            <a:endParaRPr lang="en-US" dirty="0"/>
          </a:p>
        </p:txBody>
      </p:sp>
    </p:spTree>
    <p:extLst>
      <p:ext uri="{BB962C8B-B14F-4D97-AF65-F5344CB8AC3E}">
        <p14:creationId xmlns:p14="http://schemas.microsoft.com/office/powerpoint/2010/main" val="329363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543C-D862-467F-98E2-B997975BF5C1}"/>
              </a:ext>
            </a:extLst>
          </p:cNvPr>
          <p:cNvSpPr>
            <a:spLocks noGrp="1"/>
          </p:cNvSpPr>
          <p:nvPr>
            <p:ph type="title"/>
          </p:nvPr>
        </p:nvSpPr>
        <p:spPr>
          <a:xfrm>
            <a:off x="838200" y="365125"/>
            <a:ext cx="10515600" cy="1325563"/>
          </a:xfrm>
        </p:spPr>
        <p:txBody>
          <a:bodyPr/>
          <a:lstStyle/>
          <a:p>
            <a:r>
              <a:rPr lang="en-US" dirty="0"/>
              <a:t>Challenge Architecture</a:t>
            </a:r>
          </a:p>
        </p:txBody>
      </p:sp>
      <p:grpSp>
        <p:nvGrpSpPr>
          <p:cNvPr id="25" name="Group 24">
            <a:extLst>
              <a:ext uri="{FF2B5EF4-FFF2-40B4-BE49-F238E27FC236}">
                <a16:creationId xmlns:a16="http://schemas.microsoft.com/office/drawing/2014/main" id="{CFD7FD65-1356-41E5-B4E5-04E60F2BF8F2}"/>
              </a:ext>
            </a:extLst>
          </p:cNvPr>
          <p:cNvGrpSpPr/>
          <p:nvPr/>
        </p:nvGrpSpPr>
        <p:grpSpPr>
          <a:xfrm>
            <a:off x="3887305" y="1690688"/>
            <a:ext cx="4417390" cy="4273815"/>
            <a:chOff x="2457082" y="2219060"/>
            <a:chExt cx="4417390" cy="4273815"/>
          </a:xfrm>
        </p:grpSpPr>
        <p:grpSp>
          <p:nvGrpSpPr>
            <p:cNvPr id="6" name="Group 5">
              <a:extLst>
                <a:ext uri="{FF2B5EF4-FFF2-40B4-BE49-F238E27FC236}">
                  <a16:creationId xmlns:a16="http://schemas.microsoft.com/office/drawing/2014/main" id="{29D60385-7DF6-4F9A-A821-EE5E6D66AE36}"/>
                </a:ext>
              </a:extLst>
            </p:cNvPr>
            <p:cNvGrpSpPr/>
            <p:nvPr/>
          </p:nvGrpSpPr>
          <p:grpSpPr>
            <a:xfrm>
              <a:off x="5648880" y="2219060"/>
              <a:ext cx="1225592" cy="995694"/>
              <a:chOff x="1918772" y="2005532"/>
              <a:chExt cx="1225592" cy="995694"/>
            </a:xfrm>
          </p:grpSpPr>
          <p:pic>
            <p:nvPicPr>
              <p:cNvPr id="4" name="Content Placeholder 3">
                <a:extLst>
                  <a:ext uri="{FF2B5EF4-FFF2-40B4-BE49-F238E27FC236}">
                    <a16:creationId xmlns:a16="http://schemas.microsoft.com/office/drawing/2014/main" id="{A23AB33E-E1F2-4225-A224-18D24A762724}"/>
                  </a:ext>
                </a:extLst>
              </p:cNvPr>
              <p:cNvPicPr>
                <a:picLocks noChangeAspect="1"/>
              </p:cNvPicPr>
              <p:nvPr/>
            </p:nvPicPr>
            <p:blipFill>
              <a:blip r:embed="rId3"/>
              <a:stretch>
                <a:fillRect/>
              </a:stretch>
            </p:blipFill>
            <p:spPr>
              <a:xfrm>
                <a:off x="2141199" y="2005532"/>
                <a:ext cx="780738" cy="765256"/>
              </a:xfrm>
              <a:prstGeom prst="rect">
                <a:avLst/>
              </a:prstGeom>
            </p:spPr>
          </p:pic>
          <p:sp>
            <p:nvSpPr>
              <p:cNvPr id="5" name="TextBox 4">
                <a:extLst>
                  <a:ext uri="{FF2B5EF4-FFF2-40B4-BE49-F238E27FC236}">
                    <a16:creationId xmlns:a16="http://schemas.microsoft.com/office/drawing/2014/main" id="{B8B10ECC-AD15-4130-8367-7ED60CB9FBB1}"/>
                  </a:ext>
                </a:extLst>
              </p:cNvPr>
              <p:cNvSpPr txBox="1"/>
              <p:nvPr/>
            </p:nvSpPr>
            <p:spPr>
              <a:xfrm>
                <a:off x="1918772" y="2631894"/>
                <a:ext cx="1225592" cy="369332"/>
              </a:xfrm>
              <a:prstGeom prst="rect">
                <a:avLst/>
              </a:prstGeom>
              <a:noFill/>
            </p:spPr>
            <p:txBody>
              <a:bodyPr wrap="none" rtlCol="0">
                <a:spAutoFit/>
              </a:bodyPr>
              <a:lstStyle/>
              <a:p>
                <a:pPr algn="ctr"/>
                <a:r>
                  <a:rPr lang="en-US" dirty="0" err="1"/>
                  <a:t>CheckState</a:t>
                </a:r>
                <a:endParaRPr lang="en-US" dirty="0"/>
              </a:p>
            </p:txBody>
          </p:sp>
        </p:grpSp>
        <p:sp>
          <p:nvSpPr>
            <p:cNvPr id="8" name="Arrow: Bent 7">
              <a:extLst>
                <a:ext uri="{FF2B5EF4-FFF2-40B4-BE49-F238E27FC236}">
                  <a16:creationId xmlns:a16="http://schemas.microsoft.com/office/drawing/2014/main" id="{FC330CC7-66F4-4178-8538-5D1C0A8D75D2}"/>
                </a:ext>
              </a:extLst>
            </p:cNvPr>
            <p:cNvSpPr/>
            <p:nvPr/>
          </p:nvSpPr>
          <p:spPr>
            <a:xfrm flipH="1" flipV="1">
              <a:off x="5734304" y="3292323"/>
              <a:ext cx="974489" cy="1310498"/>
            </a:xfrm>
            <a:prstGeom prst="bentArrow">
              <a:avLst>
                <a:gd name="adj1" fmla="val 2103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lowchart: Decision 2">
              <a:extLst>
                <a:ext uri="{FF2B5EF4-FFF2-40B4-BE49-F238E27FC236}">
                  <a16:creationId xmlns:a16="http://schemas.microsoft.com/office/drawing/2014/main" id="{4DAA9C1D-4B41-45B1-A968-4CFAC619462D}"/>
                </a:ext>
              </a:extLst>
            </p:cNvPr>
            <p:cNvSpPr/>
            <p:nvPr/>
          </p:nvSpPr>
          <p:spPr>
            <a:xfrm>
              <a:off x="4148853" y="3969137"/>
              <a:ext cx="1500027" cy="74794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Arrow: Bent 9">
              <a:extLst>
                <a:ext uri="{FF2B5EF4-FFF2-40B4-BE49-F238E27FC236}">
                  <a16:creationId xmlns:a16="http://schemas.microsoft.com/office/drawing/2014/main" id="{F68DFA6C-8393-456A-A297-48032FCBA74D}"/>
                </a:ext>
              </a:extLst>
            </p:cNvPr>
            <p:cNvSpPr/>
            <p:nvPr/>
          </p:nvSpPr>
          <p:spPr>
            <a:xfrm rot="10800000" flipH="1" flipV="1">
              <a:off x="4801989" y="2352867"/>
              <a:ext cx="974489" cy="1458942"/>
            </a:xfrm>
            <a:prstGeom prst="bentArrow">
              <a:avLst>
                <a:gd name="adj1" fmla="val 2103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Right 10">
              <a:extLst>
                <a:ext uri="{FF2B5EF4-FFF2-40B4-BE49-F238E27FC236}">
                  <a16:creationId xmlns:a16="http://schemas.microsoft.com/office/drawing/2014/main" id="{A50C70EB-8988-44A9-98B7-66C3FB4FD0BD}"/>
                </a:ext>
              </a:extLst>
            </p:cNvPr>
            <p:cNvSpPr/>
            <p:nvPr/>
          </p:nvSpPr>
          <p:spPr>
            <a:xfrm rot="5400000">
              <a:off x="4615938" y="4945179"/>
              <a:ext cx="565853" cy="384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6D32DDF8-2226-49FB-8DC8-B87CF624E228}"/>
                </a:ext>
              </a:extLst>
            </p:cNvPr>
            <p:cNvGrpSpPr/>
            <p:nvPr/>
          </p:nvGrpSpPr>
          <p:grpSpPr>
            <a:xfrm>
              <a:off x="3108359" y="3947572"/>
              <a:ext cx="955070" cy="994106"/>
              <a:chOff x="2054033" y="2005532"/>
              <a:chExt cx="955070" cy="994106"/>
            </a:xfrm>
          </p:grpSpPr>
          <p:pic>
            <p:nvPicPr>
              <p:cNvPr id="13" name="Content Placeholder 3">
                <a:extLst>
                  <a:ext uri="{FF2B5EF4-FFF2-40B4-BE49-F238E27FC236}">
                    <a16:creationId xmlns:a16="http://schemas.microsoft.com/office/drawing/2014/main" id="{063B5FC7-B5A4-48BD-9657-5D58C553CB0F}"/>
                  </a:ext>
                </a:extLst>
              </p:cNvPr>
              <p:cNvPicPr>
                <a:picLocks noChangeAspect="1"/>
              </p:cNvPicPr>
              <p:nvPr/>
            </p:nvPicPr>
            <p:blipFill>
              <a:blip r:embed="rId3"/>
              <a:stretch>
                <a:fillRect/>
              </a:stretch>
            </p:blipFill>
            <p:spPr>
              <a:xfrm>
                <a:off x="2141199" y="2005532"/>
                <a:ext cx="780738" cy="765256"/>
              </a:xfrm>
              <a:prstGeom prst="rect">
                <a:avLst/>
              </a:prstGeom>
            </p:spPr>
          </p:pic>
          <p:sp>
            <p:nvSpPr>
              <p:cNvPr id="14" name="TextBox 13">
                <a:extLst>
                  <a:ext uri="{FF2B5EF4-FFF2-40B4-BE49-F238E27FC236}">
                    <a16:creationId xmlns:a16="http://schemas.microsoft.com/office/drawing/2014/main" id="{6874257F-FFDB-4B0C-8BB4-C406A67455A1}"/>
                  </a:ext>
                </a:extLst>
              </p:cNvPr>
              <p:cNvSpPr txBox="1"/>
              <p:nvPr/>
            </p:nvSpPr>
            <p:spPr>
              <a:xfrm>
                <a:off x="2054033" y="2630306"/>
                <a:ext cx="955070" cy="369332"/>
              </a:xfrm>
              <a:prstGeom prst="rect">
                <a:avLst/>
              </a:prstGeom>
              <a:noFill/>
            </p:spPr>
            <p:txBody>
              <a:bodyPr wrap="none" rtlCol="0">
                <a:spAutoFit/>
              </a:bodyPr>
              <a:lstStyle/>
              <a:p>
                <a:pPr algn="ctr"/>
                <a:r>
                  <a:rPr lang="en-US" dirty="0"/>
                  <a:t>Monitor</a:t>
                </a:r>
              </a:p>
            </p:txBody>
          </p:sp>
        </p:grpSp>
        <p:sp>
          <p:nvSpPr>
            <p:cNvPr id="15" name="Arrow: Right 14">
              <a:extLst>
                <a:ext uri="{FF2B5EF4-FFF2-40B4-BE49-F238E27FC236}">
                  <a16:creationId xmlns:a16="http://schemas.microsoft.com/office/drawing/2014/main" id="{264168BF-E03A-4AA0-A6CF-D186B059D6A1}"/>
                </a:ext>
              </a:extLst>
            </p:cNvPr>
            <p:cNvSpPr/>
            <p:nvPr/>
          </p:nvSpPr>
          <p:spPr>
            <a:xfrm>
              <a:off x="2457082" y="4155711"/>
              <a:ext cx="565853" cy="34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FD777C8-6487-4FC0-955D-C57DB59DE73E}"/>
                </a:ext>
              </a:extLst>
            </p:cNvPr>
            <p:cNvGrpSpPr/>
            <p:nvPr/>
          </p:nvGrpSpPr>
          <p:grpSpPr>
            <a:xfrm>
              <a:off x="4344867" y="5497181"/>
              <a:ext cx="1107996" cy="995694"/>
              <a:chOff x="1977570" y="2005532"/>
              <a:chExt cx="1107996" cy="995694"/>
            </a:xfrm>
          </p:grpSpPr>
          <p:pic>
            <p:nvPicPr>
              <p:cNvPr id="17" name="Content Placeholder 3">
                <a:extLst>
                  <a:ext uri="{FF2B5EF4-FFF2-40B4-BE49-F238E27FC236}">
                    <a16:creationId xmlns:a16="http://schemas.microsoft.com/office/drawing/2014/main" id="{8E166D5B-8085-4FE2-A2A1-93939811D076}"/>
                  </a:ext>
                </a:extLst>
              </p:cNvPr>
              <p:cNvPicPr>
                <a:picLocks noChangeAspect="1"/>
              </p:cNvPicPr>
              <p:nvPr/>
            </p:nvPicPr>
            <p:blipFill>
              <a:blip r:embed="rId3"/>
              <a:stretch>
                <a:fillRect/>
              </a:stretch>
            </p:blipFill>
            <p:spPr>
              <a:xfrm>
                <a:off x="2141199" y="2005532"/>
                <a:ext cx="780738" cy="765256"/>
              </a:xfrm>
              <a:prstGeom prst="rect">
                <a:avLst/>
              </a:prstGeom>
            </p:spPr>
          </p:pic>
          <p:sp>
            <p:nvSpPr>
              <p:cNvPr id="18" name="TextBox 17">
                <a:extLst>
                  <a:ext uri="{FF2B5EF4-FFF2-40B4-BE49-F238E27FC236}">
                    <a16:creationId xmlns:a16="http://schemas.microsoft.com/office/drawing/2014/main" id="{551CF0DB-C1B8-4057-9FC3-D3B97D8A0463}"/>
                  </a:ext>
                </a:extLst>
              </p:cNvPr>
              <p:cNvSpPr txBox="1"/>
              <p:nvPr/>
            </p:nvSpPr>
            <p:spPr>
              <a:xfrm>
                <a:off x="1977570" y="2631894"/>
                <a:ext cx="1107996" cy="369332"/>
              </a:xfrm>
              <a:prstGeom prst="rect">
                <a:avLst/>
              </a:prstGeom>
              <a:noFill/>
            </p:spPr>
            <p:txBody>
              <a:bodyPr wrap="none" rtlCol="0">
                <a:spAutoFit/>
              </a:bodyPr>
              <a:lstStyle/>
              <a:p>
                <a:pPr algn="ctr"/>
                <a:r>
                  <a:rPr lang="en-US" dirty="0" err="1"/>
                  <a:t>SendAlert</a:t>
                </a:r>
                <a:endParaRPr lang="en-US" dirty="0"/>
              </a:p>
            </p:txBody>
          </p:sp>
        </p:grpSp>
      </p:grpSp>
    </p:spTree>
    <p:extLst>
      <p:ext uri="{BB962C8B-B14F-4D97-AF65-F5344CB8AC3E}">
        <p14:creationId xmlns:p14="http://schemas.microsoft.com/office/powerpoint/2010/main" val="143649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03"/>
              <a:t>Azure Functions</a:t>
            </a:r>
          </a:p>
        </p:txBody>
      </p:sp>
      <p:grpSp>
        <p:nvGrpSpPr>
          <p:cNvPr id="8" name="Group 7">
            <a:extLst>
              <a:ext uri="{FF2B5EF4-FFF2-40B4-BE49-F238E27FC236}">
                <a16:creationId xmlns:a16="http://schemas.microsoft.com/office/drawing/2014/main" id="{487227BE-3AA1-4C60-910D-6011E99721AD}"/>
              </a:ext>
            </a:extLst>
          </p:cNvPr>
          <p:cNvGrpSpPr/>
          <p:nvPr/>
        </p:nvGrpSpPr>
        <p:grpSpPr>
          <a:xfrm>
            <a:off x="4134455" y="1194798"/>
            <a:ext cx="3216184" cy="4871958"/>
            <a:chOff x="4133899" y="1194163"/>
            <a:chExt cx="3217096" cy="4873340"/>
          </a:xfrm>
        </p:grpSpPr>
        <p:grpSp>
          <p:nvGrpSpPr>
            <p:cNvPr id="6" name="Group 5">
              <a:extLst>
                <a:ext uri="{FF2B5EF4-FFF2-40B4-BE49-F238E27FC236}">
                  <a16:creationId xmlns:a16="http://schemas.microsoft.com/office/drawing/2014/main" id="{F021440C-E964-4E84-A286-39927A605C5E}"/>
                </a:ext>
              </a:extLst>
            </p:cNvPr>
            <p:cNvGrpSpPr/>
            <p:nvPr/>
          </p:nvGrpSpPr>
          <p:grpSpPr>
            <a:xfrm>
              <a:off x="4841006" y="1194163"/>
              <a:ext cx="2509989" cy="4873340"/>
              <a:chOff x="4841006" y="1194163"/>
              <a:chExt cx="2509989" cy="487334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36926" y="2569926"/>
                <a:ext cx="1718148" cy="1718148"/>
              </a:xfrm>
              <a:prstGeom prst="rect">
                <a:avLst/>
              </a:prstGeom>
            </p:spPr>
          </p:pic>
          <p:sp>
            <p:nvSpPr>
              <p:cNvPr id="5" name="TextBox 4"/>
              <p:cNvSpPr txBox="1"/>
              <p:nvPr/>
            </p:nvSpPr>
            <p:spPr>
              <a:xfrm>
                <a:off x="4841006" y="5113725"/>
                <a:ext cx="2509989" cy="953778"/>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Author functions in C#, F#, Node.JS, </a:t>
                </a:r>
                <a:r>
                  <a:rPr lang="en-US" sz="1567" b="1">
                    <a:gradFill>
                      <a:gsLst>
                        <a:gs pos="2917">
                          <a:srgbClr val="505050"/>
                        </a:gs>
                        <a:gs pos="30000">
                          <a:srgbClr val="505050"/>
                        </a:gs>
                      </a:gsLst>
                      <a:lin ang="5400000" scaled="0"/>
                    </a:gradFill>
                    <a:latin typeface="Segoe UI Semilight"/>
                  </a:rPr>
                  <a:t>Java</a:t>
                </a:r>
                <a:r>
                  <a:rPr lang="en-US" sz="1567">
                    <a:gradFill>
                      <a:gsLst>
                        <a:gs pos="2917">
                          <a:srgbClr val="505050"/>
                        </a:gs>
                        <a:gs pos="30000">
                          <a:srgbClr val="505050"/>
                        </a:gs>
                      </a:gsLst>
                      <a:lin ang="5400000" scaled="0"/>
                    </a:gradFill>
                    <a:latin typeface="Segoe UI Semilight"/>
                  </a:rPr>
                  <a:t>, and more</a:t>
                </a:r>
              </a:p>
            </p:txBody>
          </p:sp>
          <p:sp>
            <p:nvSpPr>
              <p:cNvPr id="28" name="TextBox 27"/>
              <p:cNvSpPr txBox="1"/>
              <p:nvPr/>
            </p:nvSpPr>
            <p:spPr>
              <a:xfrm>
                <a:off x="5563907" y="1194163"/>
                <a:ext cx="106418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gradFill>
                      <a:gsLst>
                        <a:gs pos="2917">
                          <a:srgbClr val="505050"/>
                        </a:gs>
                        <a:gs pos="30000">
                          <a:srgbClr val="505050"/>
                        </a:gs>
                      </a:gsLst>
                      <a:lin ang="5400000" scaled="0"/>
                    </a:gradFill>
                    <a:latin typeface="Segoe UI Semilight"/>
                  </a:rPr>
                  <a:t>Code</a:t>
                </a:r>
              </a:p>
            </p:txBody>
          </p:sp>
        </p:grpSp>
        <p:sp>
          <p:nvSpPr>
            <p:cNvPr id="45" name="Arrow: Right 44"/>
            <p:cNvSpPr/>
            <p:nvPr/>
          </p:nvSpPr>
          <p:spPr bwMode="auto">
            <a:xfrm>
              <a:off x="4133899" y="3284824"/>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gradFill>
                  <a:gsLst>
                    <a:gs pos="0">
                      <a:srgbClr val="FFFFFF"/>
                    </a:gs>
                    <a:gs pos="100000">
                      <a:srgbClr val="FFFFFF"/>
                    </a:gs>
                  </a:gsLst>
                  <a:lin ang="5400000" scaled="0"/>
                </a:gradFill>
                <a:latin typeface="Segoe UI Semilight"/>
              </a:endParaRPr>
            </a:p>
          </p:txBody>
        </p:sp>
      </p:grpSp>
      <p:grpSp>
        <p:nvGrpSpPr>
          <p:cNvPr id="3" name="Group 2">
            <a:extLst>
              <a:ext uri="{FF2B5EF4-FFF2-40B4-BE49-F238E27FC236}">
                <a16:creationId xmlns:a16="http://schemas.microsoft.com/office/drawing/2014/main" id="{84AEB94C-4BF7-4043-AFAD-D84759DE6553}"/>
              </a:ext>
            </a:extLst>
          </p:cNvPr>
          <p:cNvGrpSpPr/>
          <p:nvPr/>
        </p:nvGrpSpPr>
        <p:grpSpPr>
          <a:xfrm>
            <a:off x="1314946" y="1203944"/>
            <a:ext cx="2675053" cy="5084511"/>
            <a:chOff x="1313589" y="1203312"/>
            <a:chExt cx="2675812" cy="5085954"/>
          </a:xfrm>
        </p:grpSpPr>
        <p:grpSp>
          <p:nvGrpSpPr>
            <p:cNvPr id="11" name="Group 10">
              <a:extLst>
                <a:ext uri="{FF2B5EF4-FFF2-40B4-BE49-F238E27FC236}">
                  <a16:creationId xmlns:a16="http://schemas.microsoft.com/office/drawing/2014/main" id="{26A35250-6931-4F30-B3A2-42AD10F2E3AE}"/>
                </a:ext>
              </a:extLst>
            </p:cNvPr>
            <p:cNvGrpSpPr/>
            <p:nvPr/>
          </p:nvGrpSpPr>
          <p:grpSpPr>
            <a:xfrm>
              <a:off x="1313589" y="1797206"/>
              <a:ext cx="2316072" cy="3009131"/>
              <a:chOff x="1313589" y="1797206"/>
              <a:chExt cx="2316072" cy="3009131"/>
            </a:xfrm>
          </p:grpSpPr>
          <p:pic>
            <p:nvPicPr>
              <p:cNvPr id="10" name="Graphic 9">
                <a:extLst>
                  <a:ext uri="{FF2B5EF4-FFF2-40B4-BE49-F238E27FC236}">
                    <a16:creationId xmlns:a16="http://schemas.microsoft.com/office/drawing/2014/main" id="{F46B04FD-CD20-4A04-AC25-AD0395A476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3589" y="1797206"/>
                <a:ext cx="1814384" cy="1402024"/>
              </a:xfrm>
              <a:prstGeom prst="rect">
                <a:avLst/>
              </a:prstGeom>
            </p:spPr>
          </p:pic>
          <p:grpSp>
            <p:nvGrpSpPr>
              <p:cNvPr id="30" name="Group 29"/>
              <p:cNvGrpSpPr/>
              <p:nvPr/>
            </p:nvGrpSpPr>
            <p:grpSpPr>
              <a:xfrm>
                <a:off x="1838307" y="2116021"/>
                <a:ext cx="1791354" cy="2690316"/>
                <a:chOff x="4945434" y="1645264"/>
                <a:chExt cx="1827274" cy="2744263"/>
              </a:xfrm>
            </p:grpSpPr>
            <p:pic>
              <p:nvPicPr>
                <p:cNvPr id="18" name="Graphic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76078" y="2590125"/>
                  <a:ext cx="777240" cy="777240"/>
                </a:xfrm>
                <a:prstGeom prst="rect">
                  <a:avLst/>
                </a:prstGeom>
              </p:spPr>
            </p:pic>
            <p:pic>
              <p:nvPicPr>
                <p:cNvPr id="12" name="Picture 11"/>
                <p:cNvPicPr>
                  <a:picLocks noChangeAspect="1"/>
                </p:cNvPicPr>
                <p:nvPr/>
              </p:nvPicPr>
              <p:blipFill>
                <a:blip r:embed="rId9">
                  <a:grayscl/>
                </a:blip>
                <a:stretch>
                  <a:fillRect/>
                </a:stretch>
              </p:blipFill>
              <p:spPr>
                <a:xfrm>
                  <a:off x="4945434" y="3609236"/>
                  <a:ext cx="780290" cy="780291"/>
                </a:xfrm>
                <a:prstGeom prst="rect">
                  <a:avLst/>
                </a:prstGeom>
              </p:spPr>
            </p:pic>
            <p:pic>
              <p:nvPicPr>
                <p:cNvPr id="14" name="Picture 13"/>
                <p:cNvPicPr>
                  <a:picLocks noChangeAspect="1"/>
                </p:cNvPicPr>
                <p:nvPr/>
              </p:nvPicPr>
              <p:blipFill>
                <a:blip r:embed="rId10">
                  <a:grayscl/>
                </a:blip>
                <a:stretch>
                  <a:fillRect/>
                </a:stretch>
              </p:blipFill>
              <p:spPr>
                <a:xfrm>
                  <a:off x="5992418" y="2594426"/>
                  <a:ext cx="780290" cy="780290"/>
                </a:xfrm>
                <a:prstGeom prst="rect">
                  <a:avLst/>
                </a:prstGeom>
              </p:spPr>
            </p:pic>
            <p:pic>
              <p:nvPicPr>
                <p:cNvPr id="16" name="Picture 15"/>
                <p:cNvPicPr>
                  <a:picLocks noChangeAspect="1"/>
                </p:cNvPicPr>
                <p:nvPr/>
              </p:nvPicPr>
              <p:blipFill>
                <a:blip r:embed="rId11">
                  <a:grayscl/>
                </a:blip>
                <a:stretch>
                  <a:fillRect/>
                </a:stretch>
              </p:blipFill>
              <p:spPr>
                <a:xfrm>
                  <a:off x="5982841" y="1645264"/>
                  <a:ext cx="780290" cy="780290"/>
                </a:xfrm>
                <a:prstGeom prst="rect">
                  <a:avLst/>
                </a:prstGeom>
              </p:spPr>
            </p:pic>
            <p:pic>
              <p:nvPicPr>
                <p:cNvPr id="20" name="Picture 19"/>
                <p:cNvPicPr>
                  <a:picLocks noChangeAspect="1"/>
                </p:cNvPicPr>
                <p:nvPr/>
              </p:nvPicPr>
              <p:blipFill>
                <a:blip r:embed="rId12">
                  <a:grayscl/>
                </a:blip>
                <a:stretch>
                  <a:fillRect/>
                </a:stretch>
              </p:blipFill>
              <p:spPr>
                <a:xfrm>
                  <a:off x="5992419" y="3609236"/>
                  <a:ext cx="761134" cy="761134"/>
                </a:xfrm>
                <a:prstGeom prst="rect">
                  <a:avLst/>
                </a:prstGeom>
              </p:spPr>
            </p:pic>
          </p:grpSp>
        </p:grpSp>
        <p:sp>
          <p:nvSpPr>
            <p:cNvPr id="27" name="TextBox 26"/>
            <p:cNvSpPr txBox="1"/>
            <p:nvPr/>
          </p:nvSpPr>
          <p:spPr>
            <a:xfrm>
              <a:off x="2129473" y="1203312"/>
              <a:ext cx="120986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gradFill>
                    <a:gsLst>
                      <a:gs pos="2917">
                        <a:srgbClr val="505050"/>
                      </a:gs>
                      <a:gs pos="30000">
                        <a:srgbClr val="505050"/>
                      </a:gs>
                    </a:gsLst>
                    <a:lin ang="5400000" scaled="0"/>
                  </a:gradFill>
                  <a:latin typeface="Segoe UI Semilight"/>
                </a:rPr>
                <a:t>Events</a:t>
              </a:r>
            </a:p>
          </p:txBody>
        </p:sp>
        <p:sp>
          <p:nvSpPr>
            <p:cNvPr id="47" name="TextBox 46"/>
            <p:cNvSpPr txBox="1"/>
            <p:nvPr/>
          </p:nvSpPr>
          <p:spPr>
            <a:xfrm>
              <a:off x="1479412" y="5113725"/>
              <a:ext cx="2509989" cy="1175541"/>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React to timers, HTTP, or events from your favorite Azure services, with more on the way</a:t>
              </a:r>
            </a:p>
          </p:txBody>
        </p:sp>
      </p:grpSp>
      <p:grpSp>
        <p:nvGrpSpPr>
          <p:cNvPr id="9" name="Group 8">
            <a:extLst>
              <a:ext uri="{FF2B5EF4-FFF2-40B4-BE49-F238E27FC236}">
                <a16:creationId xmlns:a16="http://schemas.microsoft.com/office/drawing/2014/main" id="{4FCD68B5-1FE2-4DE6-91B0-19AA156BD999}"/>
              </a:ext>
            </a:extLst>
          </p:cNvPr>
          <p:cNvGrpSpPr/>
          <p:nvPr/>
        </p:nvGrpSpPr>
        <p:grpSpPr>
          <a:xfrm>
            <a:off x="7458342" y="1194797"/>
            <a:ext cx="3252939" cy="4873805"/>
            <a:chOff x="7458727" y="1194163"/>
            <a:chExt cx="3253861" cy="4875188"/>
          </a:xfrm>
        </p:grpSpPr>
        <p:sp>
          <p:nvSpPr>
            <p:cNvPr id="46" name="Arrow: Right 45"/>
            <p:cNvSpPr/>
            <p:nvPr/>
          </p:nvSpPr>
          <p:spPr bwMode="auto">
            <a:xfrm>
              <a:off x="7458727" y="3284823"/>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gradFill>
                  <a:gsLst>
                    <a:gs pos="0">
                      <a:srgbClr val="FFFFFF"/>
                    </a:gs>
                    <a:gs pos="100000">
                      <a:srgbClr val="FFFFFF"/>
                    </a:gs>
                  </a:gsLst>
                  <a:lin ang="5400000" scaled="0"/>
                </a:gradFill>
                <a:latin typeface="Segoe UI Semilight"/>
              </a:endParaRPr>
            </a:p>
          </p:txBody>
        </p:sp>
        <p:grpSp>
          <p:nvGrpSpPr>
            <p:cNvPr id="7" name="Group 6">
              <a:extLst>
                <a:ext uri="{FF2B5EF4-FFF2-40B4-BE49-F238E27FC236}">
                  <a16:creationId xmlns:a16="http://schemas.microsoft.com/office/drawing/2014/main" id="{AE73FB0B-8500-4F71-AF72-1B0DDE27BB1D}"/>
                </a:ext>
              </a:extLst>
            </p:cNvPr>
            <p:cNvGrpSpPr/>
            <p:nvPr/>
          </p:nvGrpSpPr>
          <p:grpSpPr>
            <a:xfrm>
              <a:off x="8202599" y="1194163"/>
              <a:ext cx="2509989" cy="4875188"/>
              <a:chOff x="8202599" y="1194163"/>
              <a:chExt cx="2509989" cy="4875188"/>
            </a:xfrm>
          </p:grpSpPr>
          <p:grpSp>
            <p:nvGrpSpPr>
              <p:cNvPr id="32" name="Group 31"/>
              <p:cNvGrpSpPr/>
              <p:nvPr/>
            </p:nvGrpSpPr>
            <p:grpSpPr>
              <a:xfrm>
                <a:off x="8561168" y="2569927"/>
                <a:ext cx="1792850" cy="1728536"/>
                <a:chOff x="8732837" y="2620962"/>
                <a:chExt cx="1828800" cy="1763197"/>
              </a:xfrm>
            </p:grpSpPr>
            <p:pic>
              <p:nvPicPr>
                <p:cNvPr id="22" name="Picture 21"/>
                <p:cNvPicPr>
                  <a:picLocks noChangeAspect="1"/>
                </p:cNvPicPr>
                <p:nvPr/>
              </p:nvPicPr>
              <p:blipFill>
                <a:blip r:embed="rId13">
                  <a:grayscl/>
                </a:blip>
                <a:stretch>
                  <a:fillRect/>
                </a:stretch>
              </p:blipFill>
              <p:spPr>
                <a:xfrm>
                  <a:off x="8732837" y="3593272"/>
                  <a:ext cx="780290" cy="780290"/>
                </a:xfrm>
                <a:prstGeom prst="rect">
                  <a:avLst/>
                </a:prstGeom>
              </p:spPr>
            </p:pic>
            <p:pic>
              <p:nvPicPr>
                <p:cNvPr id="24" name="Picture 23"/>
                <p:cNvPicPr>
                  <a:picLocks noChangeAspect="1"/>
                </p:cNvPicPr>
                <p:nvPr/>
              </p:nvPicPr>
              <p:blipFill>
                <a:blip r:embed="rId14">
                  <a:grayscl/>
                </a:blip>
                <a:stretch>
                  <a:fillRect/>
                </a:stretch>
              </p:blipFill>
              <p:spPr>
                <a:xfrm>
                  <a:off x="9781347" y="2634011"/>
                  <a:ext cx="780290" cy="780290"/>
                </a:xfrm>
                <a:prstGeom prst="rect">
                  <a:avLst/>
                </a:prstGeom>
              </p:spPr>
            </p:pic>
            <p:pic>
              <p:nvPicPr>
                <p:cNvPr id="25" name="Picture 24"/>
                <p:cNvPicPr>
                  <a:picLocks noChangeAspect="1"/>
                </p:cNvPicPr>
                <p:nvPr/>
              </p:nvPicPr>
              <p:blipFill>
                <a:blip r:embed="rId10">
                  <a:grayscl/>
                </a:blip>
                <a:stretch>
                  <a:fillRect/>
                </a:stretch>
              </p:blipFill>
              <p:spPr>
                <a:xfrm>
                  <a:off x="8734032" y="2620962"/>
                  <a:ext cx="780290" cy="780290"/>
                </a:xfrm>
                <a:prstGeom prst="rect">
                  <a:avLst/>
                </a:prstGeom>
              </p:spPr>
            </p:pic>
            <p:pic>
              <p:nvPicPr>
                <p:cNvPr id="26" name="Picture 25"/>
                <p:cNvPicPr>
                  <a:picLocks noChangeAspect="1"/>
                </p:cNvPicPr>
                <p:nvPr/>
              </p:nvPicPr>
              <p:blipFill>
                <a:blip r:embed="rId12">
                  <a:grayscl/>
                </a:blip>
                <a:stretch>
                  <a:fillRect/>
                </a:stretch>
              </p:blipFill>
              <p:spPr>
                <a:xfrm>
                  <a:off x="9781347" y="3603869"/>
                  <a:ext cx="780290" cy="780290"/>
                </a:xfrm>
                <a:prstGeom prst="rect">
                  <a:avLst/>
                </a:prstGeom>
              </p:spPr>
            </p:pic>
          </p:grpSp>
          <p:sp>
            <p:nvSpPr>
              <p:cNvPr id="29" name="TextBox 28"/>
              <p:cNvSpPr txBox="1"/>
              <p:nvPr/>
            </p:nvSpPr>
            <p:spPr>
              <a:xfrm>
                <a:off x="8741956" y="1194163"/>
                <a:ext cx="1431275"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gradFill>
                      <a:gsLst>
                        <a:gs pos="2917">
                          <a:srgbClr val="505050"/>
                        </a:gs>
                        <a:gs pos="30000">
                          <a:srgbClr val="505050"/>
                        </a:gs>
                      </a:gsLst>
                      <a:lin ang="5400000" scaled="0"/>
                    </a:gradFill>
                    <a:latin typeface="Segoe UI Semilight"/>
                  </a:rPr>
                  <a:t>Outputs</a:t>
                </a:r>
              </a:p>
            </p:txBody>
          </p:sp>
          <p:sp>
            <p:nvSpPr>
              <p:cNvPr id="48" name="TextBox 47"/>
              <p:cNvSpPr txBox="1"/>
              <p:nvPr/>
            </p:nvSpPr>
            <p:spPr>
              <a:xfrm>
                <a:off x="8202599" y="5115281"/>
                <a:ext cx="2509989" cy="954070"/>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Send results to an ever-growing collection of services</a:t>
                </a:r>
              </a:p>
            </p:txBody>
          </p:sp>
        </p:grpSp>
      </p:grpSp>
    </p:spTree>
    <p:extLst>
      <p:ext uri="{BB962C8B-B14F-4D97-AF65-F5344CB8AC3E}">
        <p14:creationId xmlns:p14="http://schemas.microsoft.com/office/powerpoint/2010/main" val="402873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take a dependency on </a:t>
            </a:r>
            <a:r>
              <a:rPr lang="en-US" dirty="0" err="1"/>
              <a:t>DTFx</a:t>
            </a:r>
            <a:r>
              <a:rPr lang="en-US" dirty="0"/>
              <a:t>?</a:t>
            </a:r>
          </a:p>
        </p:txBody>
      </p:sp>
      <p:sp>
        <p:nvSpPr>
          <p:cNvPr id="3" name="Content Placeholder 2"/>
          <p:cNvSpPr>
            <a:spLocks noGrp="1"/>
          </p:cNvSpPr>
          <p:nvPr>
            <p:ph idx="1"/>
          </p:nvPr>
        </p:nvSpPr>
        <p:spPr/>
        <p:txBody>
          <a:bodyPr/>
          <a:lstStyle/>
          <a:p>
            <a:r>
              <a:rPr lang="en-US" dirty="0"/>
              <a:t>It’s a proven platform for building code-first orchestrations. Several Microsoft internal teams use it for production workloads today.</a:t>
            </a:r>
          </a:p>
          <a:p>
            <a:r>
              <a:rPr lang="en-US" dirty="0"/>
              <a:t>Time-to-market is important since serverless is an emerging industry trend.</a:t>
            </a:r>
          </a:p>
          <a:p>
            <a:r>
              <a:rPr lang="en-US" dirty="0"/>
              <a:t>It’s open source, which gives us greater flexibility.</a:t>
            </a:r>
          </a:p>
          <a:p>
            <a:r>
              <a:rPr lang="en-US" dirty="0"/>
              <a:t>Note that we’ve abstracted away the </a:t>
            </a:r>
            <a:r>
              <a:rPr lang="en-US" dirty="0" err="1"/>
              <a:t>DTFx</a:t>
            </a:r>
            <a:r>
              <a:rPr lang="en-US" dirty="0"/>
              <a:t> dependency, which allows us to swap it out if absolutely necessary.</a:t>
            </a:r>
          </a:p>
        </p:txBody>
      </p:sp>
    </p:spTree>
    <p:extLst>
      <p:ext uri="{BB962C8B-B14F-4D97-AF65-F5344CB8AC3E}">
        <p14:creationId xmlns:p14="http://schemas.microsoft.com/office/powerpoint/2010/main" val="1648928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this and Logic Apps?</a:t>
            </a:r>
          </a:p>
        </p:txBody>
      </p:sp>
      <p:sp>
        <p:nvSpPr>
          <p:cNvPr id="3" name="Content Placeholder 2"/>
          <p:cNvSpPr>
            <a:spLocks noGrp="1"/>
          </p:cNvSpPr>
          <p:nvPr>
            <p:ph idx="1"/>
          </p:nvPr>
        </p:nvSpPr>
        <p:spPr/>
        <p:txBody>
          <a:bodyPr>
            <a:normAutofit fontScale="77500" lnSpcReduction="20000"/>
          </a:bodyPr>
          <a:lstStyle/>
          <a:p>
            <a:r>
              <a:rPr lang="en-US" dirty="0"/>
              <a:t>Code vs. Designer</a:t>
            </a:r>
          </a:p>
          <a:p>
            <a:pPr lvl="1"/>
            <a:r>
              <a:rPr lang="en-US" dirty="0"/>
              <a:t>Durable Functions caters to developers who prefer code over designers or JSON schemas.</a:t>
            </a:r>
          </a:p>
          <a:p>
            <a:pPr lvl="1"/>
            <a:r>
              <a:rPr lang="en-US" dirty="0"/>
              <a:t>Logic Apps caters to those who want to write less code.</a:t>
            </a:r>
          </a:p>
          <a:p>
            <a:r>
              <a:rPr lang="en-US" dirty="0"/>
              <a:t>Orchestration vs. Integration</a:t>
            </a:r>
          </a:p>
          <a:p>
            <a:pPr lvl="1"/>
            <a:r>
              <a:rPr lang="en-US" dirty="0"/>
              <a:t>Orchestrator functions can express very complex logic using simple code constructs but lacks integration tools.</a:t>
            </a:r>
          </a:p>
          <a:p>
            <a:pPr lvl="1"/>
            <a:r>
              <a:rPr lang="en-US" dirty="0"/>
              <a:t>Logic Apps has a massive collection of actions and connectors, great for integration scenarios, but is naturally more limited in its expressiveness.</a:t>
            </a:r>
          </a:p>
          <a:p>
            <a:r>
              <a:rPr lang="en-US" dirty="0"/>
              <a:t>Portable Runtime</a:t>
            </a:r>
          </a:p>
          <a:p>
            <a:pPr lvl="1"/>
            <a:r>
              <a:rPr lang="en-US" dirty="0"/>
              <a:t>Local development/debugging</a:t>
            </a:r>
          </a:p>
          <a:p>
            <a:pPr lvl="1"/>
            <a:r>
              <a:rPr lang="en-US" dirty="0"/>
              <a:t>Enables orchestration in IoT Edge, windows server, containers, etc.</a:t>
            </a:r>
          </a:p>
          <a:p>
            <a:r>
              <a:rPr lang="en-US" dirty="0"/>
              <a:t>Management Experience</a:t>
            </a:r>
          </a:p>
          <a:p>
            <a:pPr lvl="1"/>
            <a:r>
              <a:rPr lang="en-US" dirty="0"/>
              <a:t>Logic Apps has a rich Azure portal-based management experience</a:t>
            </a:r>
          </a:p>
          <a:p>
            <a:pPr lvl="1"/>
            <a:r>
              <a:rPr lang="en-US" dirty="0"/>
              <a:t>Durable Functions requires you to build your own using the various web-hooks it supports.</a:t>
            </a:r>
          </a:p>
          <a:p>
            <a:pPr lvl="1"/>
            <a:r>
              <a:rPr lang="en-US" dirty="0"/>
              <a:t>Each platform has a slightly different monitoring solution.</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3674488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833E-7EE9-471A-A470-421A0E3FF8A9}"/>
              </a:ext>
            </a:extLst>
          </p:cNvPr>
          <p:cNvSpPr>
            <a:spLocks noGrp="1"/>
          </p:cNvSpPr>
          <p:nvPr>
            <p:ph type="title"/>
          </p:nvPr>
        </p:nvSpPr>
        <p:spPr/>
        <p:txBody>
          <a:bodyPr/>
          <a:lstStyle/>
          <a:p>
            <a:r>
              <a:rPr lang="en-US" dirty="0"/>
              <a:t>Functions and Logic Apps (Continued)</a:t>
            </a:r>
          </a:p>
        </p:txBody>
      </p:sp>
      <p:sp>
        <p:nvSpPr>
          <p:cNvPr id="3" name="Content Placeholder 2">
            <a:extLst>
              <a:ext uri="{FF2B5EF4-FFF2-40B4-BE49-F238E27FC236}">
                <a16:creationId xmlns:a16="http://schemas.microsoft.com/office/drawing/2014/main" id="{E5DE2F99-B323-490B-AA63-F6B4DA38E911}"/>
              </a:ext>
            </a:extLst>
          </p:cNvPr>
          <p:cNvSpPr>
            <a:spLocks noGrp="1"/>
          </p:cNvSpPr>
          <p:nvPr>
            <p:ph idx="1"/>
          </p:nvPr>
        </p:nvSpPr>
        <p:spPr/>
        <p:txBody>
          <a:bodyPr/>
          <a:lstStyle/>
          <a:p>
            <a:r>
              <a:rPr lang="en-US" dirty="0"/>
              <a:t>Functions and Logic Apps work great together and that integration will only get better.</a:t>
            </a:r>
          </a:p>
          <a:p>
            <a:r>
              <a:rPr lang="en-US" dirty="0"/>
              <a:t>You can orchestrate Functions using Logic Apps today.</a:t>
            </a:r>
          </a:p>
          <a:p>
            <a:pPr marL="0" indent="0">
              <a:buNone/>
            </a:pPr>
            <a:endParaRPr lang="en-US" dirty="0"/>
          </a:p>
        </p:txBody>
      </p:sp>
    </p:spTree>
    <p:extLst>
      <p:ext uri="{BB962C8B-B14F-4D97-AF65-F5344CB8AC3E}">
        <p14:creationId xmlns:p14="http://schemas.microsoft.com/office/powerpoint/2010/main" val="1305252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6C64-7CBE-4F0C-9A4D-1F56E0CEC05E}"/>
              </a:ext>
            </a:extLst>
          </p:cNvPr>
          <p:cNvSpPr>
            <a:spLocks noGrp="1"/>
          </p:cNvSpPr>
          <p:nvPr>
            <p:ph type="title"/>
          </p:nvPr>
        </p:nvSpPr>
        <p:spPr/>
        <p:txBody>
          <a:bodyPr/>
          <a:lstStyle/>
          <a:p>
            <a:r>
              <a:rPr lang="en-US" dirty="0"/>
              <a:t>Difference Between this and Service Fabric</a:t>
            </a:r>
          </a:p>
        </p:txBody>
      </p:sp>
      <p:sp>
        <p:nvSpPr>
          <p:cNvPr id="3" name="Content Placeholder 2">
            <a:extLst>
              <a:ext uri="{FF2B5EF4-FFF2-40B4-BE49-F238E27FC236}">
                <a16:creationId xmlns:a16="http://schemas.microsoft.com/office/drawing/2014/main" id="{7E423AEE-BE05-494E-80F8-1EB9A6CCD6E6}"/>
              </a:ext>
            </a:extLst>
          </p:cNvPr>
          <p:cNvSpPr>
            <a:spLocks noGrp="1"/>
          </p:cNvSpPr>
          <p:nvPr>
            <p:ph idx="1"/>
          </p:nvPr>
        </p:nvSpPr>
        <p:spPr/>
        <p:txBody>
          <a:bodyPr>
            <a:normAutofit fontScale="77500" lnSpcReduction="20000"/>
          </a:bodyPr>
          <a:lstStyle/>
          <a:p>
            <a:r>
              <a:rPr lang="en-US" dirty="0"/>
              <a:t>Both are similar in that they allow for scalable stateless compute. There is a radical difference in the developer experience.</a:t>
            </a:r>
          </a:p>
          <a:p>
            <a:r>
              <a:rPr lang="en-US" dirty="0"/>
              <a:t>Key differences:</a:t>
            </a:r>
          </a:p>
          <a:p>
            <a:pPr lvl="1"/>
            <a:r>
              <a:rPr lang="en-US" b="1" dirty="0"/>
              <a:t>Serverless</a:t>
            </a:r>
            <a:r>
              <a:rPr lang="en-US" dirty="0"/>
              <a:t>: Durable Functions is completely “serverless”. There are no VMs or clusters to manage or configure.</a:t>
            </a:r>
          </a:p>
          <a:p>
            <a:pPr lvl="1"/>
            <a:r>
              <a:rPr lang="en-US" b="1" dirty="0"/>
              <a:t>Local state</a:t>
            </a:r>
            <a:r>
              <a:rPr lang="en-US" dirty="0"/>
              <a:t>: Service Fabric stores state locally on the VM disk. Durable functions externalizes all state.</a:t>
            </a:r>
          </a:p>
          <a:p>
            <a:pPr lvl="1"/>
            <a:r>
              <a:rPr lang="en-US" b="1" dirty="0"/>
              <a:t>Programming model</a:t>
            </a:r>
            <a:r>
              <a:rPr lang="en-US" dirty="0"/>
              <a:t>: Service Fabric has reliable collections for managing state. Durable Functions has no such concept – the </a:t>
            </a:r>
            <a:r>
              <a:rPr lang="en-US" dirty="0" err="1"/>
              <a:t>statefulness</a:t>
            </a:r>
            <a:r>
              <a:rPr lang="en-US" dirty="0"/>
              <a:t> is implicit.</a:t>
            </a:r>
          </a:p>
          <a:p>
            <a:pPr lvl="1"/>
            <a:r>
              <a:rPr lang="en-US" b="1" dirty="0"/>
              <a:t>Partitioning: </a:t>
            </a:r>
            <a:r>
              <a:rPr lang="en-US" dirty="0"/>
              <a:t>Service Fabric customers must manage partition counts and partition strategies. Durable Functions customers only configure partition counts.</a:t>
            </a:r>
            <a:endParaRPr lang="en-US" b="1" dirty="0"/>
          </a:p>
          <a:p>
            <a:pPr lvl="1"/>
            <a:r>
              <a:rPr lang="en-US" b="1" dirty="0"/>
              <a:t>VM Scale-out</a:t>
            </a:r>
            <a:r>
              <a:rPr lang="en-US" dirty="0"/>
              <a:t>: Service Fabric relies on scale characteristics of VM scale sets + has a 5 VM minimum/500 maximum. Durable Functions relies on scale characteristic of Azure Functions, no minimum. Maximum VM count depends on the region (generally in the hundreds).</a:t>
            </a:r>
          </a:p>
          <a:p>
            <a:r>
              <a:rPr lang="en-US" dirty="0"/>
              <a:t>Service Fabric can theoretically provide much greater throughput, but will be much more expensive both in terms of billing and management, especially at small scale.</a:t>
            </a:r>
          </a:p>
        </p:txBody>
      </p:sp>
    </p:spTree>
    <p:extLst>
      <p:ext uri="{BB962C8B-B14F-4D97-AF65-F5344CB8AC3E}">
        <p14:creationId xmlns:p14="http://schemas.microsoft.com/office/powerpoint/2010/main" val="3060134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this “transactional”?</a:t>
            </a:r>
          </a:p>
        </p:txBody>
      </p:sp>
      <p:sp>
        <p:nvSpPr>
          <p:cNvPr id="3" name="Content Placeholder 2"/>
          <p:cNvSpPr>
            <a:spLocks noGrp="1"/>
          </p:cNvSpPr>
          <p:nvPr>
            <p:ph idx="1"/>
          </p:nvPr>
        </p:nvSpPr>
        <p:spPr/>
        <p:txBody>
          <a:bodyPr/>
          <a:lstStyle/>
          <a:p>
            <a:pPr marL="0" indent="0">
              <a:buNone/>
            </a:pPr>
            <a:r>
              <a:rPr lang="en-US" dirty="0"/>
              <a:t>Transactions have a lot of important properties that are consistent with most workflow/orchestration engines:</a:t>
            </a:r>
          </a:p>
          <a:p>
            <a:pPr lvl="1"/>
            <a:r>
              <a:rPr lang="en-US" b="1" dirty="0"/>
              <a:t>Serializability</a:t>
            </a:r>
            <a:r>
              <a:rPr lang="en-US" dirty="0"/>
              <a:t>: Sequential function calls are guaranteed to run in a deterministic order with deterministic inputs/outputs.</a:t>
            </a:r>
          </a:p>
          <a:p>
            <a:pPr lvl="1"/>
            <a:r>
              <a:rPr lang="en-US" b="1" dirty="0"/>
              <a:t>Durability</a:t>
            </a:r>
            <a:r>
              <a:rPr lang="en-US" dirty="0"/>
              <a:t>: State changes (including local variable state) survive failures.</a:t>
            </a:r>
          </a:p>
          <a:p>
            <a:pPr lvl="1"/>
            <a:r>
              <a:rPr lang="en-US" b="1" dirty="0"/>
              <a:t>Consistency</a:t>
            </a:r>
            <a:r>
              <a:rPr lang="en-US" dirty="0"/>
              <a:t>: Specifically, this is </a:t>
            </a:r>
            <a:r>
              <a:rPr lang="en-US" i="1" dirty="0"/>
              <a:t>local consistency</a:t>
            </a:r>
            <a:r>
              <a:rPr lang="en-US" dirty="0"/>
              <a:t>. Checkpointed states are strictly consistent and can always be recovered.</a:t>
            </a:r>
          </a:p>
          <a:p>
            <a:pPr lvl="1"/>
            <a:r>
              <a:rPr lang="en-US" b="1" dirty="0"/>
              <a:t>Compensation</a:t>
            </a:r>
            <a:r>
              <a:rPr lang="en-US" dirty="0"/>
              <a:t>: try/catch allows rolling back changes using custom logic if there is an application failure.</a:t>
            </a:r>
          </a:p>
          <a:p>
            <a:endParaRPr lang="en-US" dirty="0"/>
          </a:p>
        </p:txBody>
      </p:sp>
    </p:spTree>
    <p:extLst>
      <p:ext uri="{BB962C8B-B14F-4D97-AF65-F5344CB8AC3E}">
        <p14:creationId xmlns:p14="http://schemas.microsoft.com/office/powerpoint/2010/main" val="1215336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08E9BBE-0BCD-48DD-9A1F-CE57B68AFA09}"/>
              </a:ext>
            </a:extLst>
          </p:cNvPr>
          <p:cNvSpPr/>
          <p:nvPr/>
        </p:nvSpPr>
        <p:spPr>
          <a:xfrm>
            <a:off x="5190898" y="1592827"/>
            <a:ext cx="7001102" cy="4900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1" algn="ctr"/>
            <a:r>
              <a:rPr lang="en-US" dirty="0"/>
              <a:t>                      App Services Infrastructure</a:t>
            </a:r>
          </a:p>
        </p:txBody>
      </p:sp>
      <p:sp>
        <p:nvSpPr>
          <p:cNvPr id="2" name="Title 1">
            <a:extLst>
              <a:ext uri="{FF2B5EF4-FFF2-40B4-BE49-F238E27FC236}">
                <a16:creationId xmlns:a16="http://schemas.microsoft.com/office/drawing/2014/main" id="{28BA7755-E8BF-4E84-8BDB-14DAC35B1220}"/>
              </a:ext>
            </a:extLst>
          </p:cNvPr>
          <p:cNvSpPr>
            <a:spLocks noGrp="1"/>
          </p:cNvSpPr>
          <p:nvPr>
            <p:ph type="title"/>
          </p:nvPr>
        </p:nvSpPr>
        <p:spPr/>
        <p:txBody>
          <a:bodyPr/>
          <a:lstStyle/>
          <a:p>
            <a:r>
              <a:rPr lang="en-US" dirty="0"/>
              <a:t>Functions “Behind the scenes”</a:t>
            </a:r>
          </a:p>
        </p:txBody>
      </p:sp>
      <p:sp>
        <p:nvSpPr>
          <p:cNvPr id="4" name="Rectangle 3">
            <a:extLst>
              <a:ext uri="{FF2B5EF4-FFF2-40B4-BE49-F238E27FC236}">
                <a16:creationId xmlns:a16="http://schemas.microsoft.com/office/drawing/2014/main" id="{2BD7B0F2-C090-4380-8BDC-245039F476B6}"/>
              </a:ext>
            </a:extLst>
          </p:cNvPr>
          <p:cNvSpPr/>
          <p:nvPr/>
        </p:nvSpPr>
        <p:spPr>
          <a:xfrm>
            <a:off x="2320719" y="2718712"/>
            <a:ext cx="1704356" cy="13255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Functions (App Services) HTTP Front-end</a:t>
            </a:r>
          </a:p>
        </p:txBody>
      </p:sp>
      <p:sp>
        <p:nvSpPr>
          <p:cNvPr id="5" name="Rectangle 4">
            <a:extLst>
              <a:ext uri="{FF2B5EF4-FFF2-40B4-BE49-F238E27FC236}">
                <a16:creationId xmlns:a16="http://schemas.microsoft.com/office/drawing/2014/main" id="{C491EE0A-45FD-4A83-A973-B0FF8F216F60}"/>
              </a:ext>
            </a:extLst>
          </p:cNvPr>
          <p:cNvSpPr/>
          <p:nvPr/>
        </p:nvSpPr>
        <p:spPr>
          <a:xfrm>
            <a:off x="2320719" y="4312001"/>
            <a:ext cx="1704356" cy="114734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Scale Controller</a:t>
            </a:r>
          </a:p>
        </p:txBody>
      </p:sp>
      <p:grpSp>
        <p:nvGrpSpPr>
          <p:cNvPr id="15" name="Group 14">
            <a:extLst>
              <a:ext uri="{FF2B5EF4-FFF2-40B4-BE49-F238E27FC236}">
                <a16:creationId xmlns:a16="http://schemas.microsoft.com/office/drawing/2014/main" id="{ACE35C3D-51FE-4EBC-B977-6DCE319DD753}"/>
              </a:ext>
            </a:extLst>
          </p:cNvPr>
          <p:cNvGrpSpPr/>
          <p:nvPr/>
        </p:nvGrpSpPr>
        <p:grpSpPr>
          <a:xfrm>
            <a:off x="5372777" y="1690688"/>
            <a:ext cx="2248124" cy="1301457"/>
            <a:chOff x="4063399" y="1835368"/>
            <a:chExt cx="2248124" cy="1301457"/>
          </a:xfrm>
        </p:grpSpPr>
        <p:sp>
          <p:nvSpPr>
            <p:cNvPr id="9" name="Rectangle 8">
              <a:extLst>
                <a:ext uri="{FF2B5EF4-FFF2-40B4-BE49-F238E27FC236}">
                  <a16:creationId xmlns:a16="http://schemas.microsoft.com/office/drawing/2014/main" id="{84BEF645-78D3-4989-8C21-3CF729219449}"/>
                </a:ext>
              </a:extLst>
            </p:cNvPr>
            <p:cNvSpPr/>
            <p:nvPr/>
          </p:nvSpPr>
          <p:spPr>
            <a:xfrm>
              <a:off x="4063399" y="1855853"/>
              <a:ext cx="2202134" cy="128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BB596D4-7BDB-4932-B59F-372C8F7A114F}"/>
                </a:ext>
              </a:extLst>
            </p:cNvPr>
            <p:cNvSpPr txBox="1"/>
            <p:nvPr/>
          </p:nvSpPr>
          <p:spPr>
            <a:xfrm>
              <a:off x="4212190" y="1835368"/>
              <a:ext cx="2099333" cy="369332"/>
            </a:xfrm>
            <a:prstGeom prst="rect">
              <a:avLst/>
            </a:prstGeom>
            <a:noFill/>
          </p:spPr>
          <p:txBody>
            <a:bodyPr wrap="square" rtlCol="0">
              <a:spAutoFit/>
            </a:bodyPr>
            <a:lstStyle/>
            <a:p>
              <a:r>
                <a:rPr lang="en-US" dirty="0">
                  <a:solidFill>
                    <a:schemeClr val="bg1"/>
                  </a:solidFill>
                </a:rPr>
                <a:t>Functions Instance</a:t>
              </a:r>
            </a:p>
          </p:txBody>
        </p:sp>
      </p:grpSp>
      <p:grpSp>
        <p:nvGrpSpPr>
          <p:cNvPr id="16" name="Group 15">
            <a:extLst>
              <a:ext uri="{FF2B5EF4-FFF2-40B4-BE49-F238E27FC236}">
                <a16:creationId xmlns:a16="http://schemas.microsoft.com/office/drawing/2014/main" id="{B631B2BB-A896-4C2A-AD9E-754AA2211AA6}"/>
              </a:ext>
            </a:extLst>
          </p:cNvPr>
          <p:cNvGrpSpPr/>
          <p:nvPr/>
        </p:nvGrpSpPr>
        <p:grpSpPr>
          <a:xfrm>
            <a:off x="5367366" y="3281420"/>
            <a:ext cx="2248124" cy="1301457"/>
            <a:chOff x="4063399" y="1835368"/>
            <a:chExt cx="2248124" cy="1301457"/>
          </a:xfrm>
        </p:grpSpPr>
        <p:sp>
          <p:nvSpPr>
            <p:cNvPr id="17" name="Rectangle 16">
              <a:extLst>
                <a:ext uri="{FF2B5EF4-FFF2-40B4-BE49-F238E27FC236}">
                  <a16:creationId xmlns:a16="http://schemas.microsoft.com/office/drawing/2014/main" id="{A11A0DBB-6342-4404-8C66-A92BECBD5581}"/>
                </a:ext>
              </a:extLst>
            </p:cNvPr>
            <p:cNvSpPr/>
            <p:nvPr/>
          </p:nvSpPr>
          <p:spPr>
            <a:xfrm>
              <a:off x="4063399" y="1855853"/>
              <a:ext cx="2202134" cy="128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35198F1-1D67-4EAD-B5C4-BE72165CD386}"/>
                </a:ext>
              </a:extLst>
            </p:cNvPr>
            <p:cNvSpPr txBox="1"/>
            <p:nvPr/>
          </p:nvSpPr>
          <p:spPr>
            <a:xfrm>
              <a:off x="4212190" y="1835368"/>
              <a:ext cx="2099333" cy="369332"/>
            </a:xfrm>
            <a:prstGeom prst="rect">
              <a:avLst/>
            </a:prstGeom>
            <a:noFill/>
          </p:spPr>
          <p:txBody>
            <a:bodyPr wrap="square" rtlCol="0">
              <a:spAutoFit/>
            </a:bodyPr>
            <a:lstStyle/>
            <a:p>
              <a:r>
                <a:rPr lang="en-US" dirty="0">
                  <a:solidFill>
                    <a:schemeClr val="bg1"/>
                  </a:solidFill>
                </a:rPr>
                <a:t>Functions Instance</a:t>
              </a:r>
            </a:p>
          </p:txBody>
        </p:sp>
      </p:grpSp>
      <p:grpSp>
        <p:nvGrpSpPr>
          <p:cNvPr id="19" name="Group 18">
            <a:extLst>
              <a:ext uri="{FF2B5EF4-FFF2-40B4-BE49-F238E27FC236}">
                <a16:creationId xmlns:a16="http://schemas.microsoft.com/office/drawing/2014/main" id="{FEDD83A1-5D9A-4276-B44B-6FB29442466E}"/>
              </a:ext>
            </a:extLst>
          </p:cNvPr>
          <p:cNvGrpSpPr/>
          <p:nvPr/>
        </p:nvGrpSpPr>
        <p:grpSpPr>
          <a:xfrm>
            <a:off x="5372777" y="4974953"/>
            <a:ext cx="2248124" cy="1301457"/>
            <a:chOff x="4063399" y="1835368"/>
            <a:chExt cx="2248124" cy="1301457"/>
          </a:xfrm>
        </p:grpSpPr>
        <p:sp>
          <p:nvSpPr>
            <p:cNvPr id="20" name="Rectangle 19">
              <a:extLst>
                <a:ext uri="{FF2B5EF4-FFF2-40B4-BE49-F238E27FC236}">
                  <a16:creationId xmlns:a16="http://schemas.microsoft.com/office/drawing/2014/main" id="{01E5619B-5288-4C74-97D3-3D529E7390AC}"/>
                </a:ext>
              </a:extLst>
            </p:cNvPr>
            <p:cNvSpPr/>
            <p:nvPr/>
          </p:nvSpPr>
          <p:spPr>
            <a:xfrm>
              <a:off x="4063399" y="1855853"/>
              <a:ext cx="2202134" cy="128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CAA4A1D-7CF5-4D13-9737-88B24F8948A7}"/>
                </a:ext>
              </a:extLst>
            </p:cNvPr>
            <p:cNvSpPr txBox="1"/>
            <p:nvPr/>
          </p:nvSpPr>
          <p:spPr>
            <a:xfrm>
              <a:off x="4212190" y="1835368"/>
              <a:ext cx="2099333" cy="369332"/>
            </a:xfrm>
            <a:prstGeom prst="rect">
              <a:avLst/>
            </a:prstGeom>
            <a:noFill/>
          </p:spPr>
          <p:txBody>
            <a:bodyPr wrap="square" rtlCol="0">
              <a:spAutoFit/>
            </a:bodyPr>
            <a:lstStyle/>
            <a:p>
              <a:r>
                <a:rPr lang="en-US" dirty="0">
                  <a:solidFill>
                    <a:schemeClr val="bg1"/>
                  </a:solidFill>
                </a:rPr>
                <a:t>Functions Instance</a:t>
              </a:r>
            </a:p>
          </p:txBody>
        </p:sp>
      </p:grpSp>
      <p:sp>
        <p:nvSpPr>
          <p:cNvPr id="22" name="Rectangle: Diagonal Corners Snipped 21">
            <a:extLst>
              <a:ext uri="{FF2B5EF4-FFF2-40B4-BE49-F238E27FC236}">
                <a16:creationId xmlns:a16="http://schemas.microsoft.com/office/drawing/2014/main" id="{F9F8933D-FDAF-4316-ABE3-190E0D849ABF}"/>
              </a:ext>
            </a:extLst>
          </p:cNvPr>
          <p:cNvSpPr/>
          <p:nvPr/>
        </p:nvSpPr>
        <p:spPr>
          <a:xfrm>
            <a:off x="5562150" y="2060020"/>
            <a:ext cx="1823389" cy="808839"/>
          </a:xfrm>
          <a:prstGeom prst="snip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Azure Functions Runtime</a:t>
            </a:r>
          </a:p>
        </p:txBody>
      </p:sp>
      <p:sp>
        <p:nvSpPr>
          <p:cNvPr id="23" name="Rectangle: Diagonal Corners Snipped 22">
            <a:extLst>
              <a:ext uri="{FF2B5EF4-FFF2-40B4-BE49-F238E27FC236}">
                <a16:creationId xmlns:a16="http://schemas.microsoft.com/office/drawing/2014/main" id="{5E788C77-BB7E-448C-A2AE-DFFECBE47049}"/>
              </a:ext>
            </a:extLst>
          </p:cNvPr>
          <p:cNvSpPr/>
          <p:nvPr/>
        </p:nvSpPr>
        <p:spPr>
          <a:xfrm>
            <a:off x="5556738" y="3671237"/>
            <a:ext cx="1823389" cy="808839"/>
          </a:xfrm>
          <a:prstGeom prst="snip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Azure Functions Runtime</a:t>
            </a:r>
          </a:p>
        </p:txBody>
      </p:sp>
      <p:sp>
        <p:nvSpPr>
          <p:cNvPr id="24" name="Rectangle: Diagonal Corners Snipped 23">
            <a:extLst>
              <a:ext uri="{FF2B5EF4-FFF2-40B4-BE49-F238E27FC236}">
                <a16:creationId xmlns:a16="http://schemas.microsoft.com/office/drawing/2014/main" id="{5774449C-7CD5-4331-9FC1-073DB0EB5EE0}"/>
              </a:ext>
            </a:extLst>
          </p:cNvPr>
          <p:cNvSpPr/>
          <p:nvPr/>
        </p:nvSpPr>
        <p:spPr>
          <a:xfrm>
            <a:off x="5556738" y="5364770"/>
            <a:ext cx="1823389" cy="808839"/>
          </a:xfrm>
          <a:prstGeom prst="snip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Azure Functions Runtime</a:t>
            </a:r>
          </a:p>
        </p:txBody>
      </p:sp>
      <p:grpSp>
        <p:nvGrpSpPr>
          <p:cNvPr id="39" name="Group 38">
            <a:extLst>
              <a:ext uri="{FF2B5EF4-FFF2-40B4-BE49-F238E27FC236}">
                <a16:creationId xmlns:a16="http://schemas.microsoft.com/office/drawing/2014/main" id="{9362044B-A13D-4E48-9B1E-7307D09771E2}"/>
              </a:ext>
            </a:extLst>
          </p:cNvPr>
          <p:cNvGrpSpPr/>
          <p:nvPr/>
        </p:nvGrpSpPr>
        <p:grpSpPr>
          <a:xfrm>
            <a:off x="788152" y="2576806"/>
            <a:ext cx="1509572" cy="480211"/>
            <a:chOff x="788152" y="2576806"/>
            <a:chExt cx="1509572" cy="480211"/>
          </a:xfrm>
        </p:grpSpPr>
        <p:sp>
          <p:nvSpPr>
            <p:cNvPr id="29" name="Arrow: Right 28">
              <a:extLst>
                <a:ext uri="{FF2B5EF4-FFF2-40B4-BE49-F238E27FC236}">
                  <a16:creationId xmlns:a16="http://schemas.microsoft.com/office/drawing/2014/main" id="{55A81B84-FC21-4439-B441-40DB29291FF1}"/>
                </a:ext>
              </a:extLst>
            </p:cNvPr>
            <p:cNvSpPr/>
            <p:nvPr/>
          </p:nvSpPr>
          <p:spPr>
            <a:xfrm>
              <a:off x="903579" y="2946138"/>
              <a:ext cx="1371150" cy="11087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1815CE95-8A3B-4934-84DC-A607DA6043BC}"/>
                </a:ext>
              </a:extLst>
            </p:cNvPr>
            <p:cNvSpPr txBox="1"/>
            <p:nvPr/>
          </p:nvSpPr>
          <p:spPr>
            <a:xfrm>
              <a:off x="788152" y="2576806"/>
              <a:ext cx="1509572" cy="369332"/>
            </a:xfrm>
            <a:prstGeom prst="rect">
              <a:avLst/>
            </a:prstGeom>
            <a:noFill/>
          </p:spPr>
          <p:txBody>
            <a:bodyPr wrap="square" rtlCol="0">
              <a:spAutoFit/>
            </a:bodyPr>
            <a:lstStyle/>
            <a:p>
              <a:r>
                <a:rPr lang="en-US" dirty="0"/>
                <a:t>HTTP Request</a:t>
              </a:r>
            </a:p>
          </p:txBody>
        </p:sp>
      </p:grpSp>
      <p:grpSp>
        <p:nvGrpSpPr>
          <p:cNvPr id="40" name="Group 39">
            <a:extLst>
              <a:ext uri="{FF2B5EF4-FFF2-40B4-BE49-F238E27FC236}">
                <a16:creationId xmlns:a16="http://schemas.microsoft.com/office/drawing/2014/main" id="{63F82C57-3C5C-4735-B94D-FC4568D7FB95}"/>
              </a:ext>
            </a:extLst>
          </p:cNvPr>
          <p:cNvGrpSpPr/>
          <p:nvPr/>
        </p:nvGrpSpPr>
        <p:grpSpPr>
          <a:xfrm>
            <a:off x="593368" y="3460257"/>
            <a:ext cx="1704356" cy="472294"/>
            <a:chOff x="593368" y="3460257"/>
            <a:chExt cx="1704356" cy="472294"/>
          </a:xfrm>
        </p:grpSpPr>
        <p:sp>
          <p:nvSpPr>
            <p:cNvPr id="31" name="Arrow: Right 30">
              <a:extLst>
                <a:ext uri="{FF2B5EF4-FFF2-40B4-BE49-F238E27FC236}">
                  <a16:creationId xmlns:a16="http://schemas.microsoft.com/office/drawing/2014/main" id="{E6759BDA-9603-44D4-971E-894721FEFAAA}"/>
                </a:ext>
              </a:extLst>
            </p:cNvPr>
            <p:cNvSpPr/>
            <p:nvPr/>
          </p:nvSpPr>
          <p:spPr>
            <a:xfrm rot="10800000">
              <a:off x="903579" y="3821672"/>
              <a:ext cx="1371150" cy="11087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C2BCE4B6-158F-41FB-BB9E-C70FDDCC569A}"/>
                </a:ext>
              </a:extLst>
            </p:cNvPr>
            <p:cNvSpPr txBox="1"/>
            <p:nvPr/>
          </p:nvSpPr>
          <p:spPr>
            <a:xfrm>
              <a:off x="593368" y="3460257"/>
              <a:ext cx="1704356" cy="369332"/>
            </a:xfrm>
            <a:prstGeom prst="rect">
              <a:avLst/>
            </a:prstGeom>
            <a:noFill/>
          </p:spPr>
          <p:txBody>
            <a:bodyPr wrap="square" rtlCol="0">
              <a:spAutoFit/>
            </a:bodyPr>
            <a:lstStyle/>
            <a:p>
              <a:r>
                <a:rPr lang="en-US" dirty="0"/>
                <a:t>HTTP Response</a:t>
              </a:r>
            </a:p>
          </p:txBody>
        </p:sp>
      </p:grpSp>
      <p:cxnSp>
        <p:nvCxnSpPr>
          <p:cNvPr id="34" name="Straight Arrow Connector 33">
            <a:extLst>
              <a:ext uri="{FF2B5EF4-FFF2-40B4-BE49-F238E27FC236}">
                <a16:creationId xmlns:a16="http://schemas.microsoft.com/office/drawing/2014/main" id="{D4B00127-439E-45DA-AE4E-BB0D437D2307}"/>
              </a:ext>
            </a:extLst>
          </p:cNvPr>
          <p:cNvCxnSpPr>
            <a:stCxn id="4" idx="3"/>
            <a:endCxn id="17" idx="1"/>
          </p:cNvCxnSpPr>
          <p:nvPr/>
        </p:nvCxnSpPr>
        <p:spPr>
          <a:xfrm>
            <a:off x="4025075" y="3381494"/>
            <a:ext cx="1342291" cy="560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65E0E1D-433C-48FD-BBF0-86767B59CF33}"/>
              </a:ext>
            </a:extLst>
          </p:cNvPr>
          <p:cNvCxnSpPr>
            <a:stCxn id="4" idx="3"/>
            <a:endCxn id="9" idx="1"/>
          </p:cNvCxnSpPr>
          <p:nvPr/>
        </p:nvCxnSpPr>
        <p:spPr>
          <a:xfrm flipV="1">
            <a:off x="4025075" y="2351659"/>
            <a:ext cx="1347702" cy="102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0A0606-6688-4B4B-BF96-B0024027967D}"/>
              </a:ext>
            </a:extLst>
          </p:cNvPr>
          <p:cNvCxnSpPr>
            <a:stCxn id="4" idx="3"/>
            <a:endCxn id="20" idx="1"/>
          </p:cNvCxnSpPr>
          <p:nvPr/>
        </p:nvCxnSpPr>
        <p:spPr>
          <a:xfrm>
            <a:off x="4025075" y="3381494"/>
            <a:ext cx="1347702" cy="2254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AAE078AD-C8FB-4E75-B73F-36066D9BF1CC}"/>
              </a:ext>
            </a:extLst>
          </p:cNvPr>
          <p:cNvGrpSpPr/>
          <p:nvPr/>
        </p:nvGrpSpPr>
        <p:grpSpPr>
          <a:xfrm>
            <a:off x="4014253" y="3284202"/>
            <a:ext cx="1365286" cy="848361"/>
            <a:chOff x="4014253" y="3284202"/>
            <a:chExt cx="1365286" cy="848361"/>
          </a:xfrm>
        </p:grpSpPr>
        <p:cxnSp>
          <p:nvCxnSpPr>
            <p:cNvPr id="45" name="Straight Arrow Connector 44">
              <a:extLst>
                <a:ext uri="{FF2B5EF4-FFF2-40B4-BE49-F238E27FC236}">
                  <a16:creationId xmlns:a16="http://schemas.microsoft.com/office/drawing/2014/main" id="{4C99425A-EF24-4C30-A27D-0E360EE46000}"/>
                </a:ext>
              </a:extLst>
            </p:cNvPr>
            <p:cNvCxnSpPr/>
            <p:nvPr/>
          </p:nvCxnSpPr>
          <p:spPr>
            <a:xfrm>
              <a:off x="4019664" y="3468098"/>
              <a:ext cx="1342291" cy="560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04DB92-435F-4A28-9D3F-2B7F2F0FE4B9}"/>
                </a:ext>
              </a:extLst>
            </p:cNvPr>
            <p:cNvCxnSpPr/>
            <p:nvPr/>
          </p:nvCxnSpPr>
          <p:spPr>
            <a:xfrm>
              <a:off x="4014253" y="3571666"/>
              <a:ext cx="1342291" cy="560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0215F8-4238-4024-A28F-899181D5F820}"/>
                </a:ext>
              </a:extLst>
            </p:cNvPr>
            <p:cNvCxnSpPr/>
            <p:nvPr/>
          </p:nvCxnSpPr>
          <p:spPr>
            <a:xfrm>
              <a:off x="4037248" y="3284202"/>
              <a:ext cx="1342291" cy="560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227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 grpId="0" animBg="1"/>
      <p:bldP spid="5" grpId="0" animBg="1"/>
      <p:bldP spid="22" grpId="0" animBg="1"/>
      <p:bldP spid="23"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1DA5-1521-4850-AFEA-090DA3FAF8D5}"/>
              </a:ext>
            </a:extLst>
          </p:cNvPr>
          <p:cNvSpPr>
            <a:spLocks noGrp="1"/>
          </p:cNvSpPr>
          <p:nvPr>
            <p:ph type="title"/>
          </p:nvPr>
        </p:nvSpPr>
        <p:spPr/>
        <p:txBody>
          <a:bodyPr/>
          <a:lstStyle/>
          <a:p>
            <a:r>
              <a:rPr lang="en-US" dirty="0"/>
              <a:t>Scalability Considerations</a:t>
            </a:r>
          </a:p>
        </p:txBody>
      </p:sp>
      <p:sp>
        <p:nvSpPr>
          <p:cNvPr id="3" name="Content Placeholder 2">
            <a:extLst>
              <a:ext uri="{FF2B5EF4-FFF2-40B4-BE49-F238E27FC236}">
                <a16:creationId xmlns:a16="http://schemas.microsoft.com/office/drawing/2014/main" id="{1872D554-7E04-49E4-9FDF-DAE93A68F29E}"/>
              </a:ext>
            </a:extLst>
          </p:cNvPr>
          <p:cNvSpPr>
            <a:spLocks noGrp="1"/>
          </p:cNvSpPr>
          <p:nvPr>
            <p:ph idx="1"/>
          </p:nvPr>
        </p:nvSpPr>
        <p:spPr/>
        <p:txBody>
          <a:bodyPr>
            <a:normAutofit lnSpcReduction="10000"/>
          </a:bodyPr>
          <a:lstStyle/>
          <a:p>
            <a:r>
              <a:rPr lang="en-US" dirty="0"/>
              <a:t>The “Scale Controller” determines how many instances are actively doing work</a:t>
            </a:r>
          </a:p>
          <a:p>
            <a:r>
              <a:rPr lang="en-US" dirty="0"/>
              <a:t>For Event Hub, Queue, Service Bus the scale controller can assess message backlog length and burndown rate to scale</a:t>
            </a:r>
          </a:p>
          <a:p>
            <a:r>
              <a:rPr lang="en-US" dirty="0"/>
              <a:t>For HTTP functions today looks at request queue for each instance</a:t>
            </a:r>
          </a:p>
          <a:p>
            <a:r>
              <a:rPr lang="en-US" dirty="0"/>
              <a:t>The “</a:t>
            </a:r>
            <a:r>
              <a:rPr lang="en-US" dirty="0" err="1"/>
              <a:t>host.json</a:t>
            </a:r>
            <a:r>
              <a:rPr lang="en-US" dirty="0"/>
              <a:t>” config file allows you to set instance limits for concurrency at an </a:t>
            </a:r>
            <a:r>
              <a:rPr lang="en-US" i="1" dirty="0"/>
              <a:t>instance</a:t>
            </a:r>
            <a:r>
              <a:rPr lang="en-US" dirty="0"/>
              <a:t> level</a:t>
            </a:r>
          </a:p>
          <a:p>
            <a:pPr lvl="1"/>
            <a:r>
              <a:rPr lang="en-US" dirty="0"/>
              <a:t>Other knobs are to turn of file-system logging, and not include a dashboard storage account</a:t>
            </a:r>
          </a:p>
          <a:p>
            <a:r>
              <a:rPr lang="en-US" b="1" dirty="0"/>
              <a:t>Process items in a batch-per-execution </a:t>
            </a:r>
            <a:r>
              <a:rPr lang="en-US" dirty="0"/>
              <a:t>for high scale scenarios (e.g. Event Hub)</a:t>
            </a:r>
            <a:endParaRPr lang="en-US" b="1" dirty="0"/>
          </a:p>
        </p:txBody>
      </p:sp>
    </p:spTree>
    <p:extLst>
      <p:ext uri="{BB962C8B-B14F-4D97-AF65-F5344CB8AC3E}">
        <p14:creationId xmlns:p14="http://schemas.microsoft.com/office/powerpoint/2010/main" val="51781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1DA5-1521-4850-AFEA-090DA3FAF8D5}"/>
              </a:ext>
            </a:extLst>
          </p:cNvPr>
          <p:cNvSpPr>
            <a:spLocks noGrp="1"/>
          </p:cNvSpPr>
          <p:nvPr>
            <p:ph type="title"/>
          </p:nvPr>
        </p:nvSpPr>
        <p:spPr/>
        <p:txBody>
          <a:bodyPr/>
          <a:lstStyle/>
          <a:p>
            <a:r>
              <a:rPr lang="en-US" dirty="0"/>
              <a:t>Cold Start</a:t>
            </a:r>
          </a:p>
        </p:txBody>
      </p:sp>
      <p:sp>
        <p:nvSpPr>
          <p:cNvPr id="3" name="Content Placeholder 2">
            <a:extLst>
              <a:ext uri="{FF2B5EF4-FFF2-40B4-BE49-F238E27FC236}">
                <a16:creationId xmlns:a16="http://schemas.microsoft.com/office/drawing/2014/main" id="{1872D554-7E04-49E4-9FDF-DAE93A68F29E}"/>
              </a:ext>
            </a:extLst>
          </p:cNvPr>
          <p:cNvSpPr>
            <a:spLocks noGrp="1"/>
          </p:cNvSpPr>
          <p:nvPr>
            <p:ph idx="1"/>
          </p:nvPr>
        </p:nvSpPr>
        <p:spPr>
          <a:xfrm>
            <a:off x="838200" y="1825625"/>
            <a:ext cx="10515600" cy="4734458"/>
          </a:xfrm>
        </p:spPr>
        <p:txBody>
          <a:bodyPr>
            <a:normAutofit fontScale="92500" lnSpcReduction="10000"/>
          </a:bodyPr>
          <a:lstStyle/>
          <a:p>
            <a:pPr marL="0" indent="0">
              <a:buNone/>
            </a:pPr>
            <a:r>
              <a:rPr lang="en-US" dirty="0"/>
              <a:t>The time it takes to ready an instance when no instance yet exists</a:t>
            </a:r>
          </a:p>
          <a:p>
            <a:r>
              <a:rPr lang="en-US" dirty="0"/>
              <a:t>Varies greatly on a number of factors like language and # of files</a:t>
            </a:r>
          </a:p>
          <a:p>
            <a:r>
              <a:rPr lang="en-US" dirty="0"/>
              <a:t>Today for C# in v1 is generally around 3-4 seconds today, 1-2 seconds in on-deck release</a:t>
            </a:r>
          </a:p>
          <a:p>
            <a:r>
              <a:rPr lang="en-US" dirty="0"/>
              <a:t>Few angles of attack</a:t>
            </a:r>
          </a:p>
          <a:p>
            <a:pPr lvl="1"/>
            <a:r>
              <a:rPr lang="en-US" dirty="0"/>
              <a:t>Pre-warmed “workers”</a:t>
            </a:r>
          </a:p>
          <a:p>
            <a:pPr lvl="1"/>
            <a:r>
              <a:rPr lang="en-US" dirty="0"/>
              <a:t>Zipped artifacts without extract (Zip Deploy)</a:t>
            </a:r>
          </a:p>
          <a:p>
            <a:pPr lvl="1"/>
            <a:r>
              <a:rPr lang="en-US" dirty="0"/>
              <a:t>Keep alive (keep warm longer)</a:t>
            </a:r>
          </a:p>
          <a:p>
            <a:r>
              <a:rPr lang="en-US" dirty="0"/>
              <a:t>Users can help mitigate by:</a:t>
            </a:r>
          </a:p>
          <a:p>
            <a:pPr lvl="1"/>
            <a:r>
              <a:rPr lang="en-US" dirty="0"/>
              <a:t>Using Zip Deploy if possible (paired with something like </a:t>
            </a:r>
            <a:r>
              <a:rPr lang="en-US" dirty="0" err="1"/>
              <a:t>funcpack</a:t>
            </a:r>
            <a:r>
              <a:rPr lang="en-US" dirty="0"/>
              <a:t> for Node)</a:t>
            </a:r>
          </a:p>
          <a:p>
            <a:pPr lvl="1"/>
            <a:r>
              <a:rPr lang="en-US" dirty="0"/>
              <a:t>Use C# Class Libraries over .</a:t>
            </a:r>
            <a:r>
              <a:rPr lang="en-US" dirty="0" err="1"/>
              <a:t>csx</a:t>
            </a:r>
            <a:r>
              <a:rPr lang="en-US" dirty="0"/>
              <a:t> for large functions</a:t>
            </a:r>
          </a:p>
          <a:p>
            <a:pPr lvl="1"/>
            <a:r>
              <a:rPr lang="en-US" dirty="0"/>
              <a:t>If push comes to shove, a “</a:t>
            </a:r>
            <a:r>
              <a:rPr lang="en-US" dirty="0" err="1"/>
              <a:t>pinger</a:t>
            </a:r>
            <a:r>
              <a:rPr lang="en-US" dirty="0"/>
              <a:t>” can keep warm</a:t>
            </a:r>
          </a:p>
          <a:p>
            <a:pPr lvl="1"/>
            <a:endParaRPr lang="en-US" dirty="0"/>
          </a:p>
          <a:p>
            <a:endParaRPr lang="en-US" dirty="0"/>
          </a:p>
        </p:txBody>
      </p:sp>
    </p:spTree>
    <p:extLst>
      <p:ext uri="{BB962C8B-B14F-4D97-AF65-F5344CB8AC3E}">
        <p14:creationId xmlns:p14="http://schemas.microsoft.com/office/powerpoint/2010/main" val="1798456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6EBC-42A6-491F-BB0F-56286D7FF35A}"/>
              </a:ext>
            </a:extLst>
          </p:cNvPr>
          <p:cNvSpPr>
            <a:spLocks noGrp="1"/>
          </p:cNvSpPr>
          <p:nvPr>
            <p:ph type="title"/>
          </p:nvPr>
        </p:nvSpPr>
        <p:spPr/>
        <p:txBody>
          <a:bodyPr/>
          <a:lstStyle/>
          <a:p>
            <a:r>
              <a:rPr lang="en-US" dirty="0"/>
              <a:t>Task Hubs</a:t>
            </a:r>
          </a:p>
        </p:txBody>
      </p:sp>
      <p:pic>
        <p:nvPicPr>
          <p:cNvPr id="5" name="Content Placeholder 4">
            <a:extLst>
              <a:ext uri="{FF2B5EF4-FFF2-40B4-BE49-F238E27FC236}">
                <a16:creationId xmlns:a16="http://schemas.microsoft.com/office/drawing/2014/main" id="{092C1D6F-85A9-4F9B-90B2-95689E4D73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8783" y="1690688"/>
            <a:ext cx="8114434" cy="4442133"/>
          </a:xfrm>
        </p:spPr>
      </p:pic>
    </p:spTree>
    <p:extLst>
      <p:ext uri="{BB962C8B-B14F-4D97-AF65-F5344CB8AC3E}">
        <p14:creationId xmlns:p14="http://schemas.microsoft.com/office/powerpoint/2010/main" val="3183390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Connector: Elbow 68"/>
          <p:cNvCxnSpPr>
            <a:stCxn id="29" idx="1"/>
            <a:endCxn id="63" idx="3"/>
          </p:cNvCxnSpPr>
          <p:nvPr/>
        </p:nvCxnSpPr>
        <p:spPr>
          <a:xfrm rot="10800000" flipV="1">
            <a:off x="2036865" y="3924273"/>
            <a:ext cx="2556896" cy="171009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Connector: Elbow 70"/>
          <p:cNvCxnSpPr>
            <a:stCxn id="40" idx="1"/>
            <a:endCxn id="63" idx="3"/>
          </p:cNvCxnSpPr>
          <p:nvPr/>
        </p:nvCxnSpPr>
        <p:spPr>
          <a:xfrm rot="10800000" flipV="1">
            <a:off x="2036865" y="3033321"/>
            <a:ext cx="2556896" cy="260104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Storage Backend &amp; Scale</a:t>
            </a:r>
          </a:p>
        </p:txBody>
      </p:sp>
      <p:sp>
        <p:nvSpPr>
          <p:cNvPr id="7" name="Cylinder 6"/>
          <p:cNvSpPr/>
          <p:nvPr/>
        </p:nvSpPr>
        <p:spPr>
          <a:xfrm>
            <a:off x="2472843" y="3560811"/>
            <a:ext cx="457200" cy="72692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ylinder 16"/>
          <p:cNvSpPr/>
          <p:nvPr/>
        </p:nvSpPr>
        <p:spPr>
          <a:xfrm>
            <a:off x="8592716" y="3560810"/>
            <a:ext cx="457200" cy="726929"/>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ectangle 28"/>
          <p:cNvSpPr/>
          <p:nvPr/>
        </p:nvSpPr>
        <p:spPr>
          <a:xfrm>
            <a:off x="4593761" y="3560809"/>
            <a:ext cx="2335237" cy="72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a:t>
            </a:r>
          </a:p>
        </p:txBody>
      </p:sp>
      <p:cxnSp>
        <p:nvCxnSpPr>
          <p:cNvPr id="31" name="Straight Arrow Connector 30"/>
          <p:cNvCxnSpPr>
            <a:stCxn id="29" idx="1"/>
            <a:endCxn id="7" idx="4"/>
          </p:cNvCxnSpPr>
          <p:nvPr/>
        </p:nvCxnSpPr>
        <p:spPr>
          <a:xfrm flipH="1">
            <a:off x="2930043" y="3924274"/>
            <a:ext cx="1663718"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9" idx="3"/>
            <a:endCxn id="17" idx="2"/>
          </p:cNvCxnSpPr>
          <p:nvPr/>
        </p:nvCxnSpPr>
        <p:spPr>
          <a:xfrm>
            <a:off x="6928998" y="3924274"/>
            <a:ext cx="1663718" cy="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6" name="Cylinder 35"/>
          <p:cNvSpPr/>
          <p:nvPr/>
        </p:nvSpPr>
        <p:spPr>
          <a:xfrm>
            <a:off x="2472843" y="4451765"/>
            <a:ext cx="457200" cy="72692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93761" y="4451761"/>
            <a:ext cx="2335237" cy="72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a:t>
            </a:r>
          </a:p>
        </p:txBody>
      </p:sp>
      <p:cxnSp>
        <p:nvCxnSpPr>
          <p:cNvPr id="38" name="Straight Arrow Connector 37"/>
          <p:cNvCxnSpPr>
            <a:stCxn id="37" idx="1"/>
            <a:endCxn id="36" idx="4"/>
          </p:cNvCxnSpPr>
          <p:nvPr/>
        </p:nvCxnSpPr>
        <p:spPr>
          <a:xfrm flipH="1">
            <a:off x="2930043" y="4815226"/>
            <a:ext cx="1663718" cy="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Cylinder 38"/>
          <p:cNvSpPr/>
          <p:nvPr/>
        </p:nvSpPr>
        <p:spPr>
          <a:xfrm>
            <a:off x="2472843" y="2669858"/>
            <a:ext cx="457200" cy="72692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93761" y="2669857"/>
            <a:ext cx="2335237" cy="72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a:t>
            </a:r>
          </a:p>
        </p:txBody>
      </p:sp>
      <p:cxnSp>
        <p:nvCxnSpPr>
          <p:cNvPr id="41" name="Straight Arrow Connector 40"/>
          <p:cNvCxnSpPr>
            <a:stCxn id="40" idx="1"/>
            <a:endCxn id="39" idx="4"/>
          </p:cNvCxnSpPr>
          <p:nvPr/>
        </p:nvCxnSpPr>
        <p:spPr>
          <a:xfrm flipH="1">
            <a:off x="2930043" y="3033322"/>
            <a:ext cx="166371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Connector: Elbow 42"/>
          <p:cNvCxnSpPr>
            <a:stCxn id="40" idx="3"/>
            <a:endCxn id="17" idx="1"/>
          </p:cNvCxnSpPr>
          <p:nvPr/>
        </p:nvCxnSpPr>
        <p:spPr>
          <a:xfrm>
            <a:off x="6928998" y="3033322"/>
            <a:ext cx="1892318" cy="527488"/>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5" name="Connector: Elbow 44"/>
          <p:cNvCxnSpPr>
            <a:stCxn id="37" idx="3"/>
            <a:endCxn id="17" idx="3"/>
          </p:cNvCxnSpPr>
          <p:nvPr/>
        </p:nvCxnSpPr>
        <p:spPr>
          <a:xfrm flipV="1">
            <a:off x="6928998" y="4287739"/>
            <a:ext cx="1892318" cy="527487"/>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sp>
        <p:nvSpPr>
          <p:cNvPr id="46" name="Rectangle 45"/>
          <p:cNvSpPr/>
          <p:nvPr/>
        </p:nvSpPr>
        <p:spPr>
          <a:xfrm>
            <a:off x="4593761" y="1778905"/>
            <a:ext cx="2335237" cy="7269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Worker</a:t>
            </a:r>
          </a:p>
        </p:txBody>
      </p:sp>
      <p:cxnSp>
        <p:nvCxnSpPr>
          <p:cNvPr id="47" name="Connector: Elbow 46"/>
          <p:cNvCxnSpPr>
            <a:cxnSpLocks/>
            <a:stCxn id="46" idx="3"/>
            <a:endCxn id="17" idx="1"/>
          </p:cNvCxnSpPr>
          <p:nvPr/>
        </p:nvCxnSpPr>
        <p:spPr>
          <a:xfrm>
            <a:off x="6928998" y="2142370"/>
            <a:ext cx="1892318" cy="1418440"/>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sp>
        <p:nvSpPr>
          <p:cNvPr id="50" name="Rectangle 49"/>
          <p:cNvSpPr/>
          <p:nvPr/>
        </p:nvSpPr>
        <p:spPr>
          <a:xfrm>
            <a:off x="4600294" y="5342714"/>
            <a:ext cx="2335237" cy="7269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Worker</a:t>
            </a:r>
          </a:p>
        </p:txBody>
      </p:sp>
      <p:cxnSp>
        <p:nvCxnSpPr>
          <p:cNvPr id="51" name="Connector: Elbow 50"/>
          <p:cNvCxnSpPr>
            <a:cxnSpLocks/>
            <a:stCxn id="50" idx="3"/>
            <a:endCxn id="17" idx="3"/>
          </p:cNvCxnSpPr>
          <p:nvPr/>
        </p:nvCxnSpPr>
        <p:spPr>
          <a:xfrm flipV="1">
            <a:off x="6935531" y="4287739"/>
            <a:ext cx="1885785" cy="1418440"/>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sp>
        <p:nvSpPr>
          <p:cNvPr id="54" name="Rectangle 53"/>
          <p:cNvSpPr/>
          <p:nvPr/>
        </p:nvSpPr>
        <p:spPr>
          <a:xfrm>
            <a:off x="9308304" y="5763331"/>
            <a:ext cx="365760" cy="36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308304" y="6233899"/>
            <a:ext cx="365760" cy="3634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6" name="TextBox 55"/>
          <p:cNvSpPr txBox="1"/>
          <p:nvPr/>
        </p:nvSpPr>
        <p:spPr>
          <a:xfrm>
            <a:off x="9672423" y="5757463"/>
            <a:ext cx="2040943" cy="369332"/>
          </a:xfrm>
          <a:prstGeom prst="rect">
            <a:avLst/>
          </a:prstGeom>
          <a:noFill/>
        </p:spPr>
        <p:txBody>
          <a:bodyPr wrap="none" rtlCol="0">
            <a:spAutoFit/>
          </a:bodyPr>
          <a:lstStyle/>
          <a:p>
            <a:r>
              <a:rPr lang="en-US" dirty="0"/>
              <a:t>Stateful/Partitioned</a:t>
            </a:r>
          </a:p>
        </p:txBody>
      </p:sp>
      <p:sp>
        <p:nvSpPr>
          <p:cNvPr id="57" name="TextBox 56"/>
          <p:cNvSpPr txBox="1"/>
          <p:nvPr/>
        </p:nvSpPr>
        <p:spPr>
          <a:xfrm>
            <a:off x="9672423" y="6215012"/>
            <a:ext cx="1010790" cy="369332"/>
          </a:xfrm>
          <a:prstGeom prst="rect">
            <a:avLst/>
          </a:prstGeom>
          <a:noFill/>
        </p:spPr>
        <p:txBody>
          <a:bodyPr wrap="none" rtlCol="0">
            <a:spAutoFit/>
          </a:bodyPr>
          <a:lstStyle/>
          <a:p>
            <a:r>
              <a:rPr lang="en-US" dirty="0"/>
              <a:t>Stateless</a:t>
            </a:r>
          </a:p>
        </p:txBody>
      </p:sp>
      <p:grpSp>
        <p:nvGrpSpPr>
          <p:cNvPr id="59" name="Group 58"/>
          <p:cNvGrpSpPr/>
          <p:nvPr/>
        </p:nvGrpSpPr>
        <p:grpSpPr>
          <a:xfrm>
            <a:off x="439198" y="3645745"/>
            <a:ext cx="1654250" cy="717406"/>
            <a:chOff x="594806" y="3739609"/>
            <a:chExt cx="1791452" cy="717406"/>
          </a:xfrm>
        </p:grpSpPr>
        <p:sp>
          <p:nvSpPr>
            <p:cNvPr id="34" name="TextBox 33"/>
            <p:cNvSpPr txBox="1"/>
            <p:nvPr/>
          </p:nvSpPr>
          <p:spPr>
            <a:xfrm>
              <a:off x="594806" y="3739609"/>
              <a:ext cx="1791452" cy="369332"/>
            </a:xfrm>
            <a:prstGeom prst="rect">
              <a:avLst/>
            </a:prstGeom>
            <a:noFill/>
          </p:spPr>
          <p:txBody>
            <a:bodyPr wrap="none" rtlCol="0">
              <a:spAutoFit/>
            </a:bodyPr>
            <a:lstStyle/>
            <a:p>
              <a:r>
                <a:rPr lang="en-US" dirty="0"/>
                <a:t>Control Queue(s)</a:t>
              </a:r>
            </a:p>
          </p:txBody>
        </p:sp>
        <p:sp>
          <p:nvSpPr>
            <p:cNvPr id="58" name="TextBox 57"/>
            <p:cNvSpPr txBox="1"/>
            <p:nvPr/>
          </p:nvSpPr>
          <p:spPr>
            <a:xfrm>
              <a:off x="738692" y="4026128"/>
              <a:ext cx="1503684" cy="430887"/>
            </a:xfrm>
            <a:prstGeom prst="rect">
              <a:avLst/>
            </a:prstGeom>
            <a:noFill/>
          </p:spPr>
          <p:txBody>
            <a:bodyPr wrap="none" rtlCol="0">
              <a:spAutoFit/>
            </a:bodyPr>
            <a:lstStyle/>
            <a:p>
              <a:pPr algn="ctr"/>
              <a:r>
                <a:rPr lang="en-US" sz="1100" dirty="0"/>
                <a:t>Triggers orchestrator</a:t>
              </a:r>
            </a:p>
            <a:p>
              <a:pPr algn="ctr"/>
              <a:r>
                <a:rPr lang="en-US" sz="1100" dirty="0"/>
                <a:t>function execution</a:t>
              </a:r>
            </a:p>
          </p:txBody>
        </p:sp>
      </p:grpSp>
      <p:grpSp>
        <p:nvGrpSpPr>
          <p:cNvPr id="61" name="Group 60"/>
          <p:cNvGrpSpPr/>
          <p:nvPr/>
        </p:nvGrpSpPr>
        <p:grpSpPr>
          <a:xfrm>
            <a:off x="9264235" y="3647976"/>
            <a:ext cx="2237318" cy="552594"/>
            <a:chOff x="9136500" y="3739608"/>
            <a:chExt cx="2237318" cy="552594"/>
          </a:xfrm>
        </p:grpSpPr>
        <p:sp>
          <p:nvSpPr>
            <p:cNvPr id="35" name="TextBox 34"/>
            <p:cNvSpPr txBox="1"/>
            <p:nvPr/>
          </p:nvSpPr>
          <p:spPr>
            <a:xfrm>
              <a:off x="9136500" y="3739608"/>
              <a:ext cx="2135849" cy="369332"/>
            </a:xfrm>
            <a:prstGeom prst="rect">
              <a:avLst/>
            </a:prstGeom>
            <a:noFill/>
          </p:spPr>
          <p:txBody>
            <a:bodyPr wrap="square" rtlCol="0">
              <a:spAutoFit/>
            </a:bodyPr>
            <a:lstStyle/>
            <a:p>
              <a:pPr algn="ctr"/>
              <a:r>
                <a:rPr lang="en-US" dirty="0"/>
                <a:t>Work Item Queue</a:t>
              </a:r>
            </a:p>
          </p:txBody>
        </p:sp>
        <p:sp>
          <p:nvSpPr>
            <p:cNvPr id="60" name="TextBox 59"/>
            <p:cNvSpPr txBox="1"/>
            <p:nvPr/>
          </p:nvSpPr>
          <p:spPr>
            <a:xfrm>
              <a:off x="9187001" y="4030592"/>
              <a:ext cx="2186817" cy="261610"/>
            </a:xfrm>
            <a:prstGeom prst="rect">
              <a:avLst/>
            </a:prstGeom>
            <a:noFill/>
          </p:spPr>
          <p:txBody>
            <a:bodyPr wrap="none" rtlCol="0">
              <a:spAutoFit/>
            </a:bodyPr>
            <a:lstStyle/>
            <a:p>
              <a:pPr algn="ctr"/>
              <a:r>
                <a:rPr lang="en-US" sz="1100" dirty="0"/>
                <a:t>Triggers activity function execution</a:t>
              </a:r>
            </a:p>
          </p:txBody>
        </p:sp>
      </p:gr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04" y="4937688"/>
            <a:ext cx="1393361" cy="1393361"/>
          </a:xfrm>
          <a:prstGeom prst="rect">
            <a:avLst/>
          </a:prstGeom>
        </p:spPr>
      </p:pic>
      <p:cxnSp>
        <p:nvCxnSpPr>
          <p:cNvPr id="65" name="Connector: Elbow 64"/>
          <p:cNvCxnSpPr>
            <a:cxnSpLocks/>
            <a:stCxn id="37" idx="1"/>
            <a:endCxn id="63" idx="3"/>
          </p:cNvCxnSpPr>
          <p:nvPr/>
        </p:nvCxnSpPr>
        <p:spPr>
          <a:xfrm rot="10800000" flipV="1">
            <a:off x="2036865" y="4815225"/>
            <a:ext cx="2556896" cy="81914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43504" y="6184185"/>
            <a:ext cx="1398909" cy="369332"/>
          </a:xfrm>
          <a:prstGeom prst="rect">
            <a:avLst/>
          </a:prstGeom>
          <a:noFill/>
        </p:spPr>
        <p:txBody>
          <a:bodyPr wrap="none" rtlCol="0">
            <a:spAutoFit/>
          </a:bodyPr>
          <a:lstStyle/>
          <a:p>
            <a:r>
              <a:rPr lang="en-US" dirty="0"/>
              <a:t>History Table</a:t>
            </a:r>
          </a:p>
        </p:txBody>
      </p:sp>
    </p:spTree>
    <p:extLst>
      <p:ext uri="{BB962C8B-B14F-4D97-AF65-F5344CB8AC3E}">
        <p14:creationId xmlns:p14="http://schemas.microsoft.com/office/powerpoint/2010/main" val="300711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par>
                                <p:cTn id="35" presetID="10"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nodeType="with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fade">
                                      <p:cBhvr>
                                        <p:cTn id="55" dur="500"/>
                                        <p:tgtEl>
                                          <p:spTgt spid="71"/>
                                        </p:tgtEl>
                                      </p:cBhvr>
                                    </p:animEffect>
                                  </p:childTnLst>
                                </p:cTn>
                              </p:par>
                              <p:par>
                                <p:cTn id="56" presetID="10"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fade">
                                      <p:cBhvr>
                                        <p:cTn id="58" dur="500"/>
                                        <p:tgtEl>
                                          <p:spTgt spid="69"/>
                                        </p:tgtEl>
                                      </p:cBhvr>
                                    </p:animEffect>
                                  </p:childTnLst>
                                </p:cTn>
                              </p:par>
                              <p:par>
                                <p:cTn id="59" presetID="10" presetClass="entr" presetSubtype="0" fill="hold" nodeType="with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fade">
                                      <p:cBhvr>
                                        <p:cTn id="6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animBg="1"/>
      <p:bldP spid="40" grpId="0" animBg="1"/>
      <p:bldP spid="46" grpId="0" animBg="1"/>
      <p:bldP spid="50" grpId="0" animBg="1"/>
      <p:bldP spid="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us 17">
            <a:extLst>
              <a:ext uri="{FF2B5EF4-FFF2-40B4-BE49-F238E27FC236}">
                <a16:creationId xmlns:a16="http://schemas.microsoft.com/office/drawing/2014/main" id="{F3582905-20B6-474B-A5F3-8CC5AFE9930D}"/>
              </a:ext>
            </a:extLst>
          </p:cNvPr>
          <p:cNvSpPr/>
          <p:nvPr/>
        </p:nvSpPr>
        <p:spPr bwMode="auto">
          <a:xfrm>
            <a:off x="2824459" y="3164902"/>
            <a:ext cx="493301" cy="428625"/>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err="1">
              <a:solidFill>
                <a:schemeClr val="tx1"/>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B7484380-2AF8-4891-ADB5-85882BF09E76}"/>
              </a:ext>
            </a:extLst>
          </p:cNvPr>
          <p:cNvSpPr txBox="1">
            <a:spLocks/>
          </p:cNvSpPr>
          <p:nvPr/>
        </p:nvSpPr>
        <p:spPr>
          <a:xfrm>
            <a:off x="1165718" y="291547"/>
            <a:ext cx="10308885" cy="68763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529" dirty="0"/>
              <a:t>What is the “Functions” programming model?</a:t>
            </a:r>
          </a:p>
        </p:txBody>
      </p:sp>
      <p:sp>
        <p:nvSpPr>
          <p:cNvPr id="4" name="Text Placeholder 2">
            <a:extLst>
              <a:ext uri="{FF2B5EF4-FFF2-40B4-BE49-F238E27FC236}">
                <a16:creationId xmlns:a16="http://schemas.microsoft.com/office/drawing/2014/main" id="{DDD7E6DB-7626-4D3C-921D-5EDA433FB4D2}"/>
              </a:ext>
            </a:extLst>
          </p:cNvPr>
          <p:cNvSpPr txBox="1">
            <a:spLocks/>
          </p:cNvSpPr>
          <p:nvPr/>
        </p:nvSpPr>
        <p:spPr>
          <a:xfrm>
            <a:off x="264757" y="1166599"/>
            <a:ext cx="11422819" cy="2051448"/>
          </a:xfrm>
          <a:prstGeom prst="rect">
            <a:avLst/>
          </a:prstGeom>
        </p:spPr>
        <p:txBody>
          <a:bodyPr vert="horz" lIns="89642" tIns="44821" rIns="89642" bIns="44821" rtlCol="0" anchor="t">
            <a:norm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58996" indent="-558996">
              <a:buFont typeface="Arial" panose="020B0604020202020204" pitchFamily="34" charset="0"/>
              <a:buChar char="•"/>
            </a:pPr>
            <a:r>
              <a:rPr lang="en-US" sz="2745" dirty="0"/>
              <a:t>Function as the unit of work</a:t>
            </a:r>
          </a:p>
          <a:p>
            <a:pPr marL="558996" indent="-558996">
              <a:buFont typeface="Arial" panose="020B0604020202020204" pitchFamily="34" charset="0"/>
              <a:buChar char="•"/>
            </a:pPr>
            <a:r>
              <a:rPr lang="en-US" sz="2745" dirty="0"/>
              <a:t>Functions are executed; they start and finish</a:t>
            </a:r>
          </a:p>
          <a:p>
            <a:pPr marL="558996" indent="-558996">
              <a:buFont typeface="Arial" panose="020B0604020202020204" pitchFamily="34" charset="0"/>
              <a:buChar char="•"/>
            </a:pPr>
            <a:r>
              <a:rPr lang="en-US" sz="2745" dirty="0"/>
              <a:t>Functions have triggers</a:t>
            </a:r>
          </a:p>
          <a:p>
            <a:pPr marL="558996" indent="-558996">
              <a:buFont typeface="Arial" panose="020B0604020202020204" pitchFamily="34" charset="0"/>
              <a:buChar char="•"/>
            </a:pPr>
            <a:r>
              <a:rPr lang="en-US" sz="2745" dirty="0"/>
              <a:t>Functions can have inputs and outputs (bindings)</a:t>
            </a:r>
          </a:p>
        </p:txBody>
      </p:sp>
      <p:grpSp>
        <p:nvGrpSpPr>
          <p:cNvPr id="5" name="Group 4">
            <a:extLst>
              <a:ext uri="{FF2B5EF4-FFF2-40B4-BE49-F238E27FC236}">
                <a16:creationId xmlns:a16="http://schemas.microsoft.com/office/drawing/2014/main" id="{EFB453FA-6114-4D01-9213-7C5D5CC31FC1}"/>
              </a:ext>
            </a:extLst>
          </p:cNvPr>
          <p:cNvGrpSpPr/>
          <p:nvPr/>
        </p:nvGrpSpPr>
        <p:grpSpPr>
          <a:xfrm>
            <a:off x="1255359" y="3160456"/>
            <a:ext cx="9903159" cy="2953343"/>
            <a:chOff x="1619075" y="3932120"/>
            <a:chExt cx="7776596" cy="2403147"/>
          </a:xfrm>
        </p:grpSpPr>
        <p:pic>
          <p:nvPicPr>
            <p:cNvPr id="6" name="Picture 5">
              <a:extLst>
                <a:ext uri="{FF2B5EF4-FFF2-40B4-BE49-F238E27FC236}">
                  <a16:creationId xmlns:a16="http://schemas.microsoft.com/office/drawing/2014/main" id="{F325CA29-4385-4BDD-955C-72090C3BDFB4}"/>
                </a:ext>
              </a:extLst>
            </p:cNvPr>
            <p:cNvPicPr>
              <a:picLocks noChangeAspect="1"/>
            </p:cNvPicPr>
            <p:nvPr/>
          </p:nvPicPr>
          <p:blipFill rotWithShape="1">
            <a:blip r:embed="rId3"/>
            <a:srcRect l="570" r="639"/>
            <a:stretch/>
          </p:blipFill>
          <p:spPr>
            <a:xfrm>
              <a:off x="1619075" y="3932120"/>
              <a:ext cx="7776596" cy="2403147"/>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E36A0AB4-33F3-4528-9869-0074F18941F9}"/>
                </a:ext>
              </a:extLst>
            </p:cNvPr>
            <p:cNvSpPr/>
            <p:nvPr/>
          </p:nvSpPr>
          <p:spPr bwMode="auto">
            <a:xfrm>
              <a:off x="8338657" y="3932120"/>
              <a:ext cx="939567" cy="472100"/>
            </a:xfrm>
            <a:prstGeom prst="rect">
              <a:avLst/>
            </a:prstGeom>
            <a:solidFill>
              <a:srgbClr val="EEEEE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a:gradFill>
                  <a:gsLst>
                    <a:gs pos="5439">
                      <a:srgbClr val="F8F8F8"/>
                    </a:gs>
                    <a:gs pos="10000">
                      <a:srgbClr val="F8F8F8"/>
                    </a:gs>
                  </a:gsLst>
                  <a:lin ang="5400000" scaled="0"/>
                </a:gradFill>
              </a:endParaRPr>
            </a:p>
          </p:txBody>
        </p:sp>
      </p:grpSp>
      <p:pic>
        <p:nvPicPr>
          <p:cNvPr id="9" name="Picture 8">
            <a:extLst>
              <a:ext uri="{FF2B5EF4-FFF2-40B4-BE49-F238E27FC236}">
                <a16:creationId xmlns:a16="http://schemas.microsoft.com/office/drawing/2014/main" id="{EA265A14-30AD-4600-8B85-990A12D123B7}"/>
              </a:ext>
            </a:extLst>
          </p:cNvPr>
          <p:cNvPicPr>
            <a:picLocks noChangeAspect="1"/>
          </p:cNvPicPr>
          <p:nvPr/>
        </p:nvPicPr>
        <p:blipFill>
          <a:blip r:embed="rId4"/>
          <a:stretch>
            <a:fillRect/>
          </a:stretch>
        </p:blipFill>
        <p:spPr>
          <a:xfrm>
            <a:off x="180564" y="3206507"/>
            <a:ext cx="11830872" cy="246655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9048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67" y="974"/>
            <a:ext cx="4227848" cy="6856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47505" y="973"/>
            <a:ext cx="3734571" cy="6856054"/>
          </a:xfrm>
          <a:prstGeom prst="rect">
            <a:avLst/>
          </a:prstGeom>
        </p:spPr>
        <p:txBody>
          <a:bodyPr vert="horz" wrap="square" lIns="143407" tIns="89630" rIns="143407" bIns="8963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NZ" sz="4704">
                <a:gradFill>
                  <a:gsLst>
                    <a:gs pos="2917">
                      <a:srgbClr val="FFFFFF"/>
                    </a:gs>
                    <a:gs pos="30000">
                      <a:srgbClr val="FFFFFF"/>
                    </a:gs>
                  </a:gsLst>
                  <a:lin ang="5400000" scaled="0"/>
                </a:gradFill>
                <a:latin typeface="Segoe UI Light"/>
              </a:rPr>
              <a:t>Functions triggers and bindings</a:t>
            </a:r>
          </a:p>
        </p:txBody>
      </p:sp>
      <p:sp>
        <p:nvSpPr>
          <p:cNvPr id="7" name="Rectangle 6">
            <a:extLst>
              <a:ext uri="{FF2B5EF4-FFF2-40B4-BE49-F238E27FC236}">
                <a16:creationId xmlns:a16="http://schemas.microsoft.com/office/drawing/2014/main" id="{00B502EB-C60D-4CFB-943C-0A15E79D8139}"/>
              </a:ext>
            </a:extLst>
          </p:cNvPr>
          <p:cNvSpPr/>
          <p:nvPr/>
        </p:nvSpPr>
        <p:spPr bwMode="auto">
          <a:xfrm>
            <a:off x="4230763" y="4522771"/>
            <a:ext cx="215632" cy="17039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 name="Picture 7">
            <a:extLst>
              <a:ext uri="{FF2B5EF4-FFF2-40B4-BE49-F238E27FC236}">
                <a16:creationId xmlns:a16="http://schemas.microsoft.com/office/drawing/2014/main" id="{0E089583-FEC4-404A-9FD6-46C721E30CB0}"/>
              </a:ext>
            </a:extLst>
          </p:cNvPr>
          <p:cNvPicPr>
            <a:picLocks noChangeAspect="1"/>
          </p:cNvPicPr>
          <p:nvPr/>
        </p:nvPicPr>
        <p:blipFill>
          <a:blip r:embed="rId3"/>
          <a:stretch>
            <a:fillRect/>
          </a:stretch>
        </p:blipFill>
        <p:spPr>
          <a:xfrm>
            <a:off x="4071050" y="974"/>
            <a:ext cx="8120950" cy="6857027"/>
          </a:xfrm>
          <a:prstGeom prst="rect">
            <a:avLst/>
          </a:prstGeom>
        </p:spPr>
      </p:pic>
    </p:spTree>
    <p:extLst>
      <p:ext uri="{BB962C8B-B14F-4D97-AF65-F5344CB8AC3E}">
        <p14:creationId xmlns:p14="http://schemas.microsoft.com/office/powerpoint/2010/main" val="65933266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D1E2-8841-45FE-BDB4-1291ECD2F921}"/>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54EF071B-4730-4888-A540-741C6872D704}"/>
              </a:ext>
            </a:extLst>
          </p:cNvPr>
          <p:cNvSpPr>
            <a:spLocks noGrp="1"/>
          </p:cNvSpPr>
          <p:nvPr>
            <p:ph type="body" sz="quarter" idx="12"/>
          </p:nvPr>
        </p:nvSpPr>
        <p:spPr/>
        <p:txBody>
          <a:bodyPr/>
          <a:lstStyle/>
          <a:p>
            <a:r>
              <a:rPr lang="en-US" dirty="0"/>
              <a:t>Functions in VS Tooling</a:t>
            </a:r>
          </a:p>
        </p:txBody>
      </p:sp>
    </p:spTree>
    <p:extLst>
      <p:ext uri="{BB962C8B-B14F-4D97-AF65-F5344CB8AC3E}">
        <p14:creationId xmlns:p14="http://schemas.microsoft.com/office/powerpoint/2010/main" val="271350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FFE3-8A6B-4D76-B621-98805F162545}"/>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E62D40A9-056A-457F-9018-9169B7B40F83}"/>
              </a:ext>
            </a:extLst>
          </p:cNvPr>
          <p:cNvSpPr>
            <a:spLocks noGrp="1"/>
          </p:cNvSpPr>
          <p:nvPr>
            <p:ph idx="1"/>
          </p:nvPr>
        </p:nvSpPr>
        <p:spPr/>
        <p:txBody>
          <a:bodyPr/>
          <a:lstStyle/>
          <a:p>
            <a:r>
              <a:rPr lang="en-US" dirty="0"/>
              <a:t>Use App Insights </a:t>
            </a:r>
            <a:r>
              <a:rPr lang="en-US" u="sng" dirty="0"/>
              <a:t>EVERYTIME</a:t>
            </a:r>
          </a:p>
          <a:p>
            <a:r>
              <a:rPr lang="en-US" dirty="0"/>
              <a:t>Do as little work synchronously as possible</a:t>
            </a:r>
          </a:p>
          <a:p>
            <a:r>
              <a:rPr lang="en-US" dirty="0"/>
              <a:t>Trigger in batches</a:t>
            </a:r>
          </a:p>
          <a:p>
            <a:pPr lvl="1"/>
            <a:r>
              <a:rPr lang="en-US" dirty="0"/>
              <a:t>Don’t forget to catch exceptions</a:t>
            </a:r>
          </a:p>
          <a:p>
            <a:r>
              <a:rPr lang="en-US" dirty="0"/>
              <a:t>Global static variables for things like </a:t>
            </a:r>
            <a:r>
              <a:rPr lang="en-US" dirty="0" err="1"/>
              <a:t>HttpClient</a:t>
            </a:r>
            <a:r>
              <a:rPr lang="en-US" dirty="0"/>
              <a:t> or “cached” values</a:t>
            </a:r>
          </a:p>
          <a:p>
            <a:r>
              <a:rPr lang="en-US" dirty="0"/>
              <a:t>Don’t forget about the </a:t>
            </a:r>
            <a:r>
              <a:rPr lang="en-US" dirty="0" err="1"/>
              <a:t>host.json</a:t>
            </a:r>
            <a:r>
              <a:rPr lang="en-US" dirty="0"/>
              <a:t> file</a:t>
            </a:r>
          </a:p>
          <a:p>
            <a:r>
              <a:rPr lang="en-US" dirty="0"/>
              <a:t>VSTS Release Management pipeline for DevOps</a:t>
            </a:r>
          </a:p>
          <a:p>
            <a:pPr lvl="1"/>
            <a:r>
              <a:rPr lang="en-US" dirty="0"/>
              <a:t>Can also do GitHub / Source Control deploy for “simple” CI/CD</a:t>
            </a:r>
          </a:p>
          <a:p>
            <a:endParaRPr lang="en-US" dirty="0"/>
          </a:p>
        </p:txBody>
      </p:sp>
    </p:spTree>
    <p:extLst>
      <p:ext uri="{BB962C8B-B14F-4D97-AF65-F5344CB8AC3E}">
        <p14:creationId xmlns:p14="http://schemas.microsoft.com/office/powerpoint/2010/main" val="2827142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158C-F5A8-4711-B405-7D39D2AF207D}"/>
              </a:ext>
            </a:extLst>
          </p:cNvPr>
          <p:cNvSpPr>
            <a:spLocks noGrp="1"/>
          </p:cNvSpPr>
          <p:nvPr>
            <p:ph type="title"/>
          </p:nvPr>
        </p:nvSpPr>
        <p:spPr/>
        <p:txBody>
          <a:bodyPr/>
          <a:lstStyle/>
          <a:p>
            <a:r>
              <a:rPr lang="en-US" dirty="0"/>
              <a:t>Runtimes and Languages – V1 Runtime (GA)</a:t>
            </a:r>
          </a:p>
        </p:txBody>
      </p:sp>
      <p:sp>
        <p:nvSpPr>
          <p:cNvPr id="3" name="Content Placeholder 2">
            <a:extLst>
              <a:ext uri="{FF2B5EF4-FFF2-40B4-BE49-F238E27FC236}">
                <a16:creationId xmlns:a16="http://schemas.microsoft.com/office/drawing/2014/main" id="{1CFD3C61-54E5-4AEC-A381-A1796750B11B}"/>
              </a:ext>
            </a:extLst>
          </p:cNvPr>
          <p:cNvSpPr>
            <a:spLocks noGrp="1"/>
          </p:cNvSpPr>
          <p:nvPr>
            <p:ph idx="1"/>
          </p:nvPr>
        </p:nvSpPr>
        <p:spPr/>
        <p:txBody>
          <a:bodyPr/>
          <a:lstStyle/>
          <a:p>
            <a:r>
              <a:rPr lang="en-US" dirty="0"/>
              <a:t>Host runs .NET Framework 4.6.1</a:t>
            </a:r>
          </a:p>
          <a:p>
            <a:r>
              <a:rPr lang="en-US" dirty="0"/>
              <a:t>C#/F# Functions run in same host process (.NET Framework 4.6.1)</a:t>
            </a:r>
          </a:p>
          <a:p>
            <a:r>
              <a:rPr lang="en-US" dirty="0"/>
              <a:t>Node.js also runs in same host process (using Edge – LOCKED at Node 6.5.0)</a:t>
            </a:r>
          </a:p>
          <a:p>
            <a:r>
              <a:rPr lang="en-US" dirty="0"/>
              <a:t>A few other “experimental” languages that also run in process. Not a scalable model.</a:t>
            </a:r>
          </a:p>
        </p:txBody>
      </p:sp>
    </p:spTree>
    <p:extLst>
      <p:ext uri="{BB962C8B-B14F-4D97-AF65-F5344CB8AC3E}">
        <p14:creationId xmlns:p14="http://schemas.microsoft.com/office/powerpoint/2010/main" val="916440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158C-F5A8-4711-B405-7D39D2AF207D}"/>
              </a:ext>
            </a:extLst>
          </p:cNvPr>
          <p:cNvSpPr>
            <a:spLocks noGrp="1"/>
          </p:cNvSpPr>
          <p:nvPr>
            <p:ph type="title"/>
          </p:nvPr>
        </p:nvSpPr>
        <p:spPr/>
        <p:txBody>
          <a:bodyPr/>
          <a:lstStyle/>
          <a:p>
            <a:r>
              <a:rPr lang="en-US" dirty="0"/>
              <a:t>Runtimes and Languages – V2 Runtime (Preview)</a:t>
            </a:r>
          </a:p>
        </p:txBody>
      </p:sp>
      <p:sp>
        <p:nvSpPr>
          <p:cNvPr id="3" name="Content Placeholder 2">
            <a:extLst>
              <a:ext uri="{FF2B5EF4-FFF2-40B4-BE49-F238E27FC236}">
                <a16:creationId xmlns:a16="http://schemas.microsoft.com/office/drawing/2014/main" id="{1CFD3C61-54E5-4AEC-A381-A1796750B11B}"/>
              </a:ext>
            </a:extLst>
          </p:cNvPr>
          <p:cNvSpPr>
            <a:spLocks noGrp="1"/>
          </p:cNvSpPr>
          <p:nvPr>
            <p:ph idx="1"/>
          </p:nvPr>
        </p:nvSpPr>
        <p:spPr>
          <a:xfrm>
            <a:off x="838200" y="1825625"/>
            <a:ext cx="10515600" cy="4952734"/>
          </a:xfrm>
        </p:spPr>
        <p:txBody>
          <a:bodyPr>
            <a:normAutofit fontScale="92500"/>
          </a:bodyPr>
          <a:lstStyle/>
          <a:p>
            <a:r>
              <a:rPr lang="en-US" dirty="0"/>
              <a:t>Host runs .NET Core 2.0</a:t>
            </a:r>
          </a:p>
          <a:p>
            <a:r>
              <a:rPr lang="en-US" dirty="0"/>
              <a:t>C#/F# Functions run in same host process (.NET Core 2.0)</a:t>
            </a:r>
          </a:p>
          <a:p>
            <a:r>
              <a:rPr lang="en-US" dirty="0"/>
              <a:t>New extensibility model for languages where “language workers” run out-of-process.</a:t>
            </a:r>
          </a:p>
          <a:p>
            <a:pPr lvl="1"/>
            <a:r>
              <a:rPr lang="en-US" dirty="0"/>
              <a:t>Node.js – defaults to 8.4.0 but now can opt in to newer versions</a:t>
            </a:r>
          </a:p>
          <a:p>
            <a:pPr lvl="1"/>
            <a:r>
              <a:rPr lang="en-US" dirty="0"/>
              <a:t>Java</a:t>
            </a:r>
          </a:p>
          <a:p>
            <a:pPr lvl="1"/>
            <a:r>
              <a:rPr lang="en-US" dirty="0"/>
              <a:t>Python (early in progress)</a:t>
            </a:r>
          </a:p>
          <a:p>
            <a:pPr lvl="1"/>
            <a:r>
              <a:rPr lang="en-US" dirty="0"/>
              <a:t>Other languages in discussion / investigation</a:t>
            </a:r>
          </a:p>
          <a:p>
            <a:r>
              <a:rPr lang="en-US" dirty="0"/>
              <a:t>New extensibility model for bindings</a:t>
            </a:r>
          </a:p>
          <a:p>
            <a:pPr lvl="1"/>
            <a:r>
              <a:rPr lang="en-US" dirty="0"/>
              <a:t>Lighter core runtime</a:t>
            </a:r>
          </a:p>
          <a:p>
            <a:pPr lvl="1"/>
            <a:r>
              <a:rPr lang="en-US" dirty="0"/>
              <a:t>Version control</a:t>
            </a:r>
          </a:p>
          <a:p>
            <a:pPr lvl="1"/>
            <a:r>
              <a:rPr lang="en-US" dirty="0"/>
              <a:t>Today requires you manually “</a:t>
            </a:r>
            <a:r>
              <a:rPr lang="en-US" dirty="0" err="1"/>
              <a:t>func</a:t>
            </a:r>
            <a:r>
              <a:rPr lang="en-US" dirty="0"/>
              <a:t> extensions install” to use bindings / triggers</a:t>
            </a:r>
          </a:p>
        </p:txBody>
      </p:sp>
    </p:spTree>
    <p:extLst>
      <p:ext uri="{BB962C8B-B14F-4D97-AF65-F5344CB8AC3E}">
        <p14:creationId xmlns:p14="http://schemas.microsoft.com/office/powerpoint/2010/main" val="1843113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5E6BA67282A84592F51FBC3C7E45A7" ma:contentTypeVersion="7" ma:contentTypeDescription="Create a new document." ma:contentTypeScope="" ma:versionID="46d602673defa2a100d8570836eee1f7">
  <xsd:schema xmlns:xsd="http://www.w3.org/2001/XMLSchema" xmlns:xs="http://www.w3.org/2001/XMLSchema" xmlns:p="http://schemas.microsoft.com/office/2006/metadata/properties" xmlns:ns2="fb36830f-dcb9-4175-9c60-7528ad38affb" xmlns:ns3="be090345-f9fd-4fb0-96c7-3975c9b8bda0" targetNamespace="http://schemas.microsoft.com/office/2006/metadata/properties" ma:root="true" ma:fieldsID="45341c343baa78558b8643e895214a39" ns2:_="" ns3:_="">
    <xsd:import namespace="fb36830f-dcb9-4175-9c60-7528ad38affb"/>
    <xsd:import namespace="be090345-f9fd-4fb0-96c7-3975c9b8bda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36830f-dcb9-4175-9c60-7528ad38aff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e090345-f9fd-4fb0-96c7-3975c9b8bda0"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966B73-85D4-4CCA-8749-6EDED343DFE8}">
  <ds:schemaRefs>
    <ds:schemaRef ds:uri="http://purl.org/dc/terms/"/>
    <ds:schemaRef ds:uri="be090345-f9fd-4fb0-96c7-3975c9b8bda0"/>
    <ds:schemaRef ds:uri="http://purl.org/dc/dcmitype/"/>
    <ds:schemaRef ds:uri="http://schemas.openxmlformats.org/package/2006/metadata/core-properties"/>
    <ds:schemaRef ds:uri="fb36830f-dcb9-4175-9c60-7528ad38affb"/>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41E2E5F-04EA-40D8-A393-D9BC10D34C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36830f-dcb9-4175-9c60-7528ad38affb"/>
    <ds:schemaRef ds:uri="be090345-f9fd-4fb0-96c7-3975c9b8bd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BD6956-6A2B-4731-9312-D5A7C72AD7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5901</TotalTime>
  <Words>5131</Words>
  <Application>Microsoft Office PowerPoint</Application>
  <PresentationFormat>Widescreen</PresentationFormat>
  <Paragraphs>511</Paragraphs>
  <Slides>39</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Yu Gothic</vt:lpstr>
      <vt:lpstr>Arial</vt:lpstr>
      <vt:lpstr>Calibri</vt:lpstr>
      <vt:lpstr>Calibri Light</vt:lpstr>
      <vt:lpstr>Consolas</vt:lpstr>
      <vt:lpstr>Segoe UI</vt:lpstr>
      <vt:lpstr>Segoe UI Light</vt:lpstr>
      <vt:lpstr>Segoe UI Semilight</vt:lpstr>
      <vt:lpstr>Times New Roman</vt:lpstr>
      <vt:lpstr>Office Theme</vt:lpstr>
      <vt:lpstr>What’s New in Azure Functions</vt:lpstr>
      <vt:lpstr>Agenda</vt:lpstr>
      <vt:lpstr>Azure Functions</vt:lpstr>
      <vt:lpstr>PowerPoint Presentation</vt:lpstr>
      <vt:lpstr>PowerPoint Presentation</vt:lpstr>
      <vt:lpstr>Demo</vt:lpstr>
      <vt:lpstr>Best Practices</vt:lpstr>
      <vt:lpstr>Runtimes and Languages – V1 Runtime (GA)</vt:lpstr>
      <vt:lpstr>Runtimes and Languages – V2 Runtime (Preview)</vt:lpstr>
      <vt:lpstr>Complex Workflows</vt:lpstr>
      <vt:lpstr>Durable Functions</vt:lpstr>
      <vt:lpstr>Key Concepts</vt:lpstr>
      <vt:lpstr>Activity Function</vt:lpstr>
      <vt:lpstr>Orchestrator Function</vt:lpstr>
      <vt:lpstr>Bindings</vt:lpstr>
      <vt:lpstr>Event Sourcing</vt:lpstr>
      <vt:lpstr>PowerPoint Presentation</vt:lpstr>
      <vt:lpstr>Pattern #1: Function Chaining</vt:lpstr>
      <vt:lpstr>Pattern #2: Fan-Out/Fan-In</vt:lpstr>
      <vt:lpstr>PowerPoint Presentation</vt:lpstr>
      <vt:lpstr>Pattern #3: HTTP Async Response</vt:lpstr>
      <vt:lpstr>PowerPoint Presentation</vt:lpstr>
      <vt:lpstr>Demo</vt:lpstr>
      <vt:lpstr>Pattern #4: Human Interaction w/Timeout</vt:lpstr>
      <vt:lpstr>PowerPoint Presentation</vt:lpstr>
      <vt:lpstr>Important Orchestrator Limitations</vt:lpstr>
      <vt:lpstr>Language Support</vt:lpstr>
      <vt:lpstr>More Durable Functions</vt:lpstr>
      <vt:lpstr>Challenge Architecture</vt:lpstr>
      <vt:lpstr>Why take a dependency on DTFx?</vt:lpstr>
      <vt:lpstr>Difference between this and Logic Apps?</vt:lpstr>
      <vt:lpstr>Functions and Logic Apps (Continued)</vt:lpstr>
      <vt:lpstr>Difference Between this and Service Fabric</vt:lpstr>
      <vt:lpstr>How is this “transactional”?</vt:lpstr>
      <vt:lpstr>Functions “Behind the scenes”</vt:lpstr>
      <vt:lpstr>Scalability Considerations</vt:lpstr>
      <vt:lpstr>Cold Start</vt:lpstr>
      <vt:lpstr>Task Hubs</vt:lpstr>
      <vt:lpstr>Storage Backend &amp;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Katy Shimizu</dc:creator>
  <cp:lastModifiedBy>Katy Shimizu</cp:lastModifiedBy>
  <cp:revision>28</cp:revision>
  <dcterms:created xsi:type="dcterms:W3CDTF">2018-01-30T21:41:34Z</dcterms:created>
  <dcterms:modified xsi:type="dcterms:W3CDTF">2018-02-08T11:49:34Z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kashimiz@microsoft.com</vt:lpwstr>
  </property>
  <property fmtid="{D5CDD505-2E9C-101B-9397-08002B2CF9AE}" pid="5" name="MSIP_Label_f42aa342-8706-4288-bd11-ebb85995028c_SetDate">
    <vt:lpwstr>2018-01-31T00:26:41.7861484Z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0x010100635E6BA67282A84592F51FBC3C7E45A7</vt:lpwstr>
  </property>
</Properties>
</file>