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69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WYdrqZ03wlkUhOVnXVAf8lSU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083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449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855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58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fif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54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124449" y="1355507"/>
            <a:ext cx="66230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Washington University, St. Louis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Analytics Bootcamp – Final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24449" y="1752461"/>
            <a:ext cx="6623051" cy="263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</a:pPr>
            <a:r>
              <a:rPr lang="en-US" sz="7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COVID-19</a:t>
            </a:r>
            <a:br>
              <a:rPr lang="en-US" sz="7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7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24448" y="4704735"/>
            <a:ext cx="6623051" cy="55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 fontScale="25000" lnSpcReduction="2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45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405"/>
              <a:buFont typeface="Noto Sans Symbols"/>
              <a:buNone/>
            </a:pPr>
            <a:endParaRPr sz="7400" b="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None/>
            </a:pPr>
            <a:r>
              <a:rPr lang="en-US" sz="74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By: Michael Becker, Leo Huang, Aukje Rijpkema, Joseph Yi</a:t>
            </a:r>
            <a:endParaRPr sz="7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38200" y="1690688"/>
            <a:ext cx="101727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ETL: Data from 2 early datasources: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~1000 closed cases (mostly hospitalizations + death)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~ 14000 open cases (tested positive but never reported back)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SQL: Data cleanup / reformatting to make consistent reporting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4 Machine Learning models created and saved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Deep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K-Nearest Neighbor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601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Risk Calculator Page cont.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38200" y="1690704"/>
            <a:ext cx="10172700" cy="4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 (HTML/CSS) input page allows for choice of: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Age/Gender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Living/Travel Locations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Symptoms (12)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 passed through FLASK API to retrieve predictions from chosen model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‘Model Evaluation’ chart - ML-model accuracy per gender/age subset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Visualization Page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623" y="1571625"/>
            <a:ext cx="7202724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Charts Page</a:t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838200" y="1690688"/>
            <a:ext cx="98679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 Graphs with dropdown boxes for selection: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Country – total positive, recovered, deceased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total home and hospitalized, recovered, deceased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positive case increase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State – daily hospitalized and deceased increase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County – total positive, recovered, deceased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Ambitions – What else we would like to do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990600" y="1879600"/>
            <a:ext cx="108179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Run ML models on more reliable, consistent data + larger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Extend ML models with extra features (BMI, smokers, preconditions)</a:t>
            </a: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SVG of a Human to show percentages of symptoms</a:t>
            </a:r>
            <a:endParaRPr sz="3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Purpose of the Risk Calculator </a:t>
            </a: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(cont.)</a:t>
            </a:r>
            <a:endParaRPr sz="2400"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Machine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Learning/Python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predict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whether (based on age, gender, location and symptoms) someone is at:</a:t>
            </a:r>
          </a:p>
          <a:p>
            <a:pPr marL="285750" lvl="8" indent="-28575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 risk (get well at home)</a:t>
            </a:r>
          </a:p>
          <a:p>
            <a:pPr marL="285750" lvl="8" indent="-28575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Medium risk (may need hospital care)</a:t>
            </a:r>
          </a:p>
          <a:p>
            <a:pPr marL="285750" lvl="8" indent="-28575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 risk (may need intensive care at not survive)</a:t>
            </a:r>
          </a:p>
          <a:p>
            <a:pPr marL="285750" lvl="8" indent="-285750">
              <a:buClr>
                <a:schemeClr val="dk1"/>
              </a:buClr>
              <a:buSzPts val="32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8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-US" sz="3200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Machine Learning/Python </a:t>
            </a: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 forecast:</a:t>
            </a:r>
          </a:p>
          <a:p>
            <a:pPr marL="457200" lvl="8" indent="-4572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# Cases / New Cases</a:t>
            </a:r>
          </a:p>
          <a:p>
            <a:pPr marL="457200" lvl="8" indent="-4572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# Hospitalizations / New Hospitalization</a:t>
            </a:r>
          </a:p>
          <a:p>
            <a:pPr marL="457200" lvl="8" indent="-4572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# Deaths / New Deaths</a:t>
            </a:r>
          </a:p>
        </p:txBody>
      </p:sp>
    </p:spTree>
    <p:extLst>
      <p:ext uri="{BB962C8B-B14F-4D97-AF65-F5344CB8AC3E}">
        <p14:creationId xmlns:p14="http://schemas.microsoft.com/office/powerpoint/2010/main" val="264971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Purpose of the Risk Calculator</a:t>
            </a:r>
            <a:endParaRPr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-US" sz="3200" b="0" i="0" u="none" strike="noStrike" cap="none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Tableau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interactively: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 % of population Infected/Deceased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Spread across the US over time</a:t>
            </a:r>
          </a:p>
          <a:p>
            <a:pPr marL="285750" lvl="8" indent="-285750">
              <a:buClr>
                <a:schemeClr val="dk1"/>
              </a:buClr>
              <a:buSzPts val="32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8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-US" sz="3200" dirty="0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JS – FLASK – SQL server</a:t>
            </a:r>
            <a:r>
              <a:rPr lang="en-US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interactively</a:t>
            </a:r>
          </a:p>
          <a:p>
            <a:pPr marL="457200" lvl="8" indent="-4572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 Cases/Hospitalizations by Country/State/County</a:t>
            </a:r>
          </a:p>
          <a:p>
            <a:pPr marL="457200" lvl="8" indent="-4572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 New Cases and Hospitalizations/Deaths per State</a:t>
            </a:r>
          </a:p>
        </p:txBody>
      </p:sp>
    </p:spTree>
    <p:extLst>
      <p:ext uri="{BB962C8B-B14F-4D97-AF65-F5344CB8AC3E}">
        <p14:creationId xmlns:p14="http://schemas.microsoft.com/office/powerpoint/2010/main" val="420405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E3A864-29C4-40C6-B931-727BBB9D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20" y="1340001"/>
            <a:ext cx="9298523" cy="4827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sym typeface="Oswald"/>
              </a:rPr>
              <a:t>Roles during this Project</a:t>
            </a:r>
            <a:endParaRPr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2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030308C-0480-4CE0-A783-3B20BAB16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6665"/>
              </p:ext>
            </p:extLst>
          </p:nvPr>
        </p:nvGraphicFramePr>
        <p:xfrm>
          <a:off x="899160" y="1690687"/>
          <a:ext cx="9093252" cy="42818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56460">
                  <a:extLst>
                    <a:ext uri="{9D8B030D-6E8A-4147-A177-3AD203B41FA5}">
                      <a16:colId xmlns:a16="http://schemas.microsoft.com/office/drawing/2014/main" val="3997311036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30197645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90501019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5050432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0879348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57508424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069111551"/>
                    </a:ext>
                  </a:extLst>
                </a:gridCol>
                <a:gridCol w="1037007">
                  <a:extLst>
                    <a:ext uri="{9D8B030D-6E8A-4147-A177-3AD203B41FA5}">
                      <a16:colId xmlns:a16="http://schemas.microsoft.com/office/drawing/2014/main" val="2593592243"/>
                    </a:ext>
                  </a:extLst>
                </a:gridCol>
              </a:tblGrid>
              <a:tr h="856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0966"/>
                  </a:ext>
                </a:extLst>
              </a:tr>
              <a:tr h="8563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Oswald" panose="020B0604020202020204" charset="0"/>
                        </a:rPr>
                        <a:t>M. Becker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Oswa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00144"/>
                  </a:ext>
                </a:extLst>
              </a:tr>
              <a:tr h="8563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Oswald" panose="020B0604020202020204" charset="0"/>
                        </a:rPr>
                        <a:t>L. Huang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45028"/>
                  </a:ext>
                </a:extLst>
              </a:tr>
              <a:tr h="8563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Oswald" panose="020B0604020202020204" charset="0"/>
                        </a:rPr>
                        <a:t>A. Rijpkema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11426"/>
                  </a:ext>
                </a:extLst>
              </a:tr>
              <a:tr h="85637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>
                          <a:latin typeface="Oswald" panose="020B0604020202020204" charset="0"/>
                        </a:rPr>
                        <a:t>J. Yi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>
                        <a:latin typeface="Oswald" panose="020B06040202020202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Oswald" panose="020B0604020202020204" charset="0"/>
                        </a:rPr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54587"/>
                  </a:ext>
                </a:extLst>
              </a:tr>
            </a:tbl>
          </a:graphicData>
        </a:graphic>
      </p:graphicFrame>
      <p:pic>
        <p:nvPicPr>
          <p:cNvPr id="6" name="Picture 5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4C5D6982-2A87-4F57-BC06-41B5AD3AF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1" y="1680415"/>
            <a:ext cx="609729" cy="86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6A164-1DE7-4CC3-ADA1-EE2A4D91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707" y="1680415"/>
            <a:ext cx="678179" cy="862824"/>
          </a:xfrm>
          <a:prstGeom prst="rect">
            <a:avLst/>
          </a:prstGeom>
        </p:spPr>
      </p:pic>
      <p:pic>
        <p:nvPicPr>
          <p:cNvPr id="8" name="Picture 7" descr="A picture containing ware, light&#10;&#10;Description automatically generated">
            <a:extLst>
              <a:ext uri="{FF2B5EF4-FFF2-40B4-BE49-F238E27FC236}">
                <a16:creationId xmlns:a16="http://schemas.microsoft.com/office/drawing/2014/main" id="{88904461-16AF-4AD7-A20E-F3154DA66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34" y="1690688"/>
            <a:ext cx="678179" cy="862824"/>
          </a:xfrm>
          <a:prstGeom prst="rect">
            <a:avLst/>
          </a:prstGeom>
        </p:spPr>
      </p:pic>
      <p:pic>
        <p:nvPicPr>
          <p:cNvPr id="9" name="Picture 8" descr="A picture containing ware, light&#10;&#10;Description automatically generated">
            <a:extLst>
              <a:ext uri="{FF2B5EF4-FFF2-40B4-BE49-F238E27FC236}">
                <a16:creationId xmlns:a16="http://schemas.microsoft.com/office/drawing/2014/main" id="{0FE8F382-2A05-4CEC-B877-C39D97173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75" y="1687065"/>
            <a:ext cx="678179" cy="862824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BDE7C0-A18D-40A8-AFBF-8F5168D48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23" y="1685495"/>
            <a:ext cx="1346857" cy="862824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35D97BD-45FE-4FB9-A4D9-6D948A6864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90" y="1687066"/>
            <a:ext cx="818812" cy="872504"/>
          </a:xfrm>
          <a:prstGeom prst="rect">
            <a:avLst/>
          </a:prstGeom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CEEB70C-112B-4518-A995-FC276BBA29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9119" y="1687350"/>
            <a:ext cx="693965" cy="855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A238DC-C67B-4322-8466-090B4278E7FD}"/>
              </a:ext>
            </a:extLst>
          </p:cNvPr>
          <p:cNvSpPr txBox="1"/>
          <p:nvPr/>
        </p:nvSpPr>
        <p:spPr>
          <a:xfrm>
            <a:off x="3958845" y="2302859"/>
            <a:ext cx="67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swald" panose="020B0604020202020204" charset="0"/>
              </a:rPr>
              <a:t>ETL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2EFF5-A69C-4595-8E1B-69CD7A816896}"/>
              </a:ext>
            </a:extLst>
          </p:cNvPr>
          <p:cNvSpPr txBox="1"/>
          <p:nvPr/>
        </p:nvSpPr>
        <p:spPr>
          <a:xfrm>
            <a:off x="4837269" y="2318965"/>
            <a:ext cx="67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swald" panose="020B0604020202020204" charset="0"/>
              </a:rPr>
              <a:t>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EC98F-E575-4F38-9AEE-02EA9FC89109}"/>
              </a:ext>
            </a:extLst>
          </p:cNvPr>
          <p:cNvSpPr txBox="1"/>
          <p:nvPr/>
        </p:nvSpPr>
        <p:spPr>
          <a:xfrm>
            <a:off x="5756910" y="2312877"/>
            <a:ext cx="67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swald" panose="020B0604020202020204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30782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 descr="A picture containing cake, fruit, sitting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4676481" y="2265431"/>
            <a:ext cx="6870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Interested in Details?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Architecture - Details</a:t>
            </a:r>
            <a:endParaRPr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952500" y="1892300"/>
            <a:ext cx="914400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PostgreSQL Database		6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datasources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10 views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ETL			full + delta loads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ML				4 models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FLASK API				8 routes – 4 API endpoints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HTML/CSS/JS 			frontend web-application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Tableau				integrated in web-application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Heroku				application deployment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7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 - Overview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990600" y="1879600"/>
            <a:ext cx="1081794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 Page 		– Race Chart by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Risk Calculator Page	– Find out how much you are at risk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Visualization Page	– Geographic display of spread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Charts Page		– Statistics by Country, State and County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About Page		– Our Roles and Profiles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CDC-site 			– More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A close up of a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Application Functionality: Web Design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and Content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Minimalist Design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Neutral color palette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interactions with texts, alert boxes, and animated nav bar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Dynamic bar chart race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Text contents 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Improvements</a:t>
            </a:r>
            <a:endParaRPr sz="2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588</Words>
  <Application>Microsoft Office PowerPoint</Application>
  <PresentationFormat>Widescreen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Noto Sans Symbols</vt:lpstr>
      <vt:lpstr>Calibri</vt:lpstr>
      <vt:lpstr>Oswald</vt:lpstr>
      <vt:lpstr>Office Theme</vt:lpstr>
      <vt:lpstr>PowerPoint Presentation</vt:lpstr>
      <vt:lpstr>Purpose of the Risk Calculator (cont.)</vt:lpstr>
      <vt:lpstr>Purpose of the Risk Calculator</vt:lpstr>
      <vt:lpstr>Architecture</vt:lpstr>
      <vt:lpstr>Roles during this Project</vt:lpstr>
      <vt:lpstr>PowerPoint Presentation</vt:lpstr>
      <vt:lpstr>Architecture - Details</vt:lpstr>
      <vt:lpstr>Application Functionality - Overview</vt:lpstr>
      <vt:lpstr>Application Functionality: Web Design</vt:lpstr>
      <vt:lpstr>Application Functionality: Risk Calculator Page</vt:lpstr>
      <vt:lpstr>Application Functionality: Risk Calculator Page cont.</vt:lpstr>
      <vt:lpstr>Application Functionality: Visualization Page</vt:lpstr>
      <vt:lpstr>Application Functionality: Charts Page</vt:lpstr>
      <vt:lpstr>Ambitions – What else we would like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Aukje Rijpkema</dc:creator>
  <cp:lastModifiedBy>Aukje Rijpkema</cp:lastModifiedBy>
  <cp:revision>8</cp:revision>
  <dcterms:created xsi:type="dcterms:W3CDTF">2020-04-05T18:47:31Z</dcterms:created>
  <dcterms:modified xsi:type="dcterms:W3CDTF">2020-04-13T11:32:55Z</dcterms:modified>
</cp:coreProperties>
</file>