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0g44gpk6zMp8kf4rKAcNys94v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f6ca55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f6ca55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d521790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d52179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a7287b2d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a7287b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5bbf5077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5bbf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7fff2c7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a7fff2c79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a7fff2c7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a7fff2c79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7fff2c7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7a7fff2c79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a7fff2c79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7a7fff2c79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9"/>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21"/>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1"/>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21"/>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23"/>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23"/>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23"/>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23"/>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3"/>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23"/>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23"/>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2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2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2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2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2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2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2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2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5"/>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32" name="Google Shape;32;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13"/>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14"/>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14"/>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14"/>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17"/>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8"/>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9"/>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6000"/>
              <a:buFont typeface="Century Gothic"/>
              <a:buNone/>
            </a:pPr>
            <a:r>
              <a:rPr lang="en-US" sz="6000"/>
              <a:t>Gender </a:t>
            </a:r>
            <a:br>
              <a:rPr lang="en-US" sz="6000"/>
            </a:br>
            <a:r>
              <a:rPr lang="en-US" sz="6000"/>
              <a:t>Review Behavior</a:t>
            </a:r>
            <a:br>
              <a:rPr lang="en-US" sz="6000"/>
            </a:br>
            <a:r>
              <a:rPr lang="en-US" sz="6000"/>
              <a:t>on YELP</a:t>
            </a:r>
            <a:endParaRPr/>
          </a:p>
        </p:txBody>
      </p:sp>
      <p:sp>
        <p:nvSpPr>
          <p:cNvPr id="148" name="Google Shape;148;p1"/>
          <p:cNvSpPr txBox="1">
            <a:spLocks noGrp="1"/>
          </p:cNvSpPr>
          <p:nvPr>
            <p:ph type="subTitle" idx="1"/>
          </p:nvPr>
        </p:nvSpPr>
        <p:spPr>
          <a:xfrm>
            <a:off x="1154955" y="4853580"/>
            <a:ext cx="8825700" cy="8613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BY MARY-JANE, TOMISLAV AND AUKJE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6bf6ca5581_0_0"/>
          <p:cNvSpPr txBox="1"/>
          <p:nvPr/>
        </p:nvSpPr>
        <p:spPr>
          <a:xfrm>
            <a:off x="646100" y="1206400"/>
            <a:ext cx="113553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Is there a significant impact that local economic factors have on quality perception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ZIP Household Income</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extrapolated number of reviews per ZIP</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Census API’s (obtaining relevant economic indicators)</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Most of previously stated problems</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Retrieval time from Census API is slow</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API returned ‘empty’ records when no reviews were found for a business, or ‘empty’ fields for price e.g. causing code to fail &gt; Try/Except necessary</a:t>
            </a:r>
            <a:endParaRPr sz="1800">
              <a:solidFill>
                <a:schemeClr val="lt1"/>
              </a:solidFill>
            </a:endParaRPr>
          </a:p>
        </p:txBody>
      </p:sp>
      <p:sp>
        <p:nvSpPr>
          <p:cNvPr id="215" name="Google Shape;215;g6bf6ca5581_0_0"/>
          <p:cNvSpPr txBox="1">
            <a:spLocks noGrp="1"/>
          </p:cNvSpPr>
          <p:nvPr>
            <p:ph type="title"/>
          </p:nvPr>
        </p:nvSpPr>
        <p:spPr>
          <a:xfrm>
            <a:off x="646100" y="452723"/>
            <a:ext cx="9404700" cy="97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6bd521790a_0_1"/>
          <p:cNvSpPr txBox="1">
            <a:spLocks noGrp="1"/>
          </p:cNvSpPr>
          <p:nvPr>
            <p:ph type="title"/>
          </p:nvPr>
        </p:nvSpPr>
        <p:spPr>
          <a:xfrm>
            <a:off x="646100" y="452725"/>
            <a:ext cx="112344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Q3: Location, Gender and Review Numbers</a:t>
            </a:r>
            <a:endParaRPr sz="3600"/>
          </a:p>
        </p:txBody>
      </p:sp>
      <p:sp>
        <p:nvSpPr>
          <p:cNvPr id="221" name="Google Shape;221;g6bd521790a_0_1"/>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2" name="Google Shape;222;g6bd521790a_0_1"/>
          <p:cNvPicPr preferRelativeResize="0"/>
          <p:nvPr/>
        </p:nvPicPr>
        <p:blipFill>
          <a:blip r:embed="rId3">
            <a:alphaModFix/>
          </a:blip>
          <a:stretch>
            <a:fillRect/>
          </a:stretch>
        </p:blipFill>
        <p:spPr>
          <a:xfrm>
            <a:off x="1177400" y="1716963"/>
            <a:ext cx="4265575" cy="4983150"/>
          </a:xfrm>
          <a:prstGeom prst="rect">
            <a:avLst/>
          </a:prstGeom>
          <a:noFill/>
          <a:ln>
            <a:noFill/>
          </a:ln>
        </p:spPr>
      </p:pic>
      <p:pic>
        <p:nvPicPr>
          <p:cNvPr id="223" name="Google Shape;223;g6bd521790a_0_1"/>
          <p:cNvPicPr preferRelativeResize="0"/>
          <p:nvPr/>
        </p:nvPicPr>
        <p:blipFill>
          <a:blip r:embed="rId4">
            <a:alphaModFix/>
          </a:blip>
          <a:stretch>
            <a:fillRect/>
          </a:stretch>
        </p:blipFill>
        <p:spPr>
          <a:xfrm>
            <a:off x="5959225" y="1649250"/>
            <a:ext cx="5323891" cy="5002850"/>
          </a:xfrm>
          <a:prstGeom prst="rect">
            <a:avLst/>
          </a:prstGeom>
          <a:noFill/>
          <a:ln>
            <a:noFill/>
          </a:ln>
        </p:spPr>
      </p:pic>
      <p:sp>
        <p:nvSpPr>
          <p:cNvPr id="224" name="Google Shape;224;g6bd521790a_0_1"/>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Geographic distribution of review frequency . Red - Women / Blue - 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7a7287b2d1_0_0"/>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
        <p:nvSpPr>
          <p:cNvPr id="230" name="Google Shape;230;g7a7287b2d1_0_0"/>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Is there a visible relation between median income of location of restaurant and review frequency by gender.</a:t>
            </a:r>
            <a:endParaRPr/>
          </a:p>
        </p:txBody>
      </p:sp>
      <p:pic>
        <p:nvPicPr>
          <p:cNvPr id="231" name="Google Shape;231;g7a7287b2d1_0_0"/>
          <p:cNvPicPr preferRelativeResize="0"/>
          <p:nvPr/>
        </p:nvPicPr>
        <p:blipFill>
          <a:blip r:embed="rId3">
            <a:alphaModFix/>
          </a:blip>
          <a:stretch>
            <a:fillRect/>
          </a:stretch>
        </p:blipFill>
        <p:spPr>
          <a:xfrm>
            <a:off x="1555574" y="1979363"/>
            <a:ext cx="8147925" cy="4096425"/>
          </a:xfrm>
          <a:prstGeom prst="rect">
            <a:avLst/>
          </a:prstGeom>
          <a:noFill/>
          <a:ln>
            <a:noFill/>
          </a:ln>
        </p:spPr>
      </p:pic>
      <p:sp>
        <p:nvSpPr>
          <p:cNvPr id="232" name="Google Shape;232;g7a7287b2d1_0_0"/>
          <p:cNvSpPr txBox="1"/>
          <p:nvPr/>
        </p:nvSpPr>
        <p:spPr>
          <a:xfrm>
            <a:off x="481400" y="6202050"/>
            <a:ext cx="10578300" cy="45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Women tend to rate restaurants located in more expensive areas more often than men.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75bbf50772_0_0"/>
          <p:cNvSpPr txBox="1">
            <a:spLocks noGrp="1"/>
          </p:cNvSpPr>
          <p:nvPr>
            <p:ph type="title"/>
          </p:nvPr>
        </p:nvSpPr>
        <p:spPr>
          <a:xfrm>
            <a:off x="365499" y="218925"/>
            <a:ext cx="10385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Q3: Location, Gender and Review to Price Ratio ($/# of reviews)</a:t>
            </a:r>
            <a:endParaRPr sz="3000"/>
          </a:p>
          <a:p>
            <a:pPr marL="0" lvl="0" indent="0" algn="l" rtl="0">
              <a:spcBef>
                <a:spcPts val="0"/>
              </a:spcBef>
              <a:spcAft>
                <a:spcPts val="0"/>
              </a:spcAft>
              <a:buNone/>
            </a:pPr>
            <a:endParaRPr sz="3000"/>
          </a:p>
        </p:txBody>
      </p:sp>
      <p:sp>
        <p:nvSpPr>
          <p:cNvPr id="238" name="Google Shape;238;g75bbf50772_0_0"/>
          <p:cNvSpPr txBox="1">
            <a:spLocks noGrp="1"/>
          </p:cNvSpPr>
          <p:nvPr>
            <p:ph type="body" idx="1"/>
          </p:nvPr>
        </p:nvSpPr>
        <p:spPr>
          <a:xfrm>
            <a:off x="1622700" y="1290451"/>
            <a:ext cx="8946600" cy="40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Arial"/>
                <a:ea typeface="Arial"/>
                <a:cs typeface="Arial"/>
                <a:sym typeface="Arial"/>
              </a:rPr>
              <a:t>42 Data Points aggregated by ZIP , T = 2.5922026039874306 ,p=0.011204503</a:t>
            </a:r>
            <a:endParaRPr sz="1400">
              <a:solidFill>
                <a:srgbClr val="FFFFFF"/>
              </a:solidFill>
              <a:latin typeface="Arial"/>
              <a:ea typeface="Arial"/>
              <a:cs typeface="Arial"/>
              <a:sym typeface="Arial"/>
            </a:endParaRPr>
          </a:p>
        </p:txBody>
      </p:sp>
      <p:sp>
        <p:nvSpPr>
          <p:cNvPr id="239" name="Google Shape;239;g75bbf50772_0_0"/>
          <p:cNvSpPr txBox="1"/>
          <p:nvPr/>
        </p:nvSpPr>
        <p:spPr>
          <a:xfrm>
            <a:off x="1047150" y="5726425"/>
            <a:ext cx="10097700" cy="973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US" sz="1800">
                <a:solidFill>
                  <a:schemeClr val="lt1"/>
                </a:solidFill>
              </a:rPr>
              <a:t>Conclusion: Women are more likely to more often rate $$$ restaurants in affluent areas, while man are more frequently reviewing in $ less affluent areas (bargain hunting) .</a:t>
            </a: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Opportunity to locate a restaurant based on targeted consumer group</a:t>
            </a:r>
            <a:endParaRPr sz="1800">
              <a:solidFill>
                <a:schemeClr val="lt1"/>
              </a:solidFill>
            </a:endParaRPr>
          </a:p>
        </p:txBody>
      </p:sp>
      <p:pic>
        <p:nvPicPr>
          <p:cNvPr id="240" name="Google Shape;240;g75bbf50772_0_0"/>
          <p:cNvPicPr preferRelativeResize="0"/>
          <p:nvPr/>
        </p:nvPicPr>
        <p:blipFill>
          <a:blip r:embed="rId3">
            <a:alphaModFix/>
          </a:blip>
          <a:stretch>
            <a:fillRect/>
          </a:stretch>
        </p:blipFill>
        <p:spPr>
          <a:xfrm>
            <a:off x="4257425" y="1982825"/>
            <a:ext cx="6113376" cy="3206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637686" y="444293"/>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Wrapping up</a:t>
            </a:r>
            <a:endParaRPr/>
          </a:p>
        </p:txBody>
      </p:sp>
      <p:sp>
        <p:nvSpPr>
          <p:cNvPr id="246" name="Google Shape;246;p7"/>
          <p:cNvSpPr txBox="1">
            <a:spLocks noGrp="1"/>
          </p:cNvSpPr>
          <p:nvPr>
            <p:ph type="body" idx="1"/>
          </p:nvPr>
        </p:nvSpPr>
        <p:spPr>
          <a:xfrm>
            <a:off x="555625" y="1329525"/>
            <a:ext cx="11017200" cy="5128500"/>
          </a:xfrm>
          <a:prstGeom prst="rect">
            <a:avLst/>
          </a:prstGeom>
          <a:noFill/>
          <a:ln>
            <a:noFill/>
          </a:ln>
        </p:spPr>
        <p:txBody>
          <a:bodyPr spcFirstLastPara="1" wrap="square" lIns="91425" tIns="45700" rIns="91425" bIns="45700" anchor="ctr" anchorCtr="0">
            <a:spAutoFit/>
          </a:bodyPr>
          <a:lstStyle/>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Some difficulties and how we dealt with them:</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Linking the JSON files ot the Yelp API to find more detailed information about restaurants was a problem due to an upgrade that took place over time.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This process also exposed the deficiencies of YELP API when it comes to location based queries. Most likely in the future this should be done in combination with Google geolocation services.</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We could have spend more time thinking about the end results before individually going out to find data, resulting in some overlap in results. However, this also lead to new insights (e.g. greater sample size was needed) and confirmed individual findings.</a:t>
            </a:r>
            <a:endParaRPr>
              <a:latin typeface="Arial"/>
              <a:ea typeface="Arial"/>
              <a:cs typeface="Arial"/>
              <a:sym typeface="Arial"/>
            </a:endParaRPr>
          </a:p>
          <a:p>
            <a:pPr marL="914400" lvl="1" indent="-320040" algn="l" rtl="0">
              <a:lnSpc>
                <a:spcPct val="100000"/>
              </a:lnSpc>
              <a:spcBef>
                <a:spcPts val="0"/>
              </a:spcBef>
              <a:spcAft>
                <a:spcPts val="0"/>
              </a:spcAft>
              <a:buSzPts val="1440"/>
              <a:buFont typeface="Arial"/>
              <a:buChar char="►"/>
            </a:pPr>
            <a:r>
              <a:rPr lang="en-US">
                <a:latin typeface="Arial"/>
                <a:ea typeface="Arial"/>
                <a:cs typeface="Arial"/>
                <a:sym typeface="Arial"/>
              </a:rPr>
              <a:t>Every time a YELP Api is rerun, new reviews are retrieved affecting the results to some extent.</a:t>
            </a:r>
            <a:endParaRPr>
              <a:latin typeface="Arial"/>
              <a:ea typeface="Arial"/>
              <a:cs typeface="Arial"/>
              <a:sym typeface="Arial"/>
            </a:endParaRPr>
          </a:p>
          <a:p>
            <a:pPr marL="914400" lvl="0" indent="0" algn="l" rtl="0">
              <a:lnSpc>
                <a:spcPct val="100000"/>
              </a:lnSpc>
              <a:spcBef>
                <a:spcPts val="0"/>
              </a:spcBef>
              <a:spcAft>
                <a:spcPts val="0"/>
              </a:spcAft>
              <a:buNone/>
            </a:pPr>
            <a:endParaRPr sz="1800">
              <a:latin typeface="Arial"/>
              <a:ea typeface="Arial"/>
              <a:cs typeface="Arial"/>
              <a:sym typeface="Arial"/>
            </a:endParaRPr>
          </a:p>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Additional questions that could be researched:</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compare East Coast / Mid West / West Coast review behaviour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analyse the categories that define the type of restaurant (e.g. lunch, coffee, bar etc) by gender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see if there’s a relationship between alcohol being served and the rating restaurants recieve!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Getting a better insight in out-of-zip-code visitors vs locals. Do they cater to local population on not.</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Questions?</a:t>
            </a:r>
            <a:endParaRPr/>
          </a:p>
        </p:txBody>
      </p:sp>
      <p:pic>
        <p:nvPicPr>
          <p:cNvPr id="252" name="Google Shape;252;p8"/>
          <p:cNvPicPr preferRelativeResize="0"/>
          <p:nvPr/>
        </p:nvPicPr>
        <p:blipFill>
          <a:blip r:embed="rId3">
            <a:alphaModFix/>
          </a:blip>
          <a:stretch>
            <a:fillRect/>
          </a:stretch>
        </p:blipFill>
        <p:spPr>
          <a:xfrm>
            <a:off x="3676650" y="1513523"/>
            <a:ext cx="4286871" cy="4699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Summary</a:t>
            </a:r>
            <a:endParaRPr/>
          </a:p>
        </p:txBody>
      </p:sp>
      <p:sp>
        <p:nvSpPr>
          <p:cNvPr id="154" name="Google Shape;154;p2"/>
          <p:cNvSpPr txBox="1"/>
          <p:nvPr/>
        </p:nvSpPr>
        <p:spPr>
          <a:xfrm>
            <a:off x="1105900" y="1331350"/>
            <a:ext cx="10244700" cy="51321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chemeClr val="lt1"/>
              </a:buClr>
              <a:buSzPts val="1600"/>
              <a:buChar char="►"/>
            </a:pPr>
            <a:r>
              <a:rPr lang="en-US" sz="1600">
                <a:solidFill>
                  <a:schemeClr val="lt1"/>
                </a:solidFill>
              </a:rPr>
              <a:t>MOTIVATION: </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Are there gender differences on YELP?</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The answer to these questions may help restaurants better target their audience.</a:t>
            </a:r>
            <a:endParaRPr sz="1600">
              <a:solidFill>
                <a:schemeClr val="lt1"/>
              </a:solidFill>
            </a:endParaRPr>
          </a:p>
          <a:p>
            <a:pPr marL="914400" marR="0" lvl="0" indent="0" algn="l" rtl="0">
              <a:lnSpc>
                <a:spcPct val="100000"/>
              </a:lnSpc>
              <a:spcBef>
                <a:spcPts val="0"/>
              </a:spcBef>
              <a:spcAft>
                <a:spcPts val="0"/>
              </a:spcAft>
              <a:buNone/>
            </a:pPr>
            <a:endParaRPr sz="1600">
              <a:solidFill>
                <a:schemeClr val="lt1"/>
              </a:solidFil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a:solidFill>
                  <a:schemeClr val="lt1"/>
                </a:solidFill>
              </a:rPr>
              <a:t>QUESTIONS:</a:t>
            </a:r>
            <a:endParaRPr sz="1600"/>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Q1: Who reviews more often and a</a:t>
            </a:r>
            <a:r>
              <a:rPr lang="en-US" sz="1600" b="0" i="0" u="none" strike="noStrike" cap="none">
                <a:solidFill>
                  <a:schemeClr val="lt1"/>
                </a:solidFill>
                <a:latin typeface="Arial"/>
                <a:ea typeface="Arial"/>
                <a:cs typeface="Arial"/>
                <a:sym typeface="Arial"/>
              </a:rPr>
              <a:t>re men and women perceived differently by their peers</a:t>
            </a:r>
            <a:r>
              <a:rPr lang="en-US" sz="1600">
                <a:solidFill>
                  <a:schemeClr val="lt1"/>
                </a:solidFill>
              </a:rPr>
              <a:t>? (MJ)</a:t>
            </a:r>
            <a:endParaRPr sz="1600">
              <a:solidFill>
                <a:schemeClr val="lt1"/>
              </a:solidFill>
            </a:endParaRPr>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Q2: </a:t>
            </a:r>
            <a:r>
              <a:rPr lang="en-US" sz="1600" b="0" i="0" u="none" strike="noStrike" cap="none">
                <a:solidFill>
                  <a:schemeClr val="lt1"/>
                </a:solidFill>
                <a:latin typeface="Arial"/>
                <a:ea typeface="Arial"/>
                <a:cs typeface="Arial"/>
                <a:sym typeface="Arial"/>
              </a:rPr>
              <a:t>Do men review restaurants differently from women when it comes to the type of restaurants they review (cheap to expensive) and the ratings they give (1 to 5 stars) (A</a:t>
            </a:r>
            <a:r>
              <a:rPr lang="en-US" sz="1600">
                <a:solidFill>
                  <a:schemeClr val="lt1"/>
                </a:solidFill>
              </a:rPr>
              <a:t>ukje</a:t>
            </a:r>
            <a:r>
              <a:rPr lang="en-US" sz="1600" b="0" i="0" u="none" strike="noStrike" cap="none">
                <a:solidFill>
                  <a:schemeClr val="lt1"/>
                </a:solidFill>
                <a:latin typeface="Arial"/>
                <a:ea typeface="Arial"/>
                <a:cs typeface="Arial"/>
                <a:sym typeface="Arial"/>
              </a:rPr>
              <a:t>)</a:t>
            </a:r>
            <a:endParaRPr sz="1600"/>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Q3: </a:t>
            </a:r>
            <a:r>
              <a:rPr lang="en-US" sz="1600" b="0" i="0" u="none" strike="noStrike" cap="none">
                <a:solidFill>
                  <a:schemeClr val="lt1"/>
                </a:solidFill>
                <a:latin typeface="Arial"/>
                <a:ea typeface="Arial"/>
                <a:cs typeface="Arial"/>
                <a:sym typeface="Arial"/>
              </a:rPr>
              <a:t>How is review behavior related to local </a:t>
            </a:r>
            <a:r>
              <a:rPr lang="en-US" sz="1600">
                <a:solidFill>
                  <a:schemeClr val="lt1"/>
                </a:solidFill>
              </a:rPr>
              <a:t>economic</a:t>
            </a:r>
            <a:r>
              <a:rPr lang="en-US" sz="1600" b="0" i="0" u="none" strike="noStrike" cap="none">
                <a:solidFill>
                  <a:schemeClr val="lt1"/>
                </a:solidFill>
                <a:latin typeface="Arial"/>
                <a:ea typeface="Arial"/>
                <a:cs typeface="Arial"/>
                <a:sym typeface="Arial"/>
              </a:rPr>
              <a:t> </a:t>
            </a:r>
            <a:r>
              <a:rPr lang="en-US" sz="1600">
                <a:solidFill>
                  <a:schemeClr val="lt1"/>
                </a:solidFill>
              </a:rPr>
              <a:t>factors (avg household income/ZIP) (Tom)</a:t>
            </a:r>
            <a:endParaRPr sz="1600"/>
          </a:p>
          <a:p>
            <a:pPr marL="914400" marR="0" lvl="1" indent="-218440" algn="l" rtl="0">
              <a:lnSpc>
                <a:spcPct val="100000"/>
              </a:lnSpc>
              <a:spcBef>
                <a:spcPts val="0"/>
              </a:spcBef>
              <a:spcAft>
                <a:spcPts val="0"/>
              </a:spcAft>
              <a:buClr>
                <a:schemeClr val="lt1"/>
              </a:buClr>
              <a:buSzPts val="1600"/>
              <a:buFont typeface="Noto Sans Symbols"/>
              <a:buNone/>
            </a:pPr>
            <a:endParaRPr sz="1600" b="0" i="0" u="none" strike="noStrike" cap="none">
              <a:solidFill>
                <a:schemeClr val="lt1"/>
              </a:solidFill>
              <a:latin typeface="Arial"/>
              <a:ea typeface="Arial"/>
              <a:cs typeface="Arial"/>
              <a:sym typeface="Aria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a:solidFill>
                  <a:schemeClr val="lt1"/>
                </a:solidFill>
              </a:rPr>
              <a:t>CONCLUSIONS:</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Q1: Women have more fans, but also review more often</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Q2: There is  a significant difference  between men and women in</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the type of restaurants they rate (men rate more $ and women more $$ restaurants) </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the review rating they assign (women rate ‘higher’ on average)</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Q3:  Rating based on establishment’s ZIP economic indicators</a:t>
            </a:r>
            <a:endParaRPr sz="1600">
              <a:solidFill>
                <a:schemeClr val="lt1"/>
              </a:solidFill>
            </a:endParaRPr>
          </a:p>
          <a:p>
            <a:pPr marL="1371600" lvl="2" indent="-330200" algn="l" rtl="0">
              <a:spcBef>
                <a:spcPts val="0"/>
              </a:spcBef>
              <a:spcAft>
                <a:spcPts val="0"/>
              </a:spcAft>
              <a:buClr>
                <a:schemeClr val="lt1"/>
              </a:buClr>
              <a:buSzPts val="1600"/>
              <a:buChar char="■"/>
            </a:pPr>
            <a:r>
              <a:rPr lang="en-US" sz="1600">
                <a:solidFill>
                  <a:schemeClr val="lt1"/>
                </a:solidFill>
              </a:rPr>
              <a:t>Women tend to rate restaurants located in more expensive areas more often than men.</a:t>
            </a:r>
            <a:endParaRPr sz="1600">
              <a:solidFill>
                <a:schemeClr val="lt1"/>
              </a:solidFill>
            </a:endParaRPr>
          </a:p>
          <a:p>
            <a:pPr marL="1371600" lvl="2" indent="-330200" algn="l" rtl="0">
              <a:spcBef>
                <a:spcPts val="0"/>
              </a:spcBef>
              <a:spcAft>
                <a:spcPts val="0"/>
              </a:spcAft>
              <a:buClr>
                <a:schemeClr val="lt1"/>
              </a:buClr>
              <a:buSzPts val="1600"/>
              <a:buChar char="■"/>
            </a:pPr>
            <a:r>
              <a:rPr lang="en-US" sz="1600">
                <a:solidFill>
                  <a:schemeClr val="lt1"/>
                </a:solidFill>
              </a:rPr>
              <a:t>Women are more likely to more often rate $$$ restaurants in affluent areas, while man are more frequently reviewing in $ less affluent areas (bargain hunting)</a:t>
            </a:r>
            <a:endParaRPr sz="1600">
              <a:solidFill>
                <a:schemeClr val="lt1"/>
              </a:solidFill>
            </a:endParaRPr>
          </a:p>
          <a:p>
            <a:pPr marL="457200" lvl="0" indent="0" algn="l" rtl="0">
              <a:spcBef>
                <a:spcPts val="0"/>
              </a:spcBef>
              <a:spcAft>
                <a:spcPts val="0"/>
              </a:spcAft>
              <a:buNone/>
            </a:pPr>
            <a:endParaRPr sz="2400" b="1">
              <a:solidFill>
                <a:schemeClr val="accent1"/>
              </a:solidFill>
            </a:endParaRPr>
          </a:p>
          <a:p>
            <a:pPr marL="457200" lvl="0" indent="0" algn="l" rtl="0">
              <a:spcBef>
                <a:spcPts val="0"/>
              </a:spcBef>
              <a:spcAft>
                <a:spcPts val="0"/>
              </a:spcAft>
              <a:buNone/>
            </a:pPr>
            <a:r>
              <a:rPr lang="en-US" sz="2400" b="1">
                <a:solidFill>
                  <a:schemeClr val="accent1"/>
                </a:solidFill>
              </a:rPr>
              <a:t>YELP reviews are affected by gender and where the restaurants are located!</a:t>
            </a:r>
            <a:endParaRPr sz="1600"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a7fff2c79_2_4"/>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Three</a:t>
            </a:r>
            <a:r>
              <a:rPr lang="en-US" sz="1800">
                <a:solidFill>
                  <a:schemeClr val="dk1"/>
                </a:solidFill>
              </a:rPr>
              <a:t> .</a:t>
            </a:r>
            <a:r>
              <a:rPr lang="en-US" sz="1800">
                <a:solidFill>
                  <a:schemeClr val="lt1"/>
                </a:solidFill>
              </a:rPr>
              <a:t>json downloads containing data on YELP users, businesses and reviews (year 2000-2015): found on Kaggle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Name to gender dataset received from XXXX</a:t>
            </a:r>
            <a:endParaRPr sz="1800">
              <a:solidFill>
                <a:schemeClr val="lt1"/>
              </a:solidFill>
            </a:endParaRPr>
          </a:p>
          <a:p>
            <a:pPr marL="274320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Wanted to download the most recent Yelp review dataset (up to 2018), but couldn’t figure out how to open a TAR file. </a:t>
            </a:r>
            <a:endParaRPr sz="1800">
              <a:solidFill>
                <a:schemeClr val="lt1"/>
              </a:solidFill>
            </a:endParaRPr>
          </a:p>
          <a:p>
            <a:pPr marL="1828800" lvl="3" indent="-342900" algn="l" rtl="0">
              <a:spcBef>
                <a:spcPts val="0"/>
              </a:spcBef>
              <a:spcAft>
                <a:spcPts val="0"/>
              </a:spcAft>
              <a:buClr>
                <a:schemeClr val="lt1"/>
              </a:buClr>
              <a:buSzPts val="1800"/>
              <a:buChar char="●"/>
            </a:pPr>
            <a:r>
              <a:rPr lang="en-US" sz="1800">
                <a:solidFill>
                  <a:schemeClr val="lt1"/>
                </a:solidFill>
              </a:rPr>
              <a:t>Solution: Found a smaller dataset published in 2015. Someone converted TAR files to JSON ready files</a:t>
            </a:r>
            <a:endParaRPr sz="1800">
              <a:solidFill>
                <a:schemeClr val="lt1"/>
              </a:solidFill>
            </a:endParaRPr>
          </a:p>
        </p:txBody>
      </p:sp>
      <p:sp>
        <p:nvSpPr>
          <p:cNvPr id="160" name="Google Shape;160;g7a7fff2c79_2_4"/>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a7fff2c79_2_9"/>
          <p:cNvSpPr txBox="1"/>
          <p:nvPr/>
        </p:nvSpPr>
        <p:spPr>
          <a:xfrm>
            <a:off x="520850" y="1219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66" name="Google Shape;166;g7a7fff2c79_2_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pic>
        <p:nvPicPr>
          <p:cNvPr id="167" name="Google Shape;167;g7a7fff2c79_2_9"/>
          <p:cNvPicPr preferRelativeResize="0"/>
          <p:nvPr/>
        </p:nvPicPr>
        <p:blipFill>
          <a:blip r:embed="rId3">
            <a:alphaModFix/>
          </a:blip>
          <a:stretch>
            <a:fillRect/>
          </a:stretch>
        </p:blipFill>
        <p:spPr>
          <a:xfrm>
            <a:off x="3536375" y="1334350"/>
            <a:ext cx="7639050" cy="4838700"/>
          </a:xfrm>
          <a:prstGeom prst="rect">
            <a:avLst/>
          </a:prstGeom>
          <a:noFill/>
          <a:ln>
            <a:noFill/>
          </a:ln>
        </p:spPr>
      </p:pic>
      <p:sp>
        <p:nvSpPr>
          <p:cNvPr id="168" name="Google Shape;168;g7a7fff2c79_2_9"/>
          <p:cNvSpPr txBox="1"/>
          <p:nvPr/>
        </p:nvSpPr>
        <p:spPr>
          <a:xfrm>
            <a:off x="441625" y="6299500"/>
            <a:ext cx="63516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review more often than men.</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a7fff2c79_2_23"/>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Problem encountered:</a:t>
            </a: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 person is more likely to have more fans if they review more often. Since women systematically review more often than men, if we don’t scale by the number of reviews, we may find a mechanical relationship between women and fans. </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Solution: Scale variables of interest by # of reviews by user</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p:txBody>
      </p:sp>
      <p:sp>
        <p:nvSpPr>
          <p:cNvPr id="174" name="Google Shape;174;g7a7fff2c79_2_23"/>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Q1b: Who has more fans?</a:t>
            </a:r>
            <a:endParaRPr sz="4000"/>
          </a:p>
        </p:txBody>
      </p:sp>
      <p:pic>
        <p:nvPicPr>
          <p:cNvPr id="175" name="Google Shape;175;g7a7fff2c79_2_23"/>
          <p:cNvPicPr preferRelativeResize="0"/>
          <p:nvPr/>
        </p:nvPicPr>
        <p:blipFill>
          <a:blip r:embed="rId3">
            <a:alphaModFix/>
          </a:blip>
          <a:stretch>
            <a:fillRect/>
          </a:stretch>
        </p:blipFill>
        <p:spPr>
          <a:xfrm>
            <a:off x="5707750" y="3182200"/>
            <a:ext cx="5968175" cy="3589250"/>
          </a:xfrm>
          <a:prstGeom prst="rect">
            <a:avLst/>
          </a:prstGeom>
          <a:noFill/>
          <a:ln>
            <a:noFill/>
          </a:ln>
        </p:spPr>
      </p:pic>
      <p:sp>
        <p:nvSpPr>
          <p:cNvPr id="176" name="Google Shape;176;g7a7fff2c79_2_23"/>
          <p:cNvSpPr txBox="1"/>
          <p:nvPr/>
        </p:nvSpPr>
        <p:spPr>
          <a:xfrm>
            <a:off x="181875" y="4481075"/>
            <a:ext cx="48837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Controlling for # of reviews written, women still have more fans than men.</a:t>
            </a:r>
            <a:endParaRPr sz="1800">
              <a:solidFill>
                <a:srgbClr val="FFFFFF"/>
              </a:solidFill>
            </a:endParaRPr>
          </a:p>
        </p:txBody>
      </p:sp>
      <p:sp>
        <p:nvSpPr>
          <p:cNvPr id="177" name="Google Shape;177;g7a7fff2c79_2_23"/>
          <p:cNvSpPr txBox="1"/>
          <p:nvPr/>
        </p:nvSpPr>
        <p:spPr>
          <a:xfrm>
            <a:off x="181875" y="5438800"/>
            <a:ext cx="52992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Practical Implication: Restaurants should try to target women more often than men, since women are followed by more people on average.</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7a7fff2c79_2_29"/>
          <p:cNvSpPr txBox="1"/>
          <p:nvPr/>
        </p:nvSpPr>
        <p:spPr>
          <a:xfrm>
            <a:off x="520850" y="1649550"/>
            <a:ext cx="11558400" cy="48498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83" name="Google Shape;183;g7a7fff2c79_2_2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None/>
            </a:pPr>
            <a:r>
              <a:rPr lang="en-US" sz="4000"/>
              <a:t>Q1c: Are there rating differences between men and women?</a:t>
            </a:r>
            <a:endParaRPr sz="4000"/>
          </a:p>
        </p:txBody>
      </p:sp>
      <p:sp>
        <p:nvSpPr>
          <p:cNvPr id="184" name="Google Shape;184;g7a7fff2c79_2_29"/>
          <p:cNvSpPr txBox="1"/>
          <p:nvPr/>
        </p:nvSpPr>
        <p:spPr>
          <a:xfrm>
            <a:off x="207825" y="5494200"/>
            <a:ext cx="44940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provide more useful and cool votes, but men are funnier. </a:t>
            </a:r>
            <a:endParaRPr sz="1800">
              <a:solidFill>
                <a:srgbClr val="FFFFFF"/>
              </a:solidFill>
            </a:endParaRPr>
          </a:p>
        </p:txBody>
      </p:sp>
      <p:pic>
        <p:nvPicPr>
          <p:cNvPr id="185" name="Google Shape;185;g7a7fff2c79_2_29"/>
          <p:cNvPicPr preferRelativeResize="0"/>
          <p:nvPr/>
        </p:nvPicPr>
        <p:blipFill>
          <a:blip r:embed="rId3">
            <a:alphaModFix/>
          </a:blip>
          <a:stretch>
            <a:fillRect/>
          </a:stretch>
        </p:blipFill>
        <p:spPr>
          <a:xfrm>
            <a:off x="4761625" y="1818513"/>
            <a:ext cx="7032026" cy="438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414350" y="1414525"/>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rm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Do men review restaurants differently from women when it comes to</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business_id’s in the .JSON flat files didn’t match the online API business_id’s. Business_id’s changed after YELP rolled out a new version of their website (V2 &gt; V3)</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Using lat/long for St. Louis area causes overlap, because the YELP API uses a radius to find 20 businesses per call &gt; Remove duplicates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Sample size was too small as results differed by day. Changed Zip-code file to include 100 largest population US Zip codes</a:t>
            </a:r>
            <a:endParaRPr sz="1800">
              <a:solidFill>
                <a:schemeClr val="lt1"/>
              </a:solidFill>
            </a:endParaRPr>
          </a:p>
        </p:txBody>
      </p:sp>
      <p:sp>
        <p:nvSpPr>
          <p:cNvPr id="191" name="Google Shape;191;p27"/>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Behaviour</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sp>
        <p:nvSpPr>
          <p:cNvPr id="197" name="Google Shape;197;p28"/>
          <p:cNvSpPr txBox="1"/>
          <p:nvPr/>
        </p:nvSpPr>
        <p:spPr>
          <a:xfrm>
            <a:off x="1103325" y="1853250"/>
            <a:ext cx="8340600" cy="47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chemeClr val="lt1"/>
                </a:solidFill>
              </a:rPr>
              <a:t>Businesses: 1669, Reviews: 3973 (2567 wo</a:t>
            </a:r>
            <a:r>
              <a:rPr lang="en-US" sz="1800" b="0" i="0" u="none" strike="noStrike" cap="none">
                <a:solidFill>
                  <a:schemeClr val="lt1"/>
                </a:solidFill>
                <a:latin typeface="Arial"/>
                <a:ea typeface="Arial"/>
                <a:cs typeface="Arial"/>
                <a:sym typeface="Arial"/>
              </a:rPr>
              <a:t>men vs</a:t>
            </a:r>
            <a:r>
              <a:rPr lang="en-US" sz="1800">
                <a:solidFill>
                  <a:schemeClr val="lt1"/>
                </a:solidFill>
              </a:rPr>
              <a:t> 1711</a:t>
            </a:r>
            <a:r>
              <a:rPr lang="en-US" sz="1800" b="0" i="0" u="none" strike="noStrike" cap="none">
                <a:solidFill>
                  <a:schemeClr val="lt1"/>
                </a:solidFill>
                <a:latin typeface="Arial"/>
                <a:ea typeface="Arial"/>
                <a:cs typeface="Arial"/>
                <a:sym typeface="Arial"/>
              </a:rPr>
              <a:t> men)</a:t>
            </a:r>
            <a:r>
              <a:rPr lang="en-US" sz="1800">
                <a:solidFill>
                  <a:schemeClr val="lt1"/>
                </a:solidFill>
              </a:rPr>
              <a:t>,</a:t>
            </a:r>
            <a:r>
              <a:rPr lang="en-US" sz="1800" b="0" i="0" u="none" strike="noStrike" cap="none">
                <a:solidFill>
                  <a:schemeClr val="lt1"/>
                </a:solidFill>
                <a:latin typeface="Arial"/>
                <a:ea typeface="Arial"/>
                <a:cs typeface="Arial"/>
                <a:sym typeface="Arial"/>
              </a:rPr>
              <a:t> p=</a:t>
            </a:r>
            <a:r>
              <a:rPr lang="en-US" sz="1800">
                <a:solidFill>
                  <a:schemeClr val="lt1"/>
                </a:solidFill>
              </a:rPr>
              <a:t>0.04491458</a:t>
            </a:r>
            <a:endParaRPr sz="1800"/>
          </a:p>
        </p:txBody>
      </p:sp>
      <p:pic>
        <p:nvPicPr>
          <p:cNvPr id="198" name="Google Shape;198;p28"/>
          <p:cNvPicPr preferRelativeResize="0"/>
          <p:nvPr/>
        </p:nvPicPr>
        <p:blipFill>
          <a:blip r:embed="rId3">
            <a:alphaModFix/>
          </a:blip>
          <a:stretch>
            <a:fillRect/>
          </a:stretch>
        </p:blipFill>
        <p:spPr>
          <a:xfrm>
            <a:off x="4544100" y="2767475"/>
            <a:ext cx="3499750" cy="2333157"/>
          </a:xfrm>
          <a:prstGeom prst="rect">
            <a:avLst/>
          </a:prstGeom>
          <a:noFill/>
          <a:ln>
            <a:noFill/>
          </a:ln>
        </p:spPr>
      </p:pic>
      <p:pic>
        <p:nvPicPr>
          <p:cNvPr id="199" name="Google Shape;199;p28"/>
          <p:cNvPicPr preferRelativeResize="0"/>
          <p:nvPr/>
        </p:nvPicPr>
        <p:blipFill>
          <a:blip r:embed="rId4">
            <a:alphaModFix/>
          </a:blip>
          <a:stretch>
            <a:fillRect/>
          </a:stretch>
        </p:blipFill>
        <p:spPr>
          <a:xfrm>
            <a:off x="8139798" y="2767476"/>
            <a:ext cx="3499777" cy="2333175"/>
          </a:xfrm>
          <a:prstGeom prst="rect">
            <a:avLst/>
          </a:prstGeom>
          <a:noFill/>
          <a:ln>
            <a:noFill/>
          </a:ln>
        </p:spPr>
      </p:pic>
      <p:sp>
        <p:nvSpPr>
          <p:cNvPr id="200" name="Google Shape;200;p28"/>
          <p:cNvSpPr txBox="1"/>
          <p:nvPr/>
        </p:nvSpPr>
        <p:spPr>
          <a:xfrm>
            <a:off x="1103325" y="5663250"/>
            <a:ext cx="9569400" cy="78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Men tend to write more reviews about $ restaurants vs women who write significantly more reviews about $$ restaurants. Restaurants could target their marketing towards men/women depending on how pricy the are.</a:t>
            </a:r>
            <a:endParaRPr sz="1800"/>
          </a:p>
        </p:txBody>
      </p:sp>
      <p:pic>
        <p:nvPicPr>
          <p:cNvPr id="201" name="Google Shape;201;p28"/>
          <p:cNvPicPr preferRelativeResize="0"/>
          <p:nvPr/>
        </p:nvPicPr>
        <p:blipFill>
          <a:blip r:embed="rId5">
            <a:alphaModFix/>
          </a:blip>
          <a:stretch>
            <a:fillRect/>
          </a:stretch>
        </p:blipFill>
        <p:spPr>
          <a:xfrm>
            <a:off x="552450" y="2767463"/>
            <a:ext cx="3499750" cy="2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1103326" y="1844275"/>
            <a:ext cx="692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FFFFFF"/>
                </a:solidFill>
              </a:rPr>
              <a:t>Reviews: 3422 (1711 men vs 1711 women), p = 0.03397372</a:t>
            </a:r>
            <a:endParaRPr sz="1800">
              <a:solidFill>
                <a:schemeClr val="dk1"/>
              </a:solidFill>
              <a:highlight>
                <a:srgbClr val="FFFFFF"/>
              </a:highlight>
            </a:endParaRPr>
          </a:p>
          <a:p>
            <a:pPr marL="0" marR="0" lvl="0" indent="0" algn="l" rtl="0">
              <a:lnSpc>
                <a:spcPct val="100000"/>
              </a:lnSpc>
              <a:spcBef>
                <a:spcPts val="0"/>
              </a:spcBef>
              <a:spcAft>
                <a:spcPts val="0"/>
              </a:spcAft>
              <a:buNone/>
            </a:pPr>
            <a:endParaRPr>
              <a:solidFill>
                <a:srgbClr val="FFFFFF"/>
              </a:solidFill>
            </a:endParaRPr>
          </a:p>
        </p:txBody>
      </p:sp>
      <p:sp>
        <p:nvSpPr>
          <p:cNvPr id="207" name="Google Shape;207;p6"/>
          <p:cNvSpPr txBox="1"/>
          <p:nvPr/>
        </p:nvSpPr>
        <p:spPr>
          <a:xfrm>
            <a:off x="1208099" y="6032275"/>
            <a:ext cx="10336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rgbClr val="FFFFFF"/>
                </a:solidFill>
              </a:rPr>
              <a:t>Conclusion: Women are more positive/less negative raters overall.</a:t>
            </a:r>
            <a:endParaRPr>
              <a:solidFill>
                <a:srgbClr val="FFFFFF"/>
              </a:solidFill>
            </a:endParaRPr>
          </a:p>
        </p:txBody>
      </p:sp>
      <p:sp>
        <p:nvSpPr>
          <p:cNvPr id="208" name="Google Shape;208;p6"/>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pic>
        <p:nvPicPr>
          <p:cNvPr id="209" name="Google Shape;209;p6"/>
          <p:cNvPicPr preferRelativeResize="0"/>
          <p:nvPr/>
        </p:nvPicPr>
        <p:blipFill>
          <a:blip r:embed="rId3">
            <a:alphaModFix/>
          </a:blip>
          <a:stretch>
            <a:fillRect/>
          </a:stretch>
        </p:blipFill>
        <p:spPr>
          <a:xfrm>
            <a:off x="1208100" y="2396725"/>
            <a:ext cx="5619750" cy="3390900"/>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1287</Words>
  <Application>Microsoft Office PowerPoint</Application>
  <PresentationFormat>Widescreen</PresentationFormat>
  <Paragraphs>110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Noto Sans Symbols</vt:lpstr>
      <vt:lpstr>Arial</vt:lpstr>
      <vt:lpstr>Century Gothic</vt:lpstr>
      <vt:lpstr>Ion</vt:lpstr>
      <vt:lpstr>Gender  Review Behavior on YELP</vt:lpstr>
      <vt:lpstr>Summary</vt:lpstr>
      <vt:lpstr>Q1a: Who reviews more often? </vt:lpstr>
      <vt:lpstr>Q1a: Who reviews more often? </vt:lpstr>
      <vt:lpstr>Q1b: Who has more fans?</vt:lpstr>
      <vt:lpstr>Q1c: Are there rating differences between men and women?</vt:lpstr>
      <vt:lpstr>Q2: Gender and Review Behaviour</vt:lpstr>
      <vt:lpstr>Q2: Gender and Review Rating Results</vt:lpstr>
      <vt:lpstr>Q2: Gender and Review Rating Results</vt:lpstr>
      <vt:lpstr>Q3: Location, Gender and Income</vt:lpstr>
      <vt:lpstr>Q3: Location, Gender and Review Numbers</vt:lpstr>
      <vt:lpstr>Q3: Location, Gender and Income</vt:lpstr>
      <vt:lpstr>Q3: Location, Gender and Review to Price Ratio ($/# of reviews) </vt:lpstr>
      <vt:lpstr>Wrapping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Review Behavior on YELP</dc:title>
  <dc:creator>Aukje Rijpkema</dc:creator>
  <cp:lastModifiedBy>Aukje Rijpkema</cp:lastModifiedBy>
  <cp:revision>1</cp:revision>
  <dcterms:created xsi:type="dcterms:W3CDTF">2019-11-23T12:41:04Z</dcterms:created>
  <dcterms:modified xsi:type="dcterms:W3CDTF">2019-12-04T23:46:37Z</dcterms:modified>
</cp:coreProperties>
</file>