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60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</p:sldIdLst>
  <p:sldSz cx="9144000" cy="6858000" type="screen4x3"/>
  <p:notesSz cx="6858000" cy="91440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C1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howGuides="1">
      <p:cViewPr varScale="1">
        <p:scale>
          <a:sx n="166" d="100"/>
          <a:sy n="166" d="100"/>
        </p:scale>
        <p:origin x="1566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98" d="100"/>
          <a:sy n="98" d="100"/>
        </p:scale>
        <p:origin x="3516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sHeader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60413" y="358775"/>
            <a:ext cx="5334000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>
            <a:lvl1pPr>
              <a:defRPr sz="1000"/>
            </a:lvl1pPr>
          </a:lstStyle>
          <a:p>
            <a:endParaRPr lang="nl-NL"/>
          </a:p>
        </p:txBody>
      </p:sp>
      <p:sp>
        <p:nvSpPr>
          <p:cNvPr id="14343" name="sDateTime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477963" y="8604250"/>
            <a:ext cx="4254500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>
            <a:lvl1pPr>
              <a:defRPr sz="1100">
                <a:latin typeface="Times New Roman" panose="02020603050405020304" pitchFamily="18" charset="0"/>
              </a:defRPr>
            </a:lvl1pPr>
          </a:lstStyle>
          <a:p>
            <a:r>
              <a:rPr lang="nl-NL" smtClean="0"/>
              <a:t>31 oktober 2018</a:t>
            </a:r>
            <a:endParaRPr lang="nl-NL"/>
          </a:p>
        </p:txBody>
      </p:sp>
      <p:sp>
        <p:nvSpPr>
          <p:cNvPr id="14346" name="sFooter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477962" y="8424863"/>
            <a:ext cx="4614862" cy="17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>
            <a:lvl1pPr>
              <a:defRPr sz="1100">
                <a:latin typeface="Times New Roman" panose="02020603050405020304" pitchFamily="18" charset="0"/>
              </a:defRPr>
            </a:lvl1pPr>
          </a:lstStyle>
          <a:p>
            <a:r>
              <a:rPr lang="nl-NL" smtClean="0"/>
              <a:t>Spring Boot</a:t>
            </a:r>
            <a:endParaRPr lang="nl-NL"/>
          </a:p>
        </p:txBody>
      </p:sp>
      <p:sp>
        <p:nvSpPr>
          <p:cNvPr id="14347" name="sSlideNumber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32463" y="8604250"/>
            <a:ext cx="360362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>
            <a:lvl1pPr algn="r">
              <a:defRPr sz="1100">
                <a:latin typeface="Times New Roman" panose="02020603050405020304" pitchFamily="18" charset="0"/>
              </a:defRPr>
            </a:lvl1pPr>
          </a:lstStyle>
          <a:p>
            <a:fld id="{BB1C8681-22B9-4900-BB9E-403373184B6B}" type="slidenum">
              <a:rPr lang="nl-NL"/>
              <a:t>‹nr.›</a:t>
            </a:fld>
            <a:endParaRPr lang="nl-NL"/>
          </a:p>
        </p:txBody>
      </p:sp>
      <p:sp>
        <p:nvSpPr>
          <p:cNvPr id="14348" name="sFooterHeading"/>
          <p:cNvSpPr txBox="1">
            <a:spLocks noChangeArrowheads="1"/>
          </p:cNvSpPr>
          <p:nvPr/>
        </p:nvSpPr>
        <p:spPr bwMode="auto">
          <a:xfrm>
            <a:off x="758825" y="8424863"/>
            <a:ext cx="719138" cy="17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36000" rIns="180000" bIns="0"/>
          <a:lstStyle/>
          <a:p>
            <a:pPr algn="r">
              <a:spcBef>
                <a:spcPct val="50000"/>
              </a:spcBef>
            </a:pPr>
            <a:r>
              <a:rPr lang="nl-NL" sz="800"/>
              <a:t>Titel</a:t>
            </a:r>
          </a:p>
        </p:txBody>
      </p:sp>
      <p:sp>
        <p:nvSpPr>
          <p:cNvPr id="14349" name="sDateTimeHeading"/>
          <p:cNvSpPr txBox="1">
            <a:spLocks noChangeArrowheads="1"/>
          </p:cNvSpPr>
          <p:nvPr/>
        </p:nvSpPr>
        <p:spPr bwMode="auto">
          <a:xfrm>
            <a:off x="758825" y="8604250"/>
            <a:ext cx="719138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36000" rIns="180000" bIns="0"/>
          <a:lstStyle/>
          <a:p>
            <a:pPr algn="r">
              <a:spcBef>
                <a:spcPct val="50000"/>
              </a:spcBef>
            </a:pPr>
            <a:r>
              <a:rPr lang="nl-NL" sz="80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2039910541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5175" y="684213"/>
            <a:ext cx="5327650" cy="39957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58825" y="5076825"/>
            <a:ext cx="5334000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</a:p>
        </p:txBody>
      </p:sp>
      <p:sp>
        <p:nvSpPr>
          <p:cNvPr id="8200" name="sHeader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60413" y="358775"/>
            <a:ext cx="5334000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>
            <a:lvl1pPr>
              <a:defRPr sz="1000"/>
            </a:lvl1pPr>
          </a:lstStyle>
          <a:p>
            <a:endParaRPr lang="nl-NL"/>
          </a:p>
        </p:txBody>
      </p:sp>
      <p:sp>
        <p:nvSpPr>
          <p:cNvPr id="8201" name="sDateTime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477963" y="8604250"/>
            <a:ext cx="4254500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>
            <a:lvl1pPr>
              <a:defRPr sz="1100">
                <a:latin typeface="Times New Roman" panose="02020603050405020304" pitchFamily="18" charset="0"/>
              </a:defRPr>
            </a:lvl1pPr>
          </a:lstStyle>
          <a:p>
            <a:r>
              <a:rPr lang="nl-NL" smtClean="0"/>
              <a:t>31 oktober 2018</a:t>
            </a:r>
            <a:endParaRPr lang="nl-NL"/>
          </a:p>
        </p:txBody>
      </p:sp>
      <p:sp>
        <p:nvSpPr>
          <p:cNvPr id="8206" name="sFooter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477962" y="8424863"/>
            <a:ext cx="4614862" cy="17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>
            <a:lvl1pPr>
              <a:defRPr sz="1100">
                <a:latin typeface="Times New Roman" panose="02020603050405020304" pitchFamily="18" charset="0"/>
              </a:defRPr>
            </a:lvl1pPr>
          </a:lstStyle>
          <a:p>
            <a:r>
              <a:rPr lang="nl-NL" smtClean="0"/>
              <a:t>Spring Boot</a:t>
            </a:r>
            <a:endParaRPr lang="nl-NL"/>
          </a:p>
        </p:txBody>
      </p:sp>
      <p:sp>
        <p:nvSpPr>
          <p:cNvPr id="8207" name="sSlideNumber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32463" y="8604250"/>
            <a:ext cx="360362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>
            <a:lvl1pPr algn="r">
              <a:defRPr sz="1100">
                <a:latin typeface="Times New Roman" panose="02020603050405020304" pitchFamily="18" charset="0"/>
              </a:defRPr>
            </a:lvl1pPr>
          </a:lstStyle>
          <a:p>
            <a:fld id="{CAA5F649-BDE7-4A71-AE77-FDA66D29DD37}" type="slidenum">
              <a:rPr lang="nl-NL"/>
              <a:t>‹nr.›</a:t>
            </a:fld>
            <a:endParaRPr lang="nl-NL"/>
          </a:p>
        </p:txBody>
      </p:sp>
      <p:sp>
        <p:nvSpPr>
          <p:cNvPr id="8208" name="sFooterHeading"/>
          <p:cNvSpPr txBox="1">
            <a:spLocks noChangeArrowheads="1"/>
          </p:cNvSpPr>
          <p:nvPr/>
        </p:nvSpPr>
        <p:spPr bwMode="auto">
          <a:xfrm>
            <a:off x="758825" y="8424863"/>
            <a:ext cx="719138" cy="17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36000" rIns="180000" bIns="0"/>
          <a:lstStyle/>
          <a:p>
            <a:pPr algn="r">
              <a:spcBef>
                <a:spcPct val="50000"/>
              </a:spcBef>
            </a:pPr>
            <a:r>
              <a:rPr lang="nl-NL" sz="800"/>
              <a:t>Titel</a:t>
            </a:r>
          </a:p>
        </p:txBody>
      </p:sp>
      <p:sp>
        <p:nvSpPr>
          <p:cNvPr id="8209" name="sDateTimeHeading"/>
          <p:cNvSpPr txBox="1">
            <a:spLocks noChangeArrowheads="1"/>
          </p:cNvSpPr>
          <p:nvPr/>
        </p:nvSpPr>
        <p:spPr bwMode="auto">
          <a:xfrm>
            <a:off x="758825" y="8604250"/>
            <a:ext cx="719138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36000" rIns="180000" bIns="0"/>
          <a:lstStyle/>
          <a:p>
            <a:pPr algn="r">
              <a:spcBef>
                <a:spcPct val="50000"/>
              </a:spcBef>
            </a:pPr>
            <a:r>
              <a:rPr lang="nl-NL" sz="80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170020230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179705" indent="-179705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360680" indent="-180975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539750" indent="-179705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720725" indent="-180975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900430" indent="-179705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7"/>
          <p:cNvSpPr>
            <a:spLocks noChangeArrowheads="1"/>
          </p:cNvSpPr>
          <p:nvPr userDrawn="1"/>
        </p:nvSpPr>
        <p:spPr bwMode="auto">
          <a:xfrm>
            <a:off x="0" y="1079500"/>
            <a:ext cx="1524000" cy="304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4104" name="Rectangle 8"/>
          <p:cNvSpPr>
            <a:spLocks noChangeArrowheads="1"/>
          </p:cNvSpPr>
          <p:nvPr userDrawn="1"/>
        </p:nvSpPr>
        <p:spPr bwMode="auto">
          <a:xfrm>
            <a:off x="1524000" y="1079500"/>
            <a:ext cx="1524000" cy="3048000"/>
          </a:xfrm>
          <a:prstGeom prst="rect">
            <a:avLst/>
          </a:prstGeom>
          <a:solidFill>
            <a:srgbClr val="C1C1C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4105" name="Rectangle 9"/>
          <p:cNvSpPr>
            <a:spLocks noChangeArrowheads="1"/>
          </p:cNvSpPr>
          <p:nvPr userDrawn="1"/>
        </p:nvSpPr>
        <p:spPr bwMode="auto">
          <a:xfrm>
            <a:off x="3048000" y="1079500"/>
            <a:ext cx="3048000" cy="30480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524000" y="4427538"/>
            <a:ext cx="6096000" cy="730250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nl-NL" noProof="0" smtClean="0"/>
              <a:t>Klik om de stijl te bewerken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524000" y="5518150"/>
            <a:ext cx="6096000" cy="93503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/>
            </a:lvl1pPr>
          </a:lstStyle>
          <a:p>
            <a:pPr lvl="0"/>
            <a:r>
              <a:rPr lang="nl-NL" noProof="0" smtClean="0"/>
              <a:t>Klik om de ondertitelstijl van het model te bewerken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1524000" y="863600"/>
            <a:ext cx="6096000" cy="168275"/>
          </a:xfrm>
        </p:spPr>
        <p:txBody>
          <a:bodyPr/>
          <a:lstStyle>
            <a:lvl1pPr>
              <a:defRPr>
                <a:solidFill>
                  <a:srgbClr val="C1C1C1"/>
                </a:solidFill>
              </a:defRPr>
            </a:lvl1pPr>
          </a:lstStyle>
          <a:p>
            <a:r>
              <a:rPr lang="nl-NL" smtClean="0"/>
              <a:t>Spring Boot</a:t>
            </a:r>
            <a:endParaRPr lang="nl-NL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5470B6A-C6FC-4660-AC7F-F18C1CF98F7C}" type="slidenum">
              <a:rPr lang="nl-NL"/>
              <a:t>‹nr.›</a:t>
            </a:fld>
            <a:endParaRPr lang="nl-NL"/>
          </a:p>
        </p:txBody>
      </p:sp>
      <p:sp>
        <p:nvSpPr>
          <p:cNvPr id="4106" name="Rectangle 10"/>
          <p:cNvSpPr>
            <a:spLocks noChangeArrowheads="1"/>
          </p:cNvSpPr>
          <p:nvPr userDrawn="1"/>
        </p:nvSpPr>
        <p:spPr bwMode="auto">
          <a:xfrm>
            <a:off x="6096000" y="1079500"/>
            <a:ext cx="3048000" cy="304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0" y="863600"/>
            <a:ext cx="1524000" cy="168275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31 oktober 2018</a:t>
            </a:r>
            <a:endParaRPr lang="nl-NL"/>
          </a:p>
        </p:txBody>
      </p:sp>
      <p:pic>
        <p:nvPicPr>
          <p:cNvPr id="4113" name="Picture 17" descr="A_110364-01-PPT_RvR_DEF_Formaten_300-dpi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079500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001" y="529100"/>
            <a:ext cx="993600" cy="486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sldNum="0"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31 oktober 2018</a:t>
            </a:r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Spring Boot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4CA5A0-4B1D-4A14-8811-788AE825D559}" type="slidenum">
              <a:rPr lang="nl-NL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524000" y="2987675"/>
            <a:ext cx="2971800" cy="354806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2987675"/>
            <a:ext cx="2971800" cy="354806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31 oktober 2018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Spring Boot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ED7BD2-2969-4CBD-8DB1-AFD361988617}" type="slidenum">
              <a:rPr lang="nl-NL"/>
              <a:t>‹nr.›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22200" y="2988000"/>
            <a:ext cx="2973600" cy="744819"/>
          </a:xfr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7600" y="2988000"/>
            <a:ext cx="2973600" cy="745200"/>
          </a:xfr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31 oktober 2018</a:t>
            </a:r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Spring Boot</a:t>
            </a:r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0FD4BD-C0E1-478E-AE19-8BE19D545F73}" type="slidenum">
              <a:rPr lang="nl-NL"/>
              <a:t>‹nr.›</a:t>
            </a:fld>
            <a:endParaRPr lang="nl-NL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11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1524000" y="3823200"/>
            <a:ext cx="2971800" cy="272520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3823200"/>
            <a:ext cx="2971800" cy="272520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31 oktober 2018</a:t>
            </a:r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Spring Boot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06F0F0-378F-4762-B7D9-C580A6F91655}" type="slidenum">
              <a:rPr lang="nl-NL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31 oktober 2018</a:t>
            </a:r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Spring Boot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42650C-8C65-4F3F-AFCB-9DFD34A689A0}" type="slidenum">
              <a:rPr lang="nl-NL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6588"/>
            <a:ext cx="6096000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nl-NL" smtClean="0"/>
              <a:t>Klik om het opmaakprofiel te bewerken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2987675"/>
            <a:ext cx="6096000" cy="354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nl-NL" noProof="0" dirty="0" smtClean="0"/>
              <a:t>Klik om de opmaakprofielen van de </a:t>
            </a:r>
            <a:r>
              <a:rPr lang="nl-NL" noProof="0" dirty="0" err="1" smtClean="0"/>
              <a:t>modeltekst</a:t>
            </a:r>
            <a:r>
              <a:rPr lang="nl-NL" noProof="0" dirty="0" smtClean="0"/>
              <a:t> te bewerken</a:t>
            </a:r>
          </a:p>
          <a:p>
            <a:pPr lvl="1"/>
            <a:r>
              <a:rPr lang="nl-NL" noProof="0" dirty="0" smtClean="0"/>
              <a:t>Tweede niveau</a:t>
            </a:r>
          </a:p>
          <a:p>
            <a:pPr lvl="2"/>
            <a:r>
              <a:rPr lang="nl-NL" noProof="0" dirty="0" smtClean="0"/>
              <a:t>Derde niveau</a:t>
            </a:r>
          </a:p>
          <a:p>
            <a:pPr lvl="3"/>
            <a:r>
              <a:rPr lang="nl-NL" noProof="0" dirty="0" smtClean="0"/>
              <a:t>Vierde niveau</a:t>
            </a:r>
          </a:p>
          <a:p>
            <a:pPr lvl="4"/>
            <a:r>
              <a:rPr lang="nl-NL" noProof="0" dirty="0" smtClean="0"/>
              <a:t>Vijfde niveau</a:t>
            </a:r>
          </a:p>
          <a:p>
            <a:pPr lvl="5"/>
            <a:r>
              <a:rPr lang="nl-NL" noProof="0" dirty="0" smtClean="0"/>
              <a:t>Zesde niveau</a:t>
            </a:r>
          </a:p>
          <a:p>
            <a:pPr lvl="6"/>
            <a:r>
              <a:rPr lang="nl-NL" noProof="0" dirty="0" smtClean="0"/>
              <a:t>Zevende niveau</a:t>
            </a:r>
          </a:p>
          <a:p>
            <a:pPr lvl="7"/>
            <a:r>
              <a:rPr lang="nl-NL" noProof="0" dirty="0" smtClean="0"/>
              <a:t>Achtste niveau</a:t>
            </a:r>
          </a:p>
          <a:p>
            <a:pPr lvl="8"/>
            <a:r>
              <a:rPr lang="nl-NL" noProof="0" dirty="0" smtClean="0"/>
              <a:t>Negende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863600"/>
            <a:ext cx="1524000" cy="16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endParaRPr lang="nl-NL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4000" y="863600"/>
            <a:ext cx="6096000" cy="16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/>
          <a:lstStyle>
            <a:lvl1pPr>
              <a:defRPr sz="1000" b="1">
                <a:solidFill>
                  <a:schemeClr val="hlink"/>
                </a:solidFill>
              </a:defRPr>
            </a:lvl1pPr>
          </a:lstStyle>
          <a:p>
            <a:endParaRPr lang="nl-NL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01025" y="6480175"/>
            <a:ext cx="360363" cy="16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>
            <a:lvl1pPr algn="ctr">
              <a:defRPr sz="1000" b="1">
                <a:solidFill>
                  <a:schemeClr val="tx2"/>
                </a:solidFill>
              </a:defRPr>
            </a:lvl1pPr>
          </a:lstStyle>
          <a:p>
            <a:fld id="{A46CB8E9-5EF0-4736-B2DB-097EB46EBB33}" type="slidenum">
              <a:rPr lang="nl-NL"/>
              <a:t>‹nr.›</a:t>
            </a:fld>
            <a:endParaRPr lang="nl-NL"/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0" y="1079500"/>
            <a:ext cx="1524000" cy="5397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1524000" y="1079500"/>
            <a:ext cx="1524000" cy="539750"/>
          </a:xfrm>
          <a:prstGeom prst="rect">
            <a:avLst/>
          </a:prstGeom>
          <a:solidFill>
            <a:srgbClr val="C1C1C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3048000" y="1079500"/>
            <a:ext cx="3048000" cy="53975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6096000" y="1079500"/>
            <a:ext cx="3048000" cy="5397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/>
          </a:p>
        </p:txBody>
      </p:sp>
      <p:pic>
        <p:nvPicPr>
          <p:cNvPr id="1038" name="Picture 14" descr="A_110364-01-PPT_RvR_DEF_Formaten_300-dpi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1079500"/>
            <a:ext cx="3048000" cy="53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Logo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001" y="529100"/>
            <a:ext cx="993600" cy="4861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269875" indent="-2698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39750" indent="-2698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10260" indent="-2698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indent="-269875" algn="l" rtl="0" eaLnBrk="1" fontAlgn="base" hangingPunct="1">
        <a:lnSpc>
          <a:spcPct val="100000"/>
        </a:lnSpc>
        <a:spcBef>
          <a:spcPts val="43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50010" indent="-269875" algn="l" rtl="0" eaLnBrk="1" fontAlgn="base" hangingPunct="1">
        <a:lnSpc>
          <a:spcPct val="100000"/>
        </a:lnSpc>
        <a:spcBef>
          <a:spcPts val="43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19885" indent="-269875" algn="l" defTabSz="914400" rtl="0" eaLnBrk="1" latinLnBrk="0" hangingPunct="1">
        <a:lnSpc>
          <a:spcPct val="100000"/>
        </a:lnSpc>
        <a:spcBef>
          <a:spcPts val="430"/>
        </a:spcBef>
        <a:buFont typeface="Arial" panose="020B0604020202020204" pitchFamily="34" charset="0"/>
        <a:buChar char="-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889760" indent="-269875" algn="l" defTabSz="914400" rtl="0" eaLnBrk="1" latinLnBrk="0" hangingPunct="1">
        <a:lnSpc>
          <a:spcPct val="100000"/>
        </a:lnSpc>
        <a:spcBef>
          <a:spcPts val="430"/>
        </a:spcBef>
        <a:buFont typeface="Arial" panose="020B0604020202020204" pitchFamily="34" charset="0"/>
        <a:buChar char="-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60270" indent="-269875" algn="l" defTabSz="914400" rtl="0" eaLnBrk="1" latinLnBrk="0" hangingPunct="1">
        <a:lnSpc>
          <a:spcPct val="100000"/>
        </a:lnSpc>
        <a:spcBef>
          <a:spcPts val="430"/>
        </a:spcBef>
        <a:buFont typeface="Arial" panose="020B0604020202020204" pitchFamily="34" charset="0"/>
        <a:buChar char="-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430145" indent="-269875" algn="l" defTabSz="914400" rtl="0" eaLnBrk="1" latinLnBrk="0" hangingPunct="1">
        <a:lnSpc>
          <a:spcPct val="100000"/>
        </a:lnSpc>
        <a:spcBef>
          <a:spcPts val="430"/>
        </a:spcBef>
        <a:buFont typeface="Arial" panose="020B0604020202020204" pitchFamily="34" charset="0"/>
        <a:buChar char="-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ira.spring.io/browse/SPR-9888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Spring Boot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Ontstaansgeschiedenis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smtClean="0"/>
              <a:t>Spring Boot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nl-NL" smtClean="0"/>
              <a:t>31 oktober 2018</a:t>
            </a:r>
            <a:endParaRPr lang="nl-NL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31 oktober 2018</a:t>
            </a:r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Spring Boot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650C-8C65-4F3F-AFCB-9DFD34A689A0}" type="slidenum">
              <a:rPr lang="nl-NL" smtClean="0"/>
              <a:t>10</a:t>
            </a:fld>
            <a:endParaRPr lang="nl-NL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922" y="1628800"/>
            <a:ext cx="5981700" cy="43910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Dependency Injection, Inversion of Control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>
                <a:sym typeface="+mn-ea"/>
              </a:rPr>
              <a:t>Kern van Spring Framework is Inversion of Control</a:t>
            </a:r>
            <a:endParaRPr lang="en-US" sz="2200" dirty="0"/>
          </a:p>
          <a:p>
            <a:r>
              <a:rPr lang="en-US" sz="2200" dirty="0" err="1">
                <a:sym typeface="+mn-ea"/>
              </a:rPr>
              <a:t>IoC</a:t>
            </a:r>
            <a:r>
              <a:rPr lang="en-US" sz="2200" dirty="0">
                <a:sym typeface="+mn-ea"/>
              </a:rPr>
              <a:t> container </a:t>
            </a:r>
            <a:r>
              <a:rPr lang="en-US" sz="2200" dirty="0" err="1" smtClean="0">
                <a:sym typeface="+mn-ea"/>
              </a:rPr>
              <a:t>beheert</a:t>
            </a:r>
            <a:r>
              <a:rPr lang="en-US" sz="2200" dirty="0" smtClean="0">
                <a:sym typeface="+mn-ea"/>
              </a:rPr>
              <a:t> </a:t>
            </a:r>
            <a:r>
              <a:rPr lang="en-US" sz="2200" dirty="0">
                <a:sym typeface="+mn-ea"/>
              </a:rPr>
              <a:t>java </a:t>
            </a:r>
            <a:r>
              <a:rPr lang="en-US" sz="2200" dirty="0" err="1">
                <a:sym typeface="+mn-ea"/>
              </a:rPr>
              <a:t>objecten</a:t>
            </a:r>
            <a:endParaRPr lang="en-US" sz="2200" dirty="0"/>
          </a:p>
          <a:p>
            <a:r>
              <a:rPr lang="en-US" sz="2200" dirty="0">
                <a:sym typeface="+mn-ea"/>
              </a:rPr>
              <a:t>Door </a:t>
            </a:r>
            <a:r>
              <a:rPr lang="en-US" sz="2200" dirty="0" err="1">
                <a:sym typeface="+mn-ea"/>
              </a:rPr>
              <a:t>gebruik</a:t>
            </a:r>
            <a:r>
              <a:rPr lang="en-US" sz="2200" dirty="0">
                <a:sym typeface="+mn-ea"/>
              </a:rPr>
              <a:t> </a:t>
            </a:r>
            <a:r>
              <a:rPr lang="en-US" sz="2200" dirty="0" err="1">
                <a:sym typeface="+mn-ea"/>
              </a:rPr>
              <a:t>te</a:t>
            </a:r>
            <a:r>
              <a:rPr lang="en-US" sz="2200" dirty="0">
                <a:sym typeface="+mn-ea"/>
              </a:rPr>
              <a:t> </a:t>
            </a:r>
            <a:r>
              <a:rPr lang="en-US" sz="2200" dirty="0" err="1">
                <a:sym typeface="+mn-ea"/>
              </a:rPr>
              <a:t>maken</a:t>
            </a:r>
            <a:r>
              <a:rPr lang="en-US" sz="2200" dirty="0">
                <a:sym typeface="+mn-ea"/>
              </a:rPr>
              <a:t> van </a:t>
            </a:r>
            <a:r>
              <a:rPr lang="en-US" sz="2200" dirty="0" err="1">
                <a:sym typeface="+mn-ea"/>
              </a:rPr>
              <a:t>een</a:t>
            </a:r>
            <a:r>
              <a:rPr lang="en-US" sz="2200" dirty="0">
                <a:sym typeface="+mn-ea"/>
              </a:rPr>
              <a:t> Bean Factory</a:t>
            </a:r>
            <a:endParaRPr lang="en-US" sz="2200" dirty="0"/>
          </a:p>
          <a:p>
            <a:endParaRPr lang="en-US" sz="2200" dirty="0"/>
          </a:p>
          <a:p>
            <a:r>
              <a:rPr lang="en-US" sz="2200" dirty="0">
                <a:sym typeface="+mn-ea"/>
              </a:rPr>
              <a:t>Hollywood </a:t>
            </a:r>
            <a:r>
              <a:rPr lang="en-US" sz="2200" dirty="0" err="1">
                <a:sym typeface="+mn-ea"/>
              </a:rPr>
              <a:t>principe</a:t>
            </a:r>
            <a:endParaRPr lang="en-US" sz="2200" dirty="0"/>
          </a:p>
          <a:p>
            <a:pPr lvl="1"/>
            <a:r>
              <a:rPr lang="en-US" sz="2200" dirty="0">
                <a:sym typeface="+mn-ea"/>
              </a:rPr>
              <a:t>Don't call us, we call you</a:t>
            </a:r>
            <a:endParaRPr lang="en-US" sz="2200" dirty="0"/>
          </a:p>
          <a:p>
            <a:pPr lvl="1"/>
            <a:endParaRPr lang="en-US" sz="2200" dirty="0"/>
          </a:p>
          <a:p>
            <a:pPr lvl="0"/>
            <a:r>
              <a:rPr lang="en-US" sz="2200" dirty="0">
                <a:sym typeface="+mn-ea"/>
              </a:rPr>
              <a:t>2004 Martin Fowler</a:t>
            </a:r>
            <a:endParaRPr lang="en-US" sz="2200" dirty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31 oktober 2018</a:t>
            </a:r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Spring Boot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650C-8C65-4F3F-AFCB-9DFD34A689A0}" type="slidenum">
              <a:rPr lang="nl-NL"/>
              <a:t>11</a:t>
            </a:fld>
            <a:endParaRPr lang="nl-NL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Waarom is dit belangrijk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>
                <a:sym typeface="+mn-ea"/>
              </a:rPr>
              <a:t>Tight coupling vs loose coupling</a:t>
            </a:r>
            <a:endParaRPr lang="en-US" sz="2200" dirty="0"/>
          </a:p>
          <a:p>
            <a:r>
              <a:rPr lang="en-US" sz="2200" dirty="0" err="1">
                <a:sym typeface="+mn-ea"/>
              </a:rPr>
              <a:t>Klasses</a:t>
            </a:r>
            <a:r>
              <a:rPr lang="en-US" sz="2200" dirty="0">
                <a:sym typeface="+mn-ea"/>
              </a:rPr>
              <a:t> </a:t>
            </a:r>
            <a:r>
              <a:rPr lang="en-US" sz="2200" dirty="0" err="1">
                <a:sym typeface="+mn-ea"/>
              </a:rPr>
              <a:t>moeten</a:t>
            </a:r>
            <a:r>
              <a:rPr lang="en-US" sz="2200" dirty="0">
                <a:sym typeface="+mn-ea"/>
              </a:rPr>
              <a:t> </a:t>
            </a:r>
            <a:r>
              <a:rPr lang="en-US" sz="2200" dirty="0" err="1">
                <a:sym typeface="+mn-ea"/>
              </a:rPr>
              <a:t>hun</a:t>
            </a:r>
            <a:r>
              <a:rPr lang="en-US" sz="2200" dirty="0">
                <a:sym typeface="+mn-ea"/>
              </a:rPr>
              <a:t> </a:t>
            </a:r>
            <a:r>
              <a:rPr lang="en-US" sz="2200" dirty="0" err="1">
                <a:sym typeface="+mn-ea"/>
              </a:rPr>
              <a:t>afhankelijkheden</a:t>
            </a:r>
            <a:r>
              <a:rPr lang="en-US" sz="2200" dirty="0">
                <a:sym typeface="+mn-ea"/>
              </a:rPr>
              <a:t> van </a:t>
            </a:r>
            <a:r>
              <a:rPr lang="en-US" sz="2200" dirty="0" err="1">
                <a:sym typeface="+mn-ea"/>
              </a:rPr>
              <a:t>buitenaf</a:t>
            </a:r>
            <a:r>
              <a:rPr lang="en-US" sz="2200" dirty="0">
                <a:sym typeface="+mn-ea"/>
              </a:rPr>
              <a:t> </a:t>
            </a:r>
            <a:r>
              <a:rPr lang="en-US" sz="2200" dirty="0" err="1">
                <a:sym typeface="+mn-ea"/>
              </a:rPr>
              <a:t>configureren</a:t>
            </a:r>
            <a:endParaRPr lang="en-US" sz="2200" dirty="0"/>
          </a:p>
          <a:p>
            <a:r>
              <a:rPr lang="en-US" sz="2200" dirty="0" err="1">
                <a:sym typeface="+mn-ea"/>
              </a:rPr>
              <a:t>Idealiter</a:t>
            </a:r>
            <a:r>
              <a:rPr lang="en-US" sz="2200" dirty="0">
                <a:sym typeface="+mn-ea"/>
              </a:rPr>
              <a:t> </a:t>
            </a:r>
            <a:r>
              <a:rPr lang="en-US" sz="2200" dirty="0" err="1">
                <a:sym typeface="+mn-ea"/>
              </a:rPr>
              <a:t>zouden</a:t>
            </a:r>
            <a:r>
              <a:rPr lang="en-US" sz="2200" dirty="0">
                <a:sym typeface="+mn-ea"/>
              </a:rPr>
              <a:t> Java-</a:t>
            </a:r>
            <a:r>
              <a:rPr lang="en-US" sz="2200" dirty="0" err="1">
                <a:sym typeface="+mn-ea"/>
              </a:rPr>
              <a:t>klassen</a:t>
            </a:r>
            <a:r>
              <a:rPr lang="en-US" sz="2200" dirty="0">
                <a:sym typeface="+mn-ea"/>
              </a:rPr>
              <a:t> </a:t>
            </a:r>
            <a:r>
              <a:rPr lang="en-US" sz="2200" dirty="0" err="1">
                <a:sym typeface="+mn-ea"/>
              </a:rPr>
              <a:t>onafhankelijk</a:t>
            </a:r>
            <a:r>
              <a:rPr lang="en-US" sz="2200" dirty="0">
                <a:sym typeface="+mn-ea"/>
              </a:rPr>
              <a:t> van </a:t>
            </a:r>
            <a:r>
              <a:rPr lang="en-US" sz="2200" dirty="0" err="1">
                <a:sym typeface="+mn-ea"/>
              </a:rPr>
              <a:t>andere</a:t>
            </a:r>
            <a:r>
              <a:rPr lang="en-US" sz="2200" dirty="0">
                <a:sym typeface="+mn-ea"/>
              </a:rPr>
              <a:t> </a:t>
            </a:r>
            <a:r>
              <a:rPr lang="en-US" sz="2200" dirty="0" err="1">
                <a:sym typeface="+mn-ea"/>
              </a:rPr>
              <a:t>klassen</a:t>
            </a:r>
            <a:r>
              <a:rPr lang="en-US" sz="2200" dirty="0">
                <a:sym typeface="+mn-ea"/>
              </a:rPr>
              <a:t> </a:t>
            </a:r>
            <a:r>
              <a:rPr lang="en-US" sz="2200" dirty="0" err="1">
                <a:sym typeface="+mn-ea"/>
              </a:rPr>
              <a:t>moeten</a:t>
            </a:r>
            <a:r>
              <a:rPr lang="en-US" sz="2200" dirty="0">
                <a:sym typeface="+mn-ea"/>
              </a:rPr>
              <a:t> </a:t>
            </a:r>
            <a:r>
              <a:rPr lang="en-US" sz="2200" dirty="0" err="1">
                <a:sym typeface="+mn-ea"/>
              </a:rPr>
              <a:t>zijn</a:t>
            </a:r>
            <a:endParaRPr lang="en-US" sz="2200" dirty="0"/>
          </a:p>
          <a:p>
            <a:pPr lvl="0"/>
            <a:r>
              <a:rPr lang="en-US" sz="2200" dirty="0" err="1">
                <a:sym typeface="+mn-ea"/>
              </a:rPr>
              <a:t>Vergroot</a:t>
            </a:r>
            <a:r>
              <a:rPr lang="en-US" sz="2200" dirty="0">
                <a:sym typeface="+mn-ea"/>
              </a:rPr>
              <a:t> de </a:t>
            </a:r>
            <a:r>
              <a:rPr lang="en-US" sz="2200" dirty="0" err="1">
                <a:sym typeface="+mn-ea"/>
              </a:rPr>
              <a:t>mogelijkheid</a:t>
            </a:r>
            <a:r>
              <a:rPr lang="en-US" sz="2200" dirty="0">
                <a:sym typeface="+mn-ea"/>
              </a:rPr>
              <a:t> om:</a:t>
            </a:r>
            <a:endParaRPr lang="en-US" sz="2200" dirty="0"/>
          </a:p>
          <a:p>
            <a:pPr lvl="1"/>
            <a:r>
              <a:rPr lang="en-US" sz="2200" dirty="0" err="1">
                <a:sym typeface="+mn-ea"/>
              </a:rPr>
              <a:t>Herbruikbaarheid</a:t>
            </a:r>
            <a:r>
              <a:rPr lang="en-US" sz="2200" dirty="0">
                <a:sym typeface="+mn-ea"/>
              </a:rPr>
              <a:t> van de </a:t>
            </a:r>
            <a:r>
              <a:rPr lang="en-US" sz="2200" dirty="0" err="1">
                <a:sym typeface="+mn-ea"/>
              </a:rPr>
              <a:t>klassen</a:t>
            </a:r>
            <a:endParaRPr lang="en-US" sz="2200" dirty="0"/>
          </a:p>
          <a:p>
            <a:pPr lvl="1"/>
            <a:r>
              <a:rPr lang="en-US" sz="2200" dirty="0" err="1">
                <a:sym typeface="+mn-ea"/>
              </a:rPr>
              <a:t>Testen</a:t>
            </a:r>
            <a:r>
              <a:rPr lang="en-US" sz="2200" dirty="0">
                <a:sym typeface="+mn-ea"/>
              </a:rPr>
              <a:t> van de </a:t>
            </a:r>
            <a:r>
              <a:rPr lang="en-US" sz="2200" dirty="0" err="1">
                <a:sym typeface="+mn-ea"/>
              </a:rPr>
              <a:t>klassen</a:t>
            </a:r>
            <a:r>
              <a:rPr lang="en-US" sz="2200" dirty="0">
                <a:sym typeface="+mn-ea"/>
              </a:rPr>
              <a:t> </a:t>
            </a:r>
            <a:r>
              <a:rPr lang="en-US" sz="2200" dirty="0" err="1">
                <a:sym typeface="+mn-ea"/>
              </a:rPr>
              <a:t>onafhankelijk</a:t>
            </a:r>
            <a:r>
              <a:rPr lang="en-US" sz="2200" dirty="0">
                <a:sym typeface="+mn-ea"/>
              </a:rPr>
              <a:t> van </a:t>
            </a:r>
            <a:r>
              <a:rPr lang="en-US" sz="2200" dirty="0" err="1">
                <a:sym typeface="+mn-ea"/>
              </a:rPr>
              <a:t>andere</a:t>
            </a:r>
            <a:r>
              <a:rPr lang="en-US" sz="2200" dirty="0">
                <a:sym typeface="+mn-ea"/>
              </a:rPr>
              <a:t> </a:t>
            </a:r>
            <a:r>
              <a:rPr lang="en-US" sz="2200" dirty="0" err="1">
                <a:sym typeface="+mn-ea"/>
              </a:rPr>
              <a:t>klasse</a:t>
            </a:r>
            <a:endParaRPr lang="en-US" sz="2200" dirty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31 oktober 2018</a:t>
            </a:r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Spring Boot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650C-8C65-4F3F-AFCB-9DFD34A689A0}" type="slidenum">
              <a:rPr lang="nl-NL"/>
              <a:t>12</a:t>
            </a:fld>
            <a:endParaRPr lang="nl-NL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non-IoC POJO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ym typeface="+mn-ea"/>
              </a:rPr>
              <a:t>public class Course {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i="1">
                <a:sym typeface="+mn-ea"/>
              </a:rPr>
              <a:t>    //dependency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   Student student1 = new Student("Piet");</a:t>
            </a:r>
          </a:p>
          <a:p>
            <a:pPr marL="0" indent="0">
              <a:buNone/>
            </a:pP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>
                <a:sym typeface="+mn-ea"/>
              </a:rPr>
              <a:t>    Student student2 = new Student("Klaas");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}</a:t>
            </a:r>
            <a:endParaRPr lang="en-US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31 oktober 2018</a:t>
            </a:r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Spring Boot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CA5A0-4B1D-4A14-8811-788AE825D559}" type="slidenum">
              <a:rPr lang="nl-NL"/>
              <a:t>13</a:t>
            </a:fld>
            <a:endParaRPr lang="nl-NL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non-IoC POJO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31 oktober 2018</a:t>
            </a:r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Spring Boot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CA5A0-4B1D-4A14-8811-788AE825D559}" type="slidenum">
              <a:rPr lang="nl-NL"/>
              <a:t>14</a:t>
            </a:fld>
            <a:endParaRPr lang="nl-NL"/>
          </a:p>
        </p:txBody>
      </p:sp>
      <p:sp>
        <p:nvSpPr>
          <p:cNvPr id="13" name="Oval 12"/>
          <p:cNvSpPr/>
          <p:nvPr/>
        </p:nvSpPr>
        <p:spPr>
          <a:xfrm>
            <a:off x="2035810" y="3488055"/>
            <a:ext cx="1670050" cy="1653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Course</a:t>
            </a:r>
          </a:p>
        </p:txBody>
      </p:sp>
      <p:sp>
        <p:nvSpPr>
          <p:cNvPr id="14" name="Oval 13"/>
          <p:cNvSpPr/>
          <p:nvPr/>
        </p:nvSpPr>
        <p:spPr>
          <a:xfrm>
            <a:off x="5409565" y="2576830"/>
            <a:ext cx="1670050" cy="1653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Student A</a:t>
            </a:r>
          </a:p>
        </p:txBody>
      </p:sp>
      <p:sp>
        <p:nvSpPr>
          <p:cNvPr id="15" name="Oval 14"/>
          <p:cNvSpPr/>
          <p:nvPr/>
        </p:nvSpPr>
        <p:spPr>
          <a:xfrm>
            <a:off x="5409565" y="4681855"/>
            <a:ext cx="1670050" cy="1653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Student B</a:t>
            </a:r>
          </a:p>
        </p:txBody>
      </p:sp>
      <p:cxnSp>
        <p:nvCxnSpPr>
          <p:cNvPr id="16" name="Straight Arrow Connector 15"/>
          <p:cNvCxnSpPr>
            <a:endCxn id="14" idx="2"/>
          </p:cNvCxnSpPr>
          <p:nvPr/>
        </p:nvCxnSpPr>
        <p:spPr>
          <a:xfrm flipV="1">
            <a:off x="3425825" y="3403600"/>
            <a:ext cx="1983740" cy="7499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413760" y="4570095"/>
            <a:ext cx="1924685" cy="825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1891030" y="2497455"/>
            <a:ext cx="3840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Student a = new Student()</a:t>
            </a:r>
          </a:p>
        </p:txBody>
      </p:sp>
      <p:sp>
        <p:nvSpPr>
          <p:cNvPr id="19" name="Text Box 18"/>
          <p:cNvSpPr txBox="1"/>
          <p:nvPr/>
        </p:nvSpPr>
        <p:spPr>
          <a:xfrm>
            <a:off x="1891030" y="6047740"/>
            <a:ext cx="3840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Student b = new Student()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IoC - Dependency Injection - POJO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31 oktober 2018</a:t>
            </a:r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Spring Boot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CA5A0-4B1D-4A14-8811-788AE825D559}" type="slidenum">
              <a:rPr lang="nl-NL"/>
              <a:t>15</a:t>
            </a:fld>
            <a:endParaRPr lang="nl-NL"/>
          </a:p>
        </p:txBody>
      </p:sp>
      <p:sp>
        <p:nvSpPr>
          <p:cNvPr id="7" name="Oval 6"/>
          <p:cNvSpPr/>
          <p:nvPr/>
        </p:nvSpPr>
        <p:spPr>
          <a:xfrm>
            <a:off x="2337435" y="3599180"/>
            <a:ext cx="1670050" cy="1653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Course</a:t>
            </a:r>
          </a:p>
        </p:txBody>
      </p:sp>
      <p:sp>
        <p:nvSpPr>
          <p:cNvPr id="8" name="Oval 7"/>
          <p:cNvSpPr/>
          <p:nvPr/>
        </p:nvSpPr>
        <p:spPr>
          <a:xfrm>
            <a:off x="5711190" y="2687955"/>
            <a:ext cx="1670050" cy="1653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Student A</a:t>
            </a:r>
          </a:p>
        </p:txBody>
      </p:sp>
      <p:sp>
        <p:nvSpPr>
          <p:cNvPr id="9" name="Oval 8"/>
          <p:cNvSpPr/>
          <p:nvPr/>
        </p:nvSpPr>
        <p:spPr>
          <a:xfrm>
            <a:off x="5711190" y="4792980"/>
            <a:ext cx="1670050" cy="1653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Student B</a:t>
            </a:r>
          </a:p>
        </p:txBody>
      </p:sp>
      <p:cxnSp>
        <p:nvCxnSpPr>
          <p:cNvPr id="10" name="Straight Arrow Connector 9"/>
          <p:cNvCxnSpPr>
            <a:stCxn id="8" idx="2"/>
            <a:endCxn id="7" idx="7"/>
          </p:cNvCxnSpPr>
          <p:nvPr/>
        </p:nvCxnSpPr>
        <p:spPr>
          <a:xfrm flipH="1">
            <a:off x="3763010" y="3514725"/>
            <a:ext cx="1948180" cy="326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3834130" y="5073650"/>
            <a:ext cx="1855470" cy="476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2192655" y="2608580"/>
            <a:ext cx="3840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course.setStudent(a)</a:t>
            </a:r>
          </a:p>
        </p:txBody>
      </p:sp>
      <p:sp>
        <p:nvSpPr>
          <p:cNvPr id="13" name="Text Box 12"/>
          <p:cNvSpPr txBox="1"/>
          <p:nvPr/>
        </p:nvSpPr>
        <p:spPr>
          <a:xfrm>
            <a:off x="2192655" y="6158865"/>
            <a:ext cx="3840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course.setStudent(b)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IoC - Dependency Injection - POJO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ym typeface="+mn-ea"/>
              </a:rPr>
              <a:t>public class Application {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ym typeface="+mn-ea"/>
              </a:rPr>
              <a:t>    public static void main(String[] </a:t>
            </a:r>
            <a:r>
              <a:rPr lang="en-US" dirty="0" err="1">
                <a:sym typeface="+mn-ea"/>
              </a:rPr>
              <a:t>args</a:t>
            </a:r>
            <a:r>
              <a:rPr lang="en-US" dirty="0">
                <a:sym typeface="+mn-ea"/>
              </a:rPr>
              <a:t>){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ym typeface="+mn-ea"/>
              </a:rPr>
              <a:t>        Course </a:t>
            </a:r>
            <a:r>
              <a:rPr lang="en-US" dirty="0" err="1">
                <a:sym typeface="+mn-ea"/>
              </a:rPr>
              <a:t>course</a:t>
            </a:r>
            <a:r>
              <a:rPr lang="en-US" dirty="0">
                <a:sym typeface="+mn-ea"/>
              </a:rPr>
              <a:t> = new Course();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ym typeface="+mn-ea"/>
              </a:rPr>
              <a:t>        </a:t>
            </a:r>
            <a:r>
              <a:rPr lang="en-US" dirty="0" err="1" smtClean="0">
                <a:sym typeface="+mn-ea"/>
              </a:rPr>
              <a:t>course.setStudents</a:t>
            </a:r>
            <a:r>
              <a:rPr lang="en-US" dirty="0" smtClean="0">
                <a:sym typeface="+mn-ea"/>
              </a:rPr>
              <a:t>(new </a:t>
            </a:r>
            <a:r>
              <a:rPr lang="en-US" dirty="0">
                <a:sym typeface="+mn-ea"/>
              </a:rPr>
              <a:t>Student("Piet"));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ym typeface="+mn-ea"/>
              </a:rPr>
              <a:t>        </a:t>
            </a:r>
            <a:r>
              <a:rPr lang="en-US" dirty="0" err="1" smtClean="0">
                <a:sym typeface="+mn-ea"/>
              </a:rPr>
              <a:t>course.setStudents</a:t>
            </a:r>
            <a:r>
              <a:rPr lang="en-US" dirty="0" smtClean="0">
                <a:sym typeface="+mn-ea"/>
              </a:rPr>
              <a:t>(new </a:t>
            </a:r>
            <a:r>
              <a:rPr lang="en-US" dirty="0">
                <a:sym typeface="+mn-ea"/>
              </a:rPr>
              <a:t>Student("</a:t>
            </a:r>
            <a:r>
              <a:rPr lang="en-US" dirty="0" err="1">
                <a:sym typeface="+mn-ea"/>
              </a:rPr>
              <a:t>Klaas</a:t>
            </a:r>
            <a:r>
              <a:rPr lang="en-US" dirty="0">
                <a:sym typeface="+mn-ea"/>
              </a:rPr>
              <a:t>"));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ym typeface="+mn-ea"/>
              </a:rPr>
              <a:t>    }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ym typeface="+mn-ea"/>
              </a:rPr>
              <a:t>}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31 oktober 2018</a:t>
            </a:r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Spring Boot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CA5A0-4B1D-4A14-8811-788AE825D559}" type="slidenum">
              <a:rPr lang="nl-NL"/>
              <a:t>16</a:t>
            </a:fld>
            <a:endParaRPr lang="nl-NL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Spring Framework Beans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Bean Factory (app-context.xml)</a:t>
            </a:r>
            <a:endParaRPr lang="en-US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31 oktober 2018</a:t>
            </a:r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Spring Boot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CA5A0-4B1D-4A14-8811-788AE825D559}" type="slidenum">
              <a:rPr lang="nl-NL"/>
              <a:t>17</a:t>
            </a:fld>
            <a:endParaRPr lang="nl-NL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</p:nvPr>
        </p:nvGraphicFramePr>
        <p:xfrm>
          <a:off x="1332230" y="3353435"/>
          <a:ext cx="6478905" cy="3296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r:id="rId3" imgW="7162800" imgH="3533775" progId="Paint.Picture">
                  <p:embed/>
                </p:oleObj>
              </mc:Choice>
              <mc:Fallback>
                <p:oleObj r:id="rId3" imgW="7162800" imgH="3533775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2230" y="3353435"/>
                        <a:ext cx="6478905" cy="3296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getBean from ApplicationContext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60" y="2987675"/>
            <a:ext cx="8027035" cy="354838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ym typeface="+mn-ea"/>
              </a:rPr>
              <a:t>public static void main(String[] </a:t>
            </a:r>
            <a:r>
              <a:rPr lang="en-US" dirty="0" err="1">
                <a:sym typeface="+mn-ea"/>
              </a:rPr>
              <a:t>args</a:t>
            </a:r>
            <a:r>
              <a:rPr lang="en-US" dirty="0" smtClean="0">
                <a:sym typeface="+mn-ea"/>
              </a:rPr>
              <a:t>) {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ym typeface="+mn-ea"/>
              </a:rPr>
              <a:t>        </a:t>
            </a:r>
            <a:r>
              <a:rPr lang="en-US" dirty="0" err="1">
                <a:sym typeface="+mn-ea"/>
              </a:rPr>
              <a:t>BeanFactory</a:t>
            </a:r>
            <a:r>
              <a:rPr lang="en-US" dirty="0">
                <a:sym typeface="+mn-ea"/>
              </a:rPr>
              <a:t> context = </a:t>
            </a:r>
            <a:br>
              <a:rPr lang="en-US" dirty="0">
                <a:sym typeface="+mn-ea"/>
              </a:rPr>
            </a:br>
            <a:r>
              <a:rPr lang="en-US" dirty="0">
                <a:sym typeface="+mn-ea"/>
              </a:rPr>
              <a:t>	     new </a:t>
            </a:r>
            <a:r>
              <a:rPr lang="en-US" dirty="0" err="1">
                <a:sym typeface="+mn-ea"/>
              </a:rPr>
              <a:t>ClassPathXmlApplicationContext</a:t>
            </a:r>
            <a:r>
              <a:rPr lang="en-US" dirty="0">
                <a:sym typeface="+mn-ea"/>
              </a:rPr>
              <a:t>("beans.xml");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ym typeface="+mn-ea"/>
              </a:rPr>
              <a:t>        Course </a:t>
            </a:r>
            <a:r>
              <a:rPr lang="en-US" dirty="0" err="1">
                <a:sym typeface="+mn-ea"/>
              </a:rPr>
              <a:t>course</a:t>
            </a:r>
            <a:r>
              <a:rPr lang="en-US" dirty="0">
                <a:sym typeface="+mn-ea"/>
              </a:rPr>
              <a:t> = (Course) </a:t>
            </a:r>
            <a:r>
              <a:rPr lang="en-US" dirty="0" err="1">
                <a:sym typeface="+mn-ea"/>
              </a:rPr>
              <a:t>context.getBean</a:t>
            </a:r>
            <a:r>
              <a:rPr lang="en-US" dirty="0">
                <a:sym typeface="+mn-ea"/>
              </a:rPr>
              <a:t>("Course");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ym typeface="+mn-ea"/>
              </a:rPr>
              <a:t>    }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31 oktober 2018</a:t>
            </a:r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Spring Boot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CA5A0-4B1D-4A14-8811-788AE825D559}" type="slidenum">
              <a:rPr lang="nl-NL"/>
              <a:t>18</a:t>
            </a:fld>
            <a:endParaRPr lang="nl-NL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Spring Boot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734695" y="2987675"/>
            <a:ext cx="2971800" cy="3548063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sym typeface="+mn-ea"/>
              </a:rPr>
              <a:t>class Laptop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{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   @Autowired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   HardDrive obj1;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}</a:t>
            </a:r>
            <a:endParaRPr lang="en-US"/>
          </a:p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3515995" y="2987675"/>
            <a:ext cx="5506085" cy="3548380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sym typeface="+mn-ea"/>
              </a:rPr>
              <a:t>@Component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class SamsungHD implements HardDrive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{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   ...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   ...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}</a:t>
            </a:r>
            <a:endParaRPr lang="en-US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31 oktober 2018</a:t>
            </a:r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Spring Boot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CA5A0-4B1D-4A14-8811-788AE825D559}" type="slidenum">
              <a:rPr lang="nl-NL"/>
              <a:t>19</a:t>
            </a:fld>
            <a:endParaRPr lang="nl-NL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Wat is de oorsprong?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Ontstaan in 2012</a:t>
            </a:r>
          </a:p>
          <a:p>
            <a:r>
              <a:rPr lang="nl-NL" dirty="0" smtClean="0"/>
              <a:t>Geïnitieerd </a:t>
            </a:r>
            <a:r>
              <a:rPr lang="nl-NL" dirty="0"/>
              <a:t>door Mike </a:t>
            </a:r>
            <a:r>
              <a:rPr lang="nl-NL" dirty="0" err="1"/>
              <a:t>Youngstrom</a:t>
            </a:r>
            <a:r>
              <a:rPr lang="nl-NL" dirty="0"/>
              <a:t> </a:t>
            </a:r>
            <a:endParaRPr lang="nl-NL" dirty="0" smtClean="0"/>
          </a:p>
          <a:p>
            <a:r>
              <a:rPr lang="nl-NL" dirty="0" smtClean="0"/>
              <a:t>Onderdeel van het grote Spring Framework</a:t>
            </a:r>
          </a:p>
          <a:p>
            <a:r>
              <a:rPr lang="nl-NL" dirty="0" smtClean="0"/>
              <a:t>“</a:t>
            </a:r>
            <a:r>
              <a:rPr lang="nl-NL" dirty="0" err="1" smtClean="0"/>
              <a:t>Boot”strapped</a:t>
            </a:r>
            <a:endParaRPr lang="nl-NL" dirty="0" smtClean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31 oktober 2018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Spring Boot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CA5A0-4B1D-4A14-8811-788AE825D559}" type="slidenum">
              <a:rPr lang="nl-NL" smtClean="0"/>
              <a:t>2</a:t>
            </a:fld>
            <a:endParaRPr lang="nl-NL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Annotaties Spring Boot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524000" y="2727960"/>
            <a:ext cx="6096000" cy="3548063"/>
          </a:xfrm>
        </p:spPr>
        <p:txBody>
          <a:bodyPr/>
          <a:lstStyle/>
          <a:p>
            <a:r>
              <a:rPr lang="en-US" sz="1800">
                <a:sym typeface="+mn-ea"/>
              </a:rPr>
              <a:t>@Autowired</a:t>
            </a:r>
            <a:endParaRPr lang="en-US" sz="1800"/>
          </a:p>
          <a:p>
            <a:endParaRPr lang="en-US" sz="1800"/>
          </a:p>
          <a:p>
            <a:r>
              <a:rPr lang="en-US" sz="1800">
                <a:sym typeface="+mn-ea"/>
              </a:rPr>
              <a:t>@SpringBootApplication</a:t>
            </a:r>
            <a:endParaRPr lang="en-US" sz="1800"/>
          </a:p>
          <a:p>
            <a:pPr lvl="1"/>
            <a:r>
              <a:rPr lang="en-US" sz="1800">
                <a:sym typeface="+mn-ea"/>
              </a:rPr>
              <a:t>@EnableAutoConfiguration</a:t>
            </a:r>
            <a:endParaRPr lang="en-US" sz="1800"/>
          </a:p>
          <a:p>
            <a:pPr lvl="1"/>
            <a:r>
              <a:rPr lang="en-US" sz="1800">
                <a:sym typeface="+mn-ea"/>
              </a:rPr>
              <a:t>@ComponentScan</a:t>
            </a:r>
            <a:endParaRPr lang="en-US" sz="1800"/>
          </a:p>
          <a:p>
            <a:pPr lvl="1"/>
            <a:r>
              <a:rPr lang="en-US" sz="1800">
                <a:sym typeface="+mn-ea"/>
              </a:rPr>
              <a:t>@Configuration</a:t>
            </a:r>
            <a:endParaRPr lang="en-US" sz="1800"/>
          </a:p>
          <a:p>
            <a:endParaRPr lang="en-US" sz="1800"/>
          </a:p>
          <a:p>
            <a:r>
              <a:rPr lang="en-US" sz="1800">
                <a:sym typeface="+mn-ea"/>
              </a:rPr>
              <a:t>@Component</a:t>
            </a:r>
            <a:endParaRPr lang="en-US" sz="1800"/>
          </a:p>
          <a:p>
            <a:pPr lvl="1"/>
            <a:r>
              <a:rPr lang="en-US" sz="1800">
                <a:sym typeface="+mn-ea"/>
              </a:rPr>
              <a:t>@Service</a:t>
            </a:r>
            <a:endParaRPr lang="en-US" sz="1800"/>
          </a:p>
          <a:p>
            <a:pPr lvl="1"/>
            <a:r>
              <a:rPr lang="en-US" sz="1800">
                <a:sym typeface="+mn-ea"/>
              </a:rPr>
              <a:t>@Controller</a:t>
            </a:r>
            <a:endParaRPr lang="en-US" sz="1800"/>
          </a:p>
          <a:p>
            <a:pPr lvl="1"/>
            <a:r>
              <a:rPr lang="en-US" sz="1800">
                <a:sym typeface="+mn-ea"/>
              </a:rPr>
              <a:t>@Repository</a:t>
            </a:r>
            <a:endParaRPr lang="en-US" sz="2200"/>
          </a:p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31 oktober 2018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Spring Boot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D7BD2-2969-4CBD-8DB1-AFD361988617}" type="slidenum">
              <a:rPr lang="nl-NL"/>
              <a:t>20</a:t>
            </a:fld>
            <a:endParaRPr lang="nl-NL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3 Manieren van injecteren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2576830"/>
            <a:ext cx="7165975" cy="3548380"/>
          </a:xfrm>
        </p:spPr>
        <p:txBody>
          <a:bodyPr/>
          <a:lstStyle/>
          <a:p>
            <a:r>
              <a:rPr lang="en-US" sz="1600" b="1">
                <a:sym typeface="+mn-ea"/>
              </a:rPr>
              <a:t>Constructor</a:t>
            </a:r>
            <a:endParaRPr lang="en-US" sz="1600"/>
          </a:p>
          <a:p>
            <a:pPr marL="457200" lvl="1" indent="0">
              <a:buNone/>
            </a:pPr>
            <a:r>
              <a:rPr lang="en-US" sz="1600" i="1">
                <a:sym typeface="+mn-ea"/>
              </a:rPr>
              <a:t>private </a:t>
            </a:r>
            <a:r>
              <a:rPr lang="en-US" sz="1600" b="1" i="1">
                <a:sym typeface="+mn-ea"/>
              </a:rPr>
              <a:t>final </a:t>
            </a:r>
            <a:r>
              <a:rPr lang="en-US" sz="1600" i="1">
                <a:sym typeface="+mn-ea"/>
              </a:rPr>
              <a:t>InjectedBean injectedBean;</a:t>
            </a:r>
            <a:endParaRPr lang="en-US" sz="1600" i="1"/>
          </a:p>
          <a:p>
            <a:pPr marL="457200" lvl="1" indent="0">
              <a:buNone/>
            </a:pPr>
            <a:r>
              <a:rPr lang="en-US" sz="1600" i="1">
                <a:sym typeface="+mn-ea"/>
              </a:rPr>
              <a:t>@Autowired</a:t>
            </a:r>
            <a:endParaRPr lang="en-US" sz="1600" i="1"/>
          </a:p>
          <a:p>
            <a:pPr marL="457200" lvl="1" indent="0">
              <a:buNone/>
            </a:pPr>
            <a:r>
              <a:rPr lang="en-US" sz="1600" i="1">
                <a:sym typeface="+mn-ea"/>
              </a:rPr>
              <a:t>    public ConstructorBasedInjection(InjectedBean injectedBean) {</a:t>
            </a:r>
            <a:endParaRPr lang="en-US" sz="1600" i="1"/>
          </a:p>
          <a:p>
            <a:pPr marL="457200" lvl="1" indent="0">
              <a:buNone/>
            </a:pPr>
            <a:r>
              <a:rPr lang="en-US" sz="1600" i="1">
                <a:sym typeface="+mn-ea"/>
              </a:rPr>
              <a:t>        this.injectedBean = injectedBean;  }</a:t>
            </a:r>
            <a:endParaRPr lang="en-US" sz="1600"/>
          </a:p>
          <a:p>
            <a:r>
              <a:rPr lang="en-US" sz="1600" b="1">
                <a:sym typeface="+mn-ea"/>
              </a:rPr>
              <a:t>Setter</a:t>
            </a:r>
            <a:endParaRPr lang="en-US" sz="1600"/>
          </a:p>
          <a:p>
            <a:pPr marL="457200" lvl="1" indent="0">
              <a:buNone/>
            </a:pPr>
            <a:r>
              <a:rPr lang="en-US" sz="1600" i="1">
                <a:sym typeface="+mn-ea"/>
              </a:rPr>
              <a:t>private InjectedBean injectedBean;</a:t>
            </a:r>
            <a:endParaRPr lang="en-US" sz="1600" i="1"/>
          </a:p>
          <a:p>
            <a:pPr marL="457200" lvl="1" indent="0">
              <a:buNone/>
            </a:pPr>
            <a:r>
              <a:rPr lang="en-US" sz="1600" i="1">
                <a:sym typeface="+mn-ea"/>
              </a:rPr>
              <a:t>@Autowired</a:t>
            </a:r>
            <a:endParaRPr lang="en-US" sz="1600" i="1"/>
          </a:p>
          <a:p>
            <a:pPr marL="457200" lvl="1" indent="0">
              <a:buNone/>
            </a:pPr>
            <a:r>
              <a:rPr lang="en-US" sz="1600" i="1">
                <a:sym typeface="+mn-ea"/>
              </a:rPr>
              <a:t>    public void setInjectedBean(InjectedBean injectedBean) {</a:t>
            </a:r>
            <a:endParaRPr lang="en-US" sz="1600" i="1"/>
          </a:p>
          <a:p>
            <a:pPr marL="457200" lvl="1" indent="0">
              <a:buNone/>
            </a:pPr>
            <a:r>
              <a:rPr lang="en-US" sz="1600" i="1">
                <a:sym typeface="+mn-ea"/>
              </a:rPr>
              <a:t>        this.injectedBean = injectedBean;  }</a:t>
            </a:r>
            <a:endParaRPr lang="en-US" sz="1600"/>
          </a:p>
          <a:p>
            <a:r>
              <a:rPr lang="en-US" sz="1600" b="1">
                <a:sym typeface="+mn-ea"/>
              </a:rPr>
              <a:t>Field</a:t>
            </a:r>
            <a:endParaRPr lang="en-US" sz="1600"/>
          </a:p>
          <a:p>
            <a:pPr marL="457200" lvl="1" indent="0">
              <a:buNone/>
            </a:pPr>
            <a:r>
              <a:rPr lang="en-US" sz="1600" i="1">
                <a:sym typeface="+mn-ea"/>
              </a:rPr>
              <a:t>@Autowired</a:t>
            </a:r>
            <a:endParaRPr lang="en-US" sz="1600" i="1"/>
          </a:p>
          <a:p>
            <a:pPr marL="457200" lvl="1" indent="0">
              <a:buNone/>
            </a:pPr>
            <a:r>
              <a:rPr lang="en-US" sz="1600" i="1">
                <a:sym typeface="+mn-ea"/>
              </a:rPr>
              <a:t>    private InjectedBean injectedBean;</a:t>
            </a:r>
            <a:endParaRPr lang="en-US" sz="1600" i="1"/>
          </a:p>
          <a:p>
            <a:endParaRPr lang="en-US" sz="1600" i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31 oktober 2018</a:t>
            </a:r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Spring Boot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CA5A0-4B1D-4A14-8811-788AE825D559}" type="slidenum">
              <a:rPr lang="nl-NL"/>
              <a:t>21</a:t>
            </a:fld>
            <a:endParaRPr lang="nl-NL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Wat kun je met Spring Boot?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Spring Boot maakt het </a:t>
            </a:r>
            <a:r>
              <a:rPr lang="nl-NL" u="sng" dirty="0"/>
              <a:t>gemakkelijk</a:t>
            </a:r>
            <a:r>
              <a:rPr lang="nl-NL" dirty="0"/>
              <a:t> om </a:t>
            </a:r>
            <a:endParaRPr lang="nl-NL" dirty="0" smtClean="0"/>
          </a:p>
          <a:p>
            <a:pPr marL="0" indent="0">
              <a:buNone/>
            </a:pPr>
            <a:r>
              <a:rPr lang="nl-NL" u="sng" dirty="0" err="1" smtClean="0"/>
              <a:t>stand-alone</a:t>
            </a:r>
            <a:r>
              <a:rPr lang="nl-NL" u="sng" dirty="0" smtClean="0"/>
              <a:t>,</a:t>
            </a:r>
            <a:r>
              <a:rPr lang="nl-NL" dirty="0" smtClean="0"/>
              <a:t> </a:t>
            </a:r>
            <a:r>
              <a:rPr lang="nl-NL" u="sng" dirty="0"/>
              <a:t>productie-waardige</a:t>
            </a:r>
            <a:r>
              <a:rPr lang="nl-NL" dirty="0"/>
              <a:t>, op </a:t>
            </a:r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het </a:t>
            </a:r>
            <a:r>
              <a:rPr lang="nl-NL" dirty="0"/>
              <a:t>Spring Framework gebaseerde, </a:t>
            </a:r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applicaties </a:t>
            </a:r>
            <a:r>
              <a:rPr lang="nl-NL" dirty="0"/>
              <a:t>te </a:t>
            </a:r>
            <a:r>
              <a:rPr lang="nl-NL" dirty="0" smtClean="0"/>
              <a:t>maken, </a:t>
            </a:r>
            <a:r>
              <a:rPr lang="nl-NL" dirty="0"/>
              <a:t>die direct </a:t>
            </a:r>
            <a:r>
              <a:rPr lang="nl-NL" dirty="0" smtClean="0"/>
              <a:t>werken</a:t>
            </a:r>
            <a:r>
              <a:rPr lang="nl-NL" dirty="0"/>
              <a:t>.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31 oktober 2018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Spring Boot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CA5A0-4B1D-4A14-8811-788AE825D559}" type="slidenum">
              <a:rPr lang="nl-NL" smtClean="0"/>
              <a:t>3</a:t>
            </a:fld>
            <a:endParaRPr lang="nl-NL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Spring Framework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Eigenschappen</a:t>
            </a:r>
          </a:p>
          <a:p>
            <a:r>
              <a:rPr lang="nl-NL" dirty="0" smtClean="0"/>
              <a:t>Applicatie Framework</a:t>
            </a:r>
          </a:p>
          <a:p>
            <a:r>
              <a:rPr lang="nl-NL" dirty="0" smtClean="0"/>
              <a:t>Programmeer en Configuratie Model</a:t>
            </a:r>
          </a:p>
          <a:p>
            <a:r>
              <a:rPr lang="nl-NL" dirty="0" smtClean="0"/>
              <a:t>Infrastructuur ondersteuning (</a:t>
            </a:r>
            <a:r>
              <a:rPr lang="nl-NL" dirty="0" err="1" smtClean="0"/>
              <a:t>persistency</a:t>
            </a:r>
            <a:r>
              <a:rPr lang="nl-NL" dirty="0" smtClean="0"/>
              <a:t>)</a:t>
            </a:r>
          </a:p>
          <a:p>
            <a:pPr marL="0" indent="0">
              <a:buNone/>
            </a:pPr>
            <a:r>
              <a:rPr lang="nl-NL" dirty="0" smtClean="0"/>
              <a:t>Moeilijkheden</a:t>
            </a:r>
          </a:p>
          <a:p>
            <a:r>
              <a:rPr lang="nl-NL" dirty="0" smtClean="0"/>
              <a:t>Heel groot </a:t>
            </a:r>
            <a:r>
              <a:rPr lang="nl-NL" dirty="0" err="1" smtClean="0"/>
              <a:t>framework</a:t>
            </a:r>
            <a:endParaRPr lang="nl-NL" dirty="0" smtClean="0"/>
          </a:p>
          <a:p>
            <a:r>
              <a:rPr lang="nl-NL" dirty="0" smtClean="0"/>
              <a:t>Veel verschillende setup stappen</a:t>
            </a:r>
          </a:p>
          <a:p>
            <a:r>
              <a:rPr lang="nl-NL" dirty="0" smtClean="0"/>
              <a:t>Veel configuratie stappen</a:t>
            </a:r>
          </a:p>
          <a:p>
            <a:r>
              <a:rPr lang="nl-NL" dirty="0" smtClean="0"/>
              <a:t>Meerdere </a:t>
            </a:r>
            <a:r>
              <a:rPr lang="nl-NL" dirty="0" err="1" smtClean="0"/>
              <a:t>build-and-deploy</a:t>
            </a:r>
            <a:r>
              <a:rPr lang="nl-NL" dirty="0" smtClean="0"/>
              <a:t> stappen</a:t>
            </a:r>
          </a:p>
          <a:p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31 oktober 2018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Spring Boot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CA5A0-4B1D-4A14-8811-788AE825D559}" type="slidenum">
              <a:rPr lang="nl-NL" smtClean="0"/>
              <a:t>4</a:t>
            </a:fld>
            <a:endParaRPr lang="nl-NL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Eigenschappen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Dependency</a:t>
            </a:r>
            <a:r>
              <a:rPr lang="nl-NL" dirty="0"/>
              <a:t> </a:t>
            </a:r>
            <a:r>
              <a:rPr lang="nl-NL" dirty="0" err="1"/>
              <a:t>injection</a:t>
            </a:r>
            <a:r>
              <a:rPr lang="nl-NL" dirty="0"/>
              <a:t> (</a:t>
            </a:r>
            <a:r>
              <a:rPr lang="nl-NL" dirty="0" err="1"/>
              <a:t>inversion</a:t>
            </a:r>
            <a:r>
              <a:rPr lang="nl-NL" dirty="0"/>
              <a:t> of control) maakt het makkelijk om </a:t>
            </a:r>
            <a:r>
              <a:rPr lang="nl-NL" dirty="0" err="1"/>
              <a:t>loosely-coupled</a:t>
            </a:r>
            <a:r>
              <a:rPr lang="nl-NL" dirty="0"/>
              <a:t> software componenten te ontwerpen, te bouwen en te testen.</a:t>
            </a:r>
          </a:p>
          <a:p>
            <a:r>
              <a:rPr lang="nl-NL" dirty="0"/>
              <a:t>Spring Boot heeft een ingebouwde applicatieserver (</a:t>
            </a:r>
            <a:r>
              <a:rPr lang="nl-NL" dirty="0" err="1"/>
              <a:t>Tomcat</a:t>
            </a:r>
            <a:r>
              <a:rPr lang="nl-NL" dirty="0"/>
              <a:t>), een CLI gebaseerd op </a:t>
            </a:r>
            <a:r>
              <a:rPr lang="nl-NL" dirty="0" err="1"/>
              <a:t>Groovy</a:t>
            </a:r>
            <a:r>
              <a:rPr lang="nl-NL" dirty="0"/>
              <a:t> en monitoring voor </a:t>
            </a:r>
            <a:r>
              <a:rPr lang="nl-NL" dirty="0" err="1"/>
              <a:t>Healthchecking</a:t>
            </a:r>
            <a:r>
              <a:rPr lang="nl-NL" dirty="0"/>
              <a:t> en </a:t>
            </a:r>
            <a:r>
              <a:rPr lang="nl-NL" dirty="0" smtClean="0"/>
              <a:t>Performancemeting.</a:t>
            </a:r>
            <a:r>
              <a:rPr lang="nl-NL" dirty="0"/>
              <a:t> 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31 oktober 2018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Spring Boot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CA5A0-4B1D-4A14-8811-788AE825D559}" type="slidenum">
              <a:rPr lang="nl-NL" smtClean="0"/>
              <a:t>5</a:t>
            </a:fld>
            <a:endParaRPr lang="nl-NL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Leuke weetjes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524000" y="2492896"/>
            <a:ext cx="6096000" cy="3987279"/>
          </a:xfrm>
        </p:spPr>
        <p:txBody>
          <a:bodyPr/>
          <a:lstStyle/>
          <a:p>
            <a:r>
              <a:rPr lang="nl-NL" dirty="0" smtClean="0"/>
              <a:t>Feature </a:t>
            </a:r>
            <a:r>
              <a:rPr lang="nl-NL" dirty="0" err="1" smtClean="0"/>
              <a:t>request</a:t>
            </a:r>
            <a:r>
              <a:rPr lang="nl-NL" dirty="0" smtClean="0"/>
              <a:t> in Spring JIRA in okt. 2012 door Mike </a:t>
            </a:r>
            <a:r>
              <a:rPr lang="nl-NL" dirty="0" err="1" smtClean="0"/>
              <a:t>Youngstrom</a:t>
            </a:r>
            <a:r>
              <a:rPr lang="nl-NL" dirty="0" smtClean="0"/>
              <a:t>:</a:t>
            </a:r>
            <a:r>
              <a:rPr lang="nl-NL" dirty="0"/>
              <a:t/>
            </a:r>
            <a:br>
              <a:rPr lang="nl-NL" dirty="0"/>
            </a:br>
            <a:r>
              <a:rPr lang="nl-NL" dirty="0">
                <a:hlinkClick r:id="rId2"/>
              </a:rPr>
              <a:t>https://</a:t>
            </a:r>
            <a:r>
              <a:rPr lang="nl-NL" dirty="0" smtClean="0">
                <a:hlinkClick r:id="rId2"/>
              </a:rPr>
              <a:t>jira.spring.io/browse/SPR-9888</a:t>
            </a:r>
            <a:endParaRPr lang="nl-NL" dirty="0" smtClean="0"/>
          </a:p>
          <a:p>
            <a:r>
              <a:rPr lang="nl-NL" dirty="0" smtClean="0"/>
              <a:t>Dit leidde tot de ontwikkeling van het Spring Boot project begin 2013. </a:t>
            </a:r>
            <a:r>
              <a:rPr lang="nl-NL" dirty="0"/>
              <a:t>In </a:t>
            </a:r>
            <a:r>
              <a:rPr lang="nl-NL" dirty="0" smtClean="0"/>
              <a:t>april 2014 werd Spring Boot 1.0.0 vrijgegeven.</a:t>
            </a:r>
          </a:p>
          <a:p>
            <a:r>
              <a:rPr lang="nl-NL" dirty="0"/>
              <a:t>Spring </a:t>
            </a:r>
            <a:r>
              <a:rPr lang="nl-NL" dirty="0" smtClean="0"/>
              <a:t>Boot </a:t>
            </a:r>
            <a:r>
              <a:rPr lang="nl-NL" dirty="0"/>
              <a:t>is </a:t>
            </a:r>
            <a:r>
              <a:rPr lang="nl-NL" dirty="0" smtClean="0"/>
              <a:t>één van de snelste manieren om op REST gebaseerde </a:t>
            </a:r>
            <a:r>
              <a:rPr lang="nl-NL" dirty="0"/>
              <a:t>microservice web </a:t>
            </a:r>
            <a:r>
              <a:rPr lang="nl-NL" dirty="0" smtClean="0"/>
              <a:t>applicaties </a:t>
            </a:r>
            <a:r>
              <a:rPr lang="nl-NL" dirty="0"/>
              <a:t>in </a:t>
            </a:r>
            <a:r>
              <a:rPr lang="nl-NL" dirty="0" err="1" smtClean="0"/>
              <a:t>java</a:t>
            </a:r>
            <a:r>
              <a:rPr lang="nl-NL" dirty="0" smtClean="0"/>
              <a:t> te </a:t>
            </a:r>
            <a:r>
              <a:rPr lang="nl-NL" dirty="0" err="1" smtClean="0"/>
              <a:t>onwikkelen</a:t>
            </a:r>
            <a:r>
              <a:rPr lang="nl-NL" dirty="0" smtClean="0"/>
              <a:t>.</a:t>
            </a:r>
          </a:p>
          <a:p>
            <a:r>
              <a:rPr lang="nl-NL" dirty="0" smtClean="0"/>
              <a:t>Zeer geschikt voor Docker </a:t>
            </a:r>
            <a:r>
              <a:rPr lang="nl-NL" dirty="0"/>
              <a:t>container </a:t>
            </a:r>
            <a:r>
              <a:rPr lang="nl-NL" dirty="0" err="1"/>
              <a:t>deployments</a:t>
            </a:r>
            <a:r>
              <a:rPr lang="nl-NL" dirty="0"/>
              <a:t> </a:t>
            </a:r>
            <a:r>
              <a:rPr lang="nl-NL" dirty="0" smtClean="0"/>
              <a:t>&amp; prototyping</a:t>
            </a:r>
          </a:p>
          <a:p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31 oktober 2018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Spring Boot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CA5A0-4B1D-4A14-8811-788AE825D559}" type="slidenum">
              <a:rPr lang="nl-NL" smtClean="0"/>
              <a:t>6</a:t>
            </a:fld>
            <a:endParaRPr lang="nl-NL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31 oktober 2018</a:t>
            </a:r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Spring Boot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650C-8C65-4F3F-AFCB-9DFD34A689A0}" type="slidenum">
              <a:rPr lang="nl-NL" smtClean="0"/>
              <a:t>7</a:t>
            </a:fld>
            <a:endParaRPr lang="nl-NL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53" y="0"/>
            <a:ext cx="8250893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Statement Mike </a:t>
            </a:r>
            <a:r>
              <a:rPr lang="nl-NL" dirty="0" err="1" smtClean="0"/>
              <a:t>Youngstrom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I </a:t>
            </a:r>
            <a:r>
              <a:rPr lang="nl-NL" dirty="0" err="1"/>
              <a:t>think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i="1" dirty="0" err="1"/>
              <a:t>Spring</a:t>
            </a:r>
            <a:r>
              <a:rPr lang="nl-NL" dirty="0" err="1"/>
              <a:t>’s</a:t>
            </a:r>
            <a:r>
              <a:rPr lang="nl-NL" dirty="0"/>
              <a:t> web </a:t>
            </a:r>
            <a:r>
              <a:rPr lang="nl-NL" dirty="0" err="1"/>
              <a:t>application</a:t>
            </a:r>
            <a:r>
              <a:rPr lang="nl-NL" dirty="0"/>
              <a:t> </a:t>
            </a:r>
            <a:r>
              <a:rPr lang="nl-NL" dirty="0" err="1"/>
              <a:t>architecture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significantly</a:t>
            </a:r>
            <a:r>
              <a:rPr lang="nl-NL" dirty="0"/>
              <a:t> </a:t>
            </a:r>
            <a:r>
              <a:rPr lang="nl-NL" dirty="0" err="1"/>
              <a:t>simplified</a:t>
            </a:r>
            <a:r>
              <a:rPr lang="nl-NL" dirty="0"/>
              <a:t>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were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provided</a:t>
            </a:r>
            <a:r>
              <a:rPr lang="nl-NL" dirty="0"/>
              <a:t> tools </a:t>
            </a:r>
            <a:r>
              <a:rPr lang="nl-NL" dirty="0" err="1"/>
              <a:t>and</a:t>
            </a:r>
            <a:r>
              <a:rPr lang="nl-NL" dirty="0"/>
              <a:t> a </a:t>
            </a:r>
            <a:r>
              <a:rPr lang="nl-NL" dirty="0" err="1"/>
              <a:t>reference</a:t>
            </a:r>
            <a:r>
              <a:rPr lang="nl-NL" dirty="0"/>
              <a:t> </a:t>
            </a:r>
            <a:r>
              <a:rPr lang="nl-NL" dirty="0" err="1"/>
              <a:t>architecture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leveraged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Spring component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configuration</a:t>
            </a:r>
            <a:r>
              <a:rPr lang="nl-NL" dirty="0"/>
              <a:t> model </a:t>
            </a:r>
            <a:r>
              <a:rPr lang="nl-NL" dirty="0" err="1"/>
              <a:t>from</a:t>
            </a:r>
            <a:r>
              <a:rPr lang="nl-NL" dirty="0"/>
              <a:t> top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bottom</a:t>
            </a:r>
            <a:r>
              <a:rPr lang="nl-NL" dirty="0"/>
              <a:t>. </a:t>
            </a:r>
            <a:r>
              <a:rPr lang="nl-NL" dirty="0" err="1"/>
              <a:t>Embedding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unifying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configuration</a:t>
            </a:r>
            <a:r>
              <a:rPr lang="nl-NL" dirty="0"/>
              <a:t> of </a:t>
            </a:r>
            <a:r>
              <a:rPr lang="nl-NL" dirty="0" err="1"/>
              <a:t>those</a:t>
            </a:r>
            <a:r>
              <a:rPr lang="nl-NL" dirty="0"/>
              <a:t> common web container services </a:t>
            </a:r>
            <a:r>
              <a:rPr lang="nl-NL" dirty="0" err="1"/>
              <a:t>within</a:t>
            </a:r>
            <a:r>
              <a:rPr lang="nl-NL" dirty="0"/>
              <a:t> a Spring Container </a:t>
            </a:r>
            <a:r>
              <a:rPr lang="nl-NL" i="1" dirty="0" err="1"/>
              <a:t>boot</a:t>
            </a:r>
            <a:r>
              <a:rPr lang="nl-NL" dirty="0" err="1"/>
              <a:t>strapped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a </a:t>
            </a:r>
            <a:r>
              <a:rPr lang="nl-NL" dirty="0" err="1"/>
              <a:t>simple</a:t>
            </a:r>
            <a:r>
              <a:rPr lang="nl-NL" dirty="0"/>
              <a:t> </a:t>
            </a:r>
            <a:r>
              <a:rPr lang="nl-NL" dirty="0" err="1"/>
              <a:t>main</a:t>
            </a:r>
            <a:r>
              <a:rPr lang="nl-NL" dirty="0"/>
              <a:t>() </a:t>
            </a:r>
            <a:r>
              <a:rPr lang="nl-NL" dirty="0" err="1"/>
              <a:t>method</a:t>
            </a:r>
            <a:r>
              <a:rPr lang="nl-NL" dirty="0"/>
              <a:t>.</a:t>
            </a:r>
          </a:p>
          <a:p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31 oktober 2018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Spring Boot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CA5A0-4B1D-4A14-8811-788AE825D559}" type="slidenum">
              <a:rPr lang="nl-NL" smtClean="0"/>
              <a:t>8</a:t>
            </a:fld>
            <a:endParaRPr lang="nl-NL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31 oktober 2018</a:t>
            </a:r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Spring Boot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650C-8C65-4F3F-AFCB-9DFD34A689A0}" type="slidenum">
              <a:rPr lang="nl-NL" smtClean="0"/>
              <a:t>9</a:t>
            </a:fld>
            <a:endParaRPr lang="nl-NL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628800"/>
            <a:ext cx="5962650" cy="51911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lato">
  <a:themeElements>
    <a:clrScheme name="Standaardontwerp 1">
      <a:dk1>
        <a:srgbClr val="000000"/>
      </a:dk1>
      <a:lt1>
        <a:srgbClr val="FFFFFF"/>
      </a:lt1>
      <a:dk2>
        <a:srgbClr val="A50061"/>
      </a:dk2>
      <a:lt2>
        <a:srgbClr val="7F7F7F"/>
      </a:lt2>
      <a:accent1>
        <a:srgbClr val="680F48"/>
      </a:accent1>
      <a:accent2>
        <a:srgbClr val="CCCCCC"/>
      </a:accent2>
      <a:accent3>
        <a:srgbClr val="FFFFFF"/>
      </a:accent3>
      <a:accent4>
        <a:srgbClr val="000000"/>
      </a:accent4>
      <a:accent5>
        <a:srgbClr val="B9AAB1"/>
      </a:accent5>
      <a:accent6>
        <a:srgbClr val="B9B9B9"/>
      </a:accent6>
      <a:hlink>
        <a:srgbClr val="9C6186"/>
      </a:hlink>
      <a:folHlink>
        <a:srgbClr val="B4CAD2"/>
      </a:folHlink>
    </a:clrScheme>
    <a:fontScheme name="Standaardontwer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Standaardontwerp 1">
        <a:dk1>
          <a:srgbClr val="000000"/>
        </a:dk1>
        <a:lt1>
          <a:srgbClr val="FFFFFF"/>
        </a:lt1>
        <a:dk2>
          <a:srgbClr val="A50061"/>
        </a:dk2>
        <a:lt2>
          <a:srgbClr val="7F7F7F"/>
        </a:lt2>
        <a:accent1>
          <a:srgbClr val="680F48"/>
        </a:accent1>
        <a:accent2>
          <a:srgbClr val="CCCCCC"/>
        </a:accent2>
        <a:accent3>
          <a:srgbClr val="FFFFFF"/>
        </a:accent3>
        <a:accent4>
          <a:srgbClr val="000000"/>
        </a:accent4>
        <a:accent5>
          <a:srgbClr val="B9AAB1"/>
        </a:accent5>
        <a:accent6>
          <a:srgbClr val="B9B9B9"/>
        </a:accent6>
        <a:hlink>
          <a:srgbClr val="9C6186"/>
        </a:hlink>
        <a:folHlink>
          <a:srgbClr val="B4CAD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Plato</Template>
  <TotalTime>6</TotalTime>
  <Words>631</Words>
  <Application>Microsoft Office PowerPoint</Application>
  <PresentationFormat>Diavoorstelling (4:3)</PresentationFormat>
  <Paragraphs>185</Paragraphs>
  <Slides>21</Slides>
  <Notes>0</Notes>
  <HiddenSlides>0</HiddenSlides>
  <MMClips>0</MMClips>
  <ScaleCrop>false</ScaleCrop>
  <HeadingPairs>
    <vt:vector size="8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21</vt:i4>
      </vt:variant>
    </vt:vector>
  </HeadingPairs>
  <TitlesOfParts>
    <vt:vector size="25" baseType="lpstr">
      <vt:lpstr>Arial</vt:lpstr>
      <vt:lpstr>Times New Roman</vt:lpstr>
      <vt:lpstr>Plato</vt:lpstr>
      <vt:lpstr>Bitmap Image</vt:lpstr>
      <vt:lpstr>Spring Boot</vt:lpstr>
      <vt:lpstr>Wat is de oorsprong?</vt:lpstr>
      <vt:lpstr>Wat kun je met Spring Boot?</vt:lpstr>
      <vt:lpstr>Spring Framework</vt:lpstr>
      <vt:lpstr>Eigenschappen</vt:lpstr>
      <vt:lpstr>Leuke weetjes</vt:lpstr>
      <vt:lpstr>PowerPoint-presentatie</vt:lpstr>
      <vt:lpstr>Statement Mike Youngstrom</vt:lpstr>
      <vt:lpstr>PowerPoint-presentatie</vt:lpstr>
      <vt:lpstr>PowerPoint-presentatie</vt:lpstr>
      <vt:lpstr>Dependency Injection, Inversion of Control</vt:lpstr>
      <vt:lpstr>Waarom is dit belangrijk</vt:lpstr>
      <vt:lpstr>non-IoC POJO</vt:lpstr>
      <vt:lpstr>non-IoC POJO</vt:lpstr>
      <vt:lpstr>IoC - Dependency Injection - POJO </vt:lpstr>
      <vt:lpstr>IoC - Dependency Injection - POJO </vt:lpstr>
      <vt:lpstr>Spring Framework Beans </vt:lpstr>
      <vt:lpstr>getBean from ApplicationContext </vt:lpstr>
      <vt:lpstr>Spring Boot </vt:lpstr>
      <vt:lpstr>Annotaties Spring Boot </vt:lpstr>
      <vt:lpstr>3 Manieren van injecteren </vt:lpstr>
    </vt:vector>
  </TitlesOfParts>
  <Company>de Rechtspraak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walf</dc:creator>
  <cp:lastModifiedBy>Wal, Fokko van der (Ontwikkelaars)</cp:lastModifiedBy>
  <cp:revision>6</cp:revision>
  <dcterms:created xsi:type="dcterms:W3CDTF">2018-10-31T14:17:00Z</dcterms:created>
  <dcterms:modified xsi:type="dcterms:W3CDTF">2018-11-08T07:44:00Z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1033-10.2.0.7516</vt:lpwstr>
  </property>
</Properties>
</file>