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351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sHeader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0413" y="358775"/>
            <a:ext cx="53340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/>
            </a:lvl1pPr>
          </a:lstStyle>
          <a:p>
            <a:endParaRPr lang="nl-NL"/>
          </a:p>
        </p:txBody>
      </p:sp>
      <p:sp>
        <p:nvSpPr>
          <p:cNvPr id="14343" name="sDateTime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477963" y="8604250"/>
            <a:ext cx="42545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14346" name="sFooter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477962" y="8424863"/>
            <a:ext cx="4614862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14347" name="sSlideNumber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2463" y="8604250"/>
            <a:ext cx="36036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BB1C8681-22B9-4900-BB9E-403373184B6B}" type="slidenum">
              <a:rPr lang="nl-NL"/>
            </a:fld>
            <a:endParaRPr lang="nl-NL"/>
          </a:p>
        </p:txBody>
      </p:sp>
      <p:sp>
        <p:nvSpPr>
          <p:cNvPr id="14348" name="sFooterHeading"/>
          <p:cNvSpPr txBox="1">
            <a:spLocks noChangeArrowheads="1"/>
          </p:cNvSpPr>
          <p:nvPr/>
        </p:nvSpPr>
        <p:spPr bwMode="auto">
          <a:xfrm>
            <a:off x="758825" y="8424863"/>
            <a:ext cx="71913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Titel</a:t>
            </a:r>
            <a:endParaRPr lang="nl-NL" sz="800"/>
          </a:p>
        </p:txBody>
      </p:sp>
      <p:sp>
        <p:nvSpPr>
          <p:cNvPr id="14349" name="sDateTimeHeading"/>
          <p:cNvSpPr txBox="1">
            <a:spLocks noChangeArrowheads="1"/>
          </p:cNvSpPr>
          <p:nvPr/>
        </p:nvSpPr>
        <p:spPr bwMode="auto">
          <a:xfrm>
            <a:off x="758825" y="8604250"/>
            <a:ext cx="719138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Datum</a:t>
            </a:r>
            <a:endParaRPr lang="nl-NL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5175" y="684213"/>
            <a:ext cx="5327650" cy="3995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58825" y="5076825"/>
            <a:ext cx="53340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smtClean="0"/>
              <a:t>Click to edit Master text styles</a:t>
            </a:r>
            <a:endParaRPr lang="nl-NL" smtClean="0"/>
          </a:p>
          <a:p>
            <a:pPr lvl="1"/>
            <a:r>
              <a:rPr lang="nl-NL" smtClean="0"/>
              <a:t>Second level</a:t>
            </a:r>
            <a:endParaRPr lang="nl-NL" smtClean="0"/>
          </a:p>
          <a:p>
            <a:pPr lvl="2"/>
            <a:r>
              <a:rPr lang="nl-NL" smtClean="0"/>
              <a:t>Third level</a:t>
            </a:r>
            <a:endParaRPr lang="nl-NL" smtClean="0"/>
          </a:p>
          <a:p>
            <a:pPr lvl="3"/>
            <a:r>
              <a:rPr lang="nl-NL" smtClean="0"/>
              <a:t>Fourth level</a:t>
            </a:r>
            <a:endParaRPr lang="nl-NL" smtClean="0"/>
          </a:p>
          <a:p>
            <a:pPr lvl="4"/>
            <a:r>
              <a:rPr lang="nl-NL" smtClean="0"/>
              <a:t>Fifth level</a:t>
            </a:r>
            <a:endParaRPr lang="nl-NL" smtClean="0"/>
          </a:p>
        </p:txBody>
      </p:sp>
      <p:sp>
        <p:nvSpPr>
          <p:cNvPr id="8200" name="sHeader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0413" y="358775"/>
            <a:ext cx="53340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/>
            </a:lvl1pPr>
          </a:lstStyle>
          <a:p>
            <a:endParaRPr lang="nl-NL"/>
          </a:p>
        </p:txBody>
      </p:sp>
      <p:sp>
        <p:nvSpPr>
          <p:cNvPr id="8201" name="sDateTime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477963" y="8604250"/>
            <a:ext cx="42545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8206" name="sFooter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77962" y="8424863"/>
            <a:ext cx="4614862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8207" name="sSlideNumber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32463" y="8604250"/>
            <a:ext cx="36036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CAA5F649-BDE7-4A71-AE77-FDA66D29DD37}" type="slidenum">
              <a:rPr lang="nl-NL"/>
            </a:fld>
            <a:endParaRPr lang="nl-NL"/>
          </a:p>
        </p:txBody>
      </p:sp>
      <p:sp>
        <p:nvSpPr>
          <p:cNvPr id="8208" name="sFooterHeading"/>
          <p:cNvSpPr txBox="1">
            <a:spLocks noChangeArrowheads="1"/>
          </p:cNvSpPr>
          <p:nvPr/>
        </p:nvSpPr>
        <p:spPr bwMode="auto">
          <a:xfrm>
            <a:off x="758825" y="8424863"/>
            <a:ext cx="71913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Titel</a:t>
            </a:r>
            <a:endParaRPr lang="nl-NL" sz="800"/>
          </a:p>
        </p:txBody>
      </p:sp>
      <p:sp>
        <p:nvSpPr>
          <p:cNvPr id="8209" name="sDateTimeHeading"/>
          <p:cNvSpPr txBox="1">
            <a:spLocks noChangeArrowheads="1"/>
          </p:cNvSpPr>
          <p:nvPr/>
        </p:nvSpPr>
        <p:spPr bwMode="auto">
          <a:xfrm>
            <a:off x="758825" y="8604250"/>
            <a:ext cx="719138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Datum</a:t>
            </a:r>
            <a:endParaRPr lang="nl-NL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79705" indent="-17970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60680" indent="-18097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539750" indent="-17970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720725" indent="-18097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900430" indent="-17970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1079500"/>
            <a:ext cx="1524000" cy="304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1524000" y="1079500"/>
            <a:ext cx="1524000" cy="3048000"/>
          </a:xfrm>
          <a:prstGeom prst="rect">
            <a:avLst/>
          </a:prstGeom>
          <a:solidFill>
            <a:srgbClr val="C1C1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3048000" y="1079500"/>
            <a:ext cx="3048000" cy="3048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4427538"/>
            <a:ext cx="6096000" cy="7302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nl-NL" noProof="0" smtClean="0"/>
              <a:t>Klik om de stijl te bewerken</a:t>
            </a:r>
            <a:endParaRPr lang="nl-NL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5518150"/>
            <a:ext cx="6096000" cy="9350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  <a:endParaRPr lang="nl-NL" noProof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524000" y="863600"/>
            <a:ext cx="6096000" cy="168275"/>
          </a:xfrm>
        </p:spPr>
        <p:txBody>
          <a:bodyPr/>
          <a:lstStyle>
            <a:lvl1pPr>
              <a:defRPr>
                <a:solidFill>
                  <a:srgbClr val="C1C1C1"/>
                </a:solidFill>
              </a:defRPr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470B6A-C6FC-4660-AC7F-F18C1CF98F7C}" type="slidenum">
              <a:rPr lang="nl-NL"/>
            </a:fld>
            <a:endParaRPr lang="nl-NL"/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6096000" y="1079500"/>
            <a:ext cx="3048000" cy="30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863600"/>
            <a:ext cx="15240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pic>
        <p:nvPicPr>
          <p:cNvPr id="4113" name="Picture 17" descr="A_110364-01-PPT_RvR_DEF_Formaten_300-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5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1" y="529100"/>
            <a:ext cx="993600" cy="4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CA5A0-4B1D-4A14-8811-788AE825D559}" type="slidenum">
              <a:rPr lang="nl-NL"/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24000" y="2987675"/>
            <a:ext cx="2971800" cy="35480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987675"/>
            <a:ext cx="2971800" cy="35480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D7BD2-2969-4CBD-8DB1-AFD361988617}" type="slidenum">
              <a:rPr lang="nl-NL"/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200" y="2988000"/>
            <a:ext cx="2973600" cy="744819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  <a:endParaRPr lang="nl-NL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7600" y="2988000"/>
            <a:ext cx="2973600" cy="745200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  <a:endParaRPr lang="nl-NL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FD4BD-C0E1-478E-AE19-8BE19D545F73}" type="slidenum">
              <a:rPr lang="nl-NL"/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524000" y="3823200"/>
            <a:ext cx="2971800" cy="2725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823200"/>
            <a:ext cx="2971800" cy="2725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  <a:endParaRPr lang="nl-NL" smtClean="0"/>
          </a:p>
          <a:p>
            <a:pPr lvl="1"/>
            <a:r>
              <a:rPr lang="nl-NL" smtClean="0"/>
              <a:t>Tweede niveau</a:t>
            </a:r>
            <a:endParaRPr lang="nl-NL" smtClean="0"/>
          </a:p>
          <a:p>
            <a:pPr lvl="2"/>
            <a:r>
              <a:rPr lang="nl-NL" smtClean="0"/>
              <a:t>Derde niveau</a:t>
            </a:r>
            <a:endParaRPr lang="nl-NL" smtClean="0"/>
          </a:p>
          <a:p>
            <a:pPr lvl="3"/>
            <a:r>
              <a:rPr lang="nl-NL" smtClean="0"/>
              <a:t>Vierde niveau</a:t>
            </a:r>
            <a:endParaRPr lang="nl-NL" smtClean="0"/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6F0F0-378F-4762-B7D9-C580A6F91655}" type="slidenum">
              <a:rPr lang="nl-NL"/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650C-8C65-4F3F-AFCB-9DFD34A689A0}" type="slidenum">
              <a:rPr lang="nl-NL"/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6588"/>
            <a:ext cx="6096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smtClean="0"/>
              <a:t>Klik om het opmaakprofiel te bewerken</a:t>
            </a:r>
            <a:endParaRPr lang="nl-NL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987675"/>
            <a:ext cx="6096000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noProof="0" dirty="0" smtClean="0"/>
              <a:t>Klik om de opmaakprofielen van de </a:t>
            </a:r>
            <a:r>
              <a:rPr lang="nl-NL" noProof="0" dirty="0" err="1" smtClean="0"/>
              <a:t>modeltekst</a:t>
            </a:r>
            <a:r>
              <a:rPr lang="nl-NL" noProof="0" dirty="0" smtClean="0"/>
              <a:t> te bewerken</a:t>
            </a:r>
            <a:endParaRPr lang="nl-NL" noProof="0" dirty="0" smtClean="0"/>
          </a:p>
          <a:p>
            <a:pPr lvl="1"/>
            <a:r>
              <a:rPr lang="nl-NL" noProof="0" dirty="0" smtClean="0"/>
              <a:t>Tweede niveau</a:t>
            </a:r>
            <a:endParaRPr lang="nl-NL" noProof="0" dirty="0" smtClean="0"/>
          </a:p>
          <a:p>
            <a:pPr lvl="2"/>
            <a:r>
              <a:rPr lang="nl-NL" noProof="0" dirty="0" smtClean="0"/>
              <a:t>Derde niveau</a:t>
            </a:r>
            <a:endParaRPr lang="nl-NL" noProof="0" dirty="0" smtClean="0"/>
          </a:p>
          <a:p>
            <a:pPr lvl="3"/>
            <a:r>
              <a:rPr lang="nl-NL" noProof="0" dirty="0" smtClean="0"/>
              <a:t>Vierde niveau</a:t>
            </a:r>
            <a:endParaRPr lang="nl-NL" noProof="0" dirty="0" smtClean="0"/>
          </a:p>
          <a:p>
            <a:pPr lvl="4"/>
            <a:r>
              <a:rPr lang="nl-NL" noProof="0" dirty="0" smtClean="0"/>
              <a:t>Vijfde niveau</a:t>
            </a:r>
            <a:endParaRPr lang="nl-NL" noProof="0" dirty="0" smtClean="0"/>
          </a:p>
          <a:p>
            <a:pPr lvl="5"/>
            <a:r>
              <a:rPr lang="nl-NL" noProof="0" dirty="0" smtClean="0"/>
              <a:t>Zesde niveau</a:t>
            </a:r>
            <a:endParaRPr lang="nl-NL" noProof="0" dirty="0" smtClean="0"/>
          </a:p>
          <a:p>
            <a:pPr lvl="6"/>
            <a:r>
              <a:rPr lang="nl-NL" noProof="0" dirty="0" smtClean="0"/>
              <a:t>Zevende niveau</a:t>
            </a:r>
            <a:endParaRPr lang="nl-NL" noProof="0" dirty="0" smtClean="0"/>
          </a:p>
          <a:p>
            <a:pPr lvl="7"/>
            <a:r>
              <a:rPr lang="nl-NL" noProof="0" dirty="0" smtClean="0"/>
              <a:t>Achtste niveau</a:t>
            </a:r>
            <a:endParaRPr lang="nl-NL" noProof="0" dirty="0" smtClean="0"/>
          </a:p>
          <a:p>
            <a:pPr lvl="8"/>
            <a:r>
              <a:rPr lang="nl-NL" noProof="0" dirty="0" smtClean="0"/>
              <a:t>Negende niveau</a:t>
            </a:r>
            <a:endParaRPr lang="nl-NL" noProof="0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863600"/>
            <a:ext cx="152400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863600"/>
            <a:ext cx="609600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80175"/>
            <a:ext cx="360363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46CB8E9-5EF0-4736-B2DB-097EB46EBB33}" type="slidenum">
              <a:rPr lang="nl-NL"/>
            </a:fld>
            <a:endParaRPr lang="nl-NL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079500"/>
            <a:ext cx="1524000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1524000" y="1079500"/>
            <a:ext cx="1524000" cy="539750"/>
          </a:xfrm>
          <a:prstGeom prst="rect">
            <a:avLst/>
          </a:prstGeom>
          <a:solidFill>
            <a:srgbClr val="C1C1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048000" y="1079500"/>
            <a:ext cx="3048000" cy="5397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6096000" y="1079500"/>
            <a:ext cx="3048000" cy="539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1038" name="Picture 14" descr="A_110364-01-PPT_RvR_DEF_Formaten_300-dpi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079500"/>
            <a:ext cx="304800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Logo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1" y="529100"/>
            <a:ext cx="993600" cy="48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indent="-269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69875" algn="l" rtl="0" eaLnBrk="1" fontAlgn="base" hangingPunct="1">
        <a:lnSpc>
          <a:spcPct val="100000"/>
        </a:lnSpc>
        <a:spcBef>
          <a:spcPts val="43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50010" indent="-269875" algn="l" rtl="0" eaLnBrk="1" fontAlgn="base" hangingPunct="1">
        <a:lnSpc>
          <a:spcPct val="100000"/>
        </a:lnSpc>
        <a:spcBef>
          <a:spcPts val="43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19885" indent="-269875" algn="l" defTabSz="914400" rtl="0" eaLnBrk="1" latinLnBrk="0" hangingPunct="1">
        <a:lnSpc>
          <a:spcPct val="100000"/>
        </a:lnSpc>
        <a:spcBef>
          <a:spcPts val="430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889760" indent="-269875" algn="l" defTabSz="914400" rtl="0" eaLnBrk="1" latinLnBrk="0" hangingPunct="1">
        <a:lnSpc>
          <a:spcPct val="100000"/>
        </a:lnSpc>
        <a:spcBef>
          <a:spcPts val="430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269875" algn="l" defTabSz="914400" rtl="0" eaLnBrk="1" latinLnBrk="0" hangingPunct="1">
        <a:lnSpc>
          <a:spcPct val="100000"/>
        </a:lnSpc>
        <a:spcBef>
          <a:spcPts val="430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30145" indent="-269875" algn="l" defTabSz="914400" rtl="0" eaLnBrk="1" latinLnBrk="0" hangingPunct="1">
        <a:lnSpc>
          <a:spcPct val="100000"/>
        </a:lnSpc>
        <a:spcBef>
          <a:spcPts val="430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jira.spring.io/browse/SPR-988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Spring Boot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Ontstaansgeschiedenis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 smtClean="0"/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922" y="1628800"/>
            <a:ext cx="59817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Dependency Injection, Inversion of Control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200">
                <a:sym typeface="+mn-ea"/>
              </a:rPr>
              <a:t>Kern van Spring Framework is Inversion of Control</a:t>
            </a:r>
            <a:endParaRPr lang="en-US" sz="2200"/>
          </a:p>
          <a:p>
            <a:r>
              <a:rPr lang="en-US" sz="2200">
                <a:sym typeface="+mn-ea"/>
              </a:rPr>
              <a:t>IoC container beheerd java objecten</a:t>
            </a:r>
            <a:endParaRPr lang="en-US" sz="2200"/>
          </a:p>
          <a:p>
            <a:r>
              <a:rPr lang="en-US" sz="2200">
                <a:sym typeface="+mn-ea"/>
              </a:rPr>
              <a:t>Door gebruik te maken van een Bean Factory</a:t>
            </a:r>
            <a:endParaRPr lang="en-US" sz="2200"/>
          </a:p>
          <a:p>
            <a:endParaRPr lang="en-US" sz="2200"/>
          </a:p>
          <a:p>
            <a:r>
              <a:rPr lang="en-US" sz="2200">
                <a:sym typeface="+mn-ea"/>
              </a:rPr>
              <a:t>Hollywood principe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Don't call us, we call you</a:t>
            </a:r>
            <a:endParaRPr lang="en-US" sz="2200"/>
          </a:p>
          <a:p>
            <a:pPr lvl="1"/>
            <a:endParaRPr lang="en-US" sz="2200"/>
          </a:p>
          <a:p>
            <a:pPr lvl="0"/>
            <a:r>
              <a:rPr lang="en-US" sz="2200">
                <a:sym typeface="+mn-ea"/>
              </a:rPr>
              <a:t>2004 Martin Fowler</a:t>
            </a:r>
            <a:endParaRPr lang="en-US" sz="220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42650C-8C65-4F3F-AFCB-9DFD34A689A0}" type="slidenum">
              <a:rPr lang="nl-NL"/>
            </a:fld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Waarom is dit belangrijk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200">
                <a:sym typeface="+mn-ea"/>
              </a:rPr>
              <a:t>Tight coupling vs loose coupling</a:t>
            </a:r>
            <a:endParaRPr lang="en-US" sz="2200"/>
          </a:p>
          <a:p>
            <a:r>
              <a:rPr lang="en-US" sz="2200">
                <a:sym typeface="+mn-ea"/>
              </a:rPr>
              <a:t>Klasses moeten hun afhankelijkheden van buitenaf configureren</a:t>
            </a:r>
            <a:endParaRPr lang="en-US" sz="2200"/>
          </a:p>
          <a:p>
            <a:r>
              <a:rPr lang="en-US" sz="2200">
                <a:sym typeface="+mn-ea"/>
              </a:rPr>
              <a:t>Idealiter zouden Java-klassen onafhankelijk van andere klassen moeten zijn</a:t>
            </a:r>
            <a:endParaRPr lang="en-US" sz="2200"/>
          </a:p>
          <a:p>
            <a:pPr lvl="0"/>
            <a:r>
              <a:rPr lang="en-US" sz="2200">
                <a:sym typeface="+mn-ea"/>
              </a:rPr>
              <a:t>Vergroot de mogelijkheid om: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Herbruikbaarheid van de klassen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Testen van de klassen onafhankelijk van andere klasse</a:t>
            </a:r>
            <a:endParaRPr lang="en-US" sz="220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42650C-8C65-4F3F-AFCB-9DFD34A689A0}" type="slidenum">
              <a:rPr lang="nl-NL"/>
            </a:fld>
            <a:endParaRPr lang="nl-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non-IoC POJO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public class Course {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>
                <a:sym typeface="+mn-ea"/>
              </a:rPr>
              <a:t>    //dependency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Student student1 = </a:t>
            </a:r>
            <a:r>
              <a:rPr lang="en-US">
                <a:sym typeface="+mn-ea"/>
              </a:rPr>
              <a:t>new Student("Piet");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Student student2 = new Student("Klaas");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CA5A0-4B1D-4A14-8811-788AE825D559}" type="slidenum">
              <a:rPr lang="nl-NL"/>
            </a:fld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non-IoC POJO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CA5A0-4B1D-4A14-8811-788AE825D559}" type="slidenum">
              <a:rPr lang="nl-NL"/>
            </a:fld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2035810" y="3488055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Course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09565" y="2576830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Student 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09565" y="4681855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Student B</a:t>
            </a:r>
            <a:endParaRPr lang="en-US"/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3425825" y="3403600"/>
            <a:ext cx="1983740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13760" y="4570095"/>
            <a:ext cx="1924685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891030" y="2497455"/>
            <a:ext cx="384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Student a = new Student()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91030" y="6047740"/>
            <a:ext cx="384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Student b = new Student()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IoC - Dependency Injection - POJO</a:t>
            </a:r>
            <a:br>
              <a:rPr lang="en-US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CA5A0-4B1D-4A14-8811-788AE825D559}" type="slidenum">
              <a:rPr lang="nl-NL"/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337435" y="3599180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Course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1190" y="2687955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Student A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1190" y="4792980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Student B</a:t>
            </a:r>
            <a:endParaRPr lang="en-US"/>
          </a:p>
        </p:txBody>
      </p:sp>
      <p:cxnSp>
        <p:nvCxnSpPr>
          <p:cNvPr id="10" name="Straight Arrow Connector 9"/>
          <p:cNvCxnSpPr>
            <a:stCxn id="8" idx="2"/>
            <a:endCxn id="7" idx="7"/>
          </p:cNvCxnSpPr>
          <p:nvPr/>
        </p:nvCxnSpPr>
        <p:spPr>
          <a:xfrm flipH="1">
            <a:off x="3763010" y="3514725"/>
            <a:ext cx="194818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34130" y="5073650"/>
            <a:ext cx="185547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192655" y="2608580"/>
            <a:ext cx="384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course.setStudent(a)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192655" y="6158865"/>
            <a:ext cx="384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course.setStudent(b)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IoC - Dependency Injection - POJO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public class Application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public static void main(String[] args){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Course course = new Course();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course.setStudents(new Student("Piet"));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course.setStudents(new Student("Klaas"));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}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CA5A0-4B1D-4A14-8811-788AE825D559}" type="slidenum">
              <a:rPr lang="nl-NL"/>
            </a:fld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Spring Framework Beans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Bean Factory (app-context.xml)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CA5A0-4B1D-4A14-8811-788AE825D559}" type="slidenum">
              <a:rPr lang="nl-NL"/>
            </a:fld>
            <a:endParaRPr lang="nl-NL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332230" y="3353435"/>
          <a:ext cx="6478905" cy="329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162800" imgH="3533775" progId="Paint.Picture">
                  <p:embed/>
                </p:oleObj>
              </mc:Choice>
              <mc:Fallback>
                <p:oleObj name="" r:id="rId1" imgW="7162800" imgH="35337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2230" y="3353435"/>
                        <a:ext cx="6478905" cy="329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getBean from ApplicationContext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60" y="2987675"/>
            <a:ext cx="8027035" cy="3548380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public static void main(String[] args){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BeanFactory context =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	     new ClassPathXmlApplicationContext("beans.xml");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Course course = (Course) context.getBean("Course");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}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CA5A0-4B1D-4A14-8811-788AE825D559}" type="slidenum">
              <a:rPr lang="nl-NL"/>
            </a:fld>
            <a:endParaRPr lang="nl-N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Spring Boot</a:t>
            </a:r>
            <a:br>
              <a:rPr lang="en-US"/>
            </a:b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34695" y="2987675"/>
            <a:ext cx="2971800" cy="3548063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class Laptop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@Autowired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HardDrive obj1;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515995" y="2987675"/>
            <a:ext cx="5506085" cy="3548380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@Component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class SamsungHD implements HardDrive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...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...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CA5A0-4B1D-4A14-8811-788AE825D559}" type="slidenum">
              <a:rPr lang="nl-NL"/>
            </a:fld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de oorsprong?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Ontstaan in 2012</a:t>
            </a:r>
            <a:endParaRPr lang="nl-NL" dirty="0" smtClean="0"/>
          </a:p>
          <a:p>
            <a:r>
              <a:rPr lang="nl-NL" dirty="0" smtClean="0"/>
              <a:t>Geïnitieerd </a:t>
            </a:r>
            <a:r>
              <a:rPr lang="nl-NL" dirty="0"/>
              <a:t>door Mike </a:t>
            </a:r>
            <a:r>
              <a:rPr lang="nl-NL" dirty="0" err="1"/>
              <a:t>Youngstrom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Onderdeel van het grote Spring Framework</a:t>
            </a:r>
            <a:endParaRPr lang="nl-NL" dirty="0" smtClean="0"/>
          </a:p>
          <a:p>
            <a:r>
              <a:rPr lang="nl-NL" dirty="0" smtClean="0"/>
              <a:t>“</a:t>
            </a:r>
            <a:r>
              <a:rPr lang="nl-NL" dirty="0" err="1" smtClean="0"/>
              <a:t>Boot”strapped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</a:fld>
            <a:endParaRPr lang="nl-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Annotaties Spring Boot</a:t>
            </a:r>
            <a:br>
              <a:rPr lang="en-US"/>
            </a:b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2727960"/>
            <a:ext cx="6096000" cy="3548063"/>
          </a:xfrm>
        </p:spPr>
        <p:txBody>
          <a:bodyPr/>
          <a:p>
            <a:r>
              <a:rPr lang="en-US" sz="1800">
                <a:sym typeface="+mn-ea"/>
              </a:rPr>
              <a:t>@Autowired</a:t>
            </a:r>
            <a:endParaRPr lang="en-US" sz="1800"/>
          </a:p>
          <a:p>
            <a:endParaRPr lang="en-US" sz="1800"/>
          </a:p>
          <a:p>
            <a:r>
              <a:rPr lang="en-US" sz="1800">
                <a:sym typeface="+mn-ea"/>
              </a:rPr>
              <a:t>@SpringBootApplication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@EnableAutoConfiguration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@ComponentScan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@Configuration</a:t>
            </a:r>
            <a:endParaRPr lang="en-US" sz="1800"/>
          </a:p>
          <a:p>
            <a:endParaRPr lang="en-US" sz="1800"/>
          </a:p>
          <a:p>
            <a:r>
              <a:rPr lang="en-US" sz="1800">
                <a:sym typeface="+mn-ea"/>
              </a:rPr>
              <a:t>@Component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@Service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@Controller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@Repository</a:t>
            </a:r>
            <a:endParaRPr lang="en-US" sz="2200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ED7BD2-2969-4CBD-8DB1-AFD361988617}" type="slidenum">
              <a:rPr lang="nl-NL"/>
            </a:fld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3 Manieren van injecteren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576830"/>
            <a:ext cx="7165975" cy="3548380"/>
          </a:xfrm>
        </p:spPr>
        <p:txBody>
          <a:bodyPr/>
          <a:p>
            <a:r>
              <a:rPr lang="en-US" sz="1600" b="1">
                <a:sym typeface="+mn-ea"/>
              </a:rPr>
              <a:t>Constructor</a:t>
            </a:r>
            <a:endParaRPr lang="en-US" sz="1600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private </a:t>
            </a:r>
            <a:r>
              <a:rPr lang="en-US" sz="1600" b="1" i="1">
                <a:sym typeface="+mn-ea"/>
              </a:rPr>
              <a:t>final </a:t>
            </a:r>
            <a:r>
              <a:rPr lang="en-US" sz="1600" i="1">
                <a:sym typeface="+mn-ea"/>
              </a:rPr>
              <a:t>InjectedBean injectedBean;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@Autowired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public ConstructorBasedInjection(InjectedBean injectedBean) {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    this.injectedBean = injectedBean;  }</a:t>
            </a:r>
            <a:endParaRPr lang="en-US" sz="1600"/>
          </a:p>
          <a:p>
            <a:r>
              <a:rPr lang="en-US" sz="1600" b="1">
                <a:sym typeface="+mn-ea"/>
              </a:rPr>
              <a:t>Setter</a:t>
            </a:r>
            <a:endParaRPr lang="en-US" sz="1600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private InjectedBean injectedBean;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@Autowired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public void setInjectedBean(InjectedBean injectedBean) {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    this.injectedBean = injectedBean;  }</a:t>
            </a:r>
            <a:endParaRPr lang="en-US" sz="1600"/>
          </a:p>
          <a:p>
            <a:r>
              <a:rPr lang="en-US" sz="1600" b="1">
                <a:sym typeface="+mn-ea"/>
              </a:rPr>
              <a:t>Field</a:t>
            </a:r>
            <a:endParaRPr lang="en-US" sz="1600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@Autowired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private InjectedBean injectedBean;</a:t>
            </a:r>
            <a:endParaRPr lang="en-US" sz="1600" i="1"/>
          </a:p>
          <a:p>
            <a:endParaRPr lang="en-US" sz="16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CA5A0-4B1D-4A14-8811-788AE825D559}" type="slidenum">
              <a:rPr lang="nl-NL"/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kun je met Spring Boot?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Spring Boot maakt het </a:t>
            </a:r>
            <a:r>
              <a:rPr lang="nl-NL" u="sng" dirty="0"/>
              <a:t>gemakkelijk</a:t>
            </a:r>
            <a:r>
              <a:rPr lang="nl-NL" dirty="0"/>
              <a:t> om </a:t>
            </a:r>
            <a:endParaRPr lang="nl-NL" dirty="0" smtClean="0"/>
          </a:p>
          <a:p>
            <a:pPr marL="0" indent="0">
              <a:buNone/>
            </a:pPr>
            <a:r>
              <a:rPr lang="nl-NL" u="sng" dirty="0" err="1" smtClean="0"/>
              <a:t>stand-alone</a:t>
            </a:r>
            <a:r>
              <a:rPr lang="nl-NL" u="sng" dirty="0" smtClean="0"/>
              <a:t>,</a:t>
            </a:r>
            <a:r>
              <a:rPr lang="nl-NL" dirty="0" smtClean="0"/>
              <a:t> </a:t>
            </a:r>
            <a:r>
              <a:rPr lang="nl-NL" u="sng" dirty="0"/>
              <a:t>productie-waardige</a:t>
            </a:r>
            <a:r>
              <a:rPr lang="nl-NL" dirty="0"/>
              <a:t>, op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het </a:t>
            </a:r>
            <a:r>
              <a:rPr lang="nl-NL" dirty="0"/>
              <a:t>Spring Framework gebaseerde,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applicaties </a:t>
            </a:r>
            <a:r>
              <a:rPr lang="nl-NL" dirty="0"/>
              <a:t>te </a:t>
            </a:r>
            <a:r>
              <a:rPr lang="nl-NL" dirty="0" smtClean="0"/>
              <a:t>maken, </a:t>
            </a:r>
            <a:r>
              <a:rPr lang="nl-NL" dirty="0"/>
              <a:t>die direct </a:t>
            </a:r>
            <a:r>
              <a:rPr lang="nl-NL" dirty="0" smtClean="0"/>
              <a:t>werken</a:t>
            </a:r>
            <a:r>
              <a:rPr lang="nl-NL" dirty="0"/>
              <a:t>.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Framework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Eigenschappen</a:t>
            </a:r>
            <a:endParaRPr lang="nl-NL" dirty="0" smtClean="0"/>
          </a:p>
          <a:p>
            <a:r>
              <a:rPr lang="nl-NL" dirty="0" smtClean="0"/>
              <a:t>Applicatie Framework</a:t>
            </a:r>
            <a:endParaRPr lang="nl-NL" dirty="0" smtClean="0"/>
          </a:p>
          <a:p>
            <a:r>
              <a:rPr lang="nl-NL" dirty="0" smtClean="0"/>
              <a:t>Programmeer en Configuratie Model</a:t>
            </a:r>
            <a:endParaRPr lang="nl-NL" dirty="0" smtClean="0"/>
          </a:p>
          <a:p>
            <a:r>
              <a:rPr lang="nl-NL" dirty="0" smtClean="0"/>
              <a:t>Infrastructuur ondersteuning (</a:t>
            </a:r>
            <a:r>
              <a:rPr lang="nl-NL" dirty="0" err="1" smtClean="0"/>
              <a:t>persistency</a:t>
            </a:r>
            <a:r>
              <a:rPr lang="nl-NL" dirty="0" smtClean="0"/>
              <a:t>)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Moeilijkheden</a:t>
            </a:r>
            <a:endParaRPr lang="nl-NL" dirty="0" smtClean="0"/>
          </a:p>
          <a:p>
            <a:r>
              <a:rPr lang="nl-NL" dirty="0" smtClean="0"/>
              <a:t>Heel groot </a:t>
            </a:r>
            <a:r>
              <a:rPr lang="nl-NL" dirty="0" err="1" smtClean="0"/>
              <a:t>framework</a:t>
            </a:r>
            <a:endParaRPr lang="nl-NL" dirty="0" smtClean="0"/>
          </a:p>
          <a:p>
            <a:r>
              <a:rPr lang="nl-NL" dirty="0" smtClean="0"/>
              <a:t>Veel verschillende setup stappen</a:t>
            </a:r>
            <a:endParaRPr lang="nl-NL" dirty="0" smtClean="0"/>
          </a:p>
          <a:p>
            <a:r>
              <a:rPr lang="nl-NL" dirty="0" smtClean="0"/>
              <a:t>Veel configuratie stappen</a:t>
            </a:r>
            <a:endParaRPr lang="nl-NL" dirty="0" smtClean="0"/>
          </a:p>
          <a:p>
            <a:r>
              <a:rPr lang="nl-NL" dirty="0" smtClean="0"/>
              <a:t>Meerdere </a:t>
            </a:r>
            <a:r>
              <a:rPr lang="nl-NL" dirty="0" err="1" smtClean="0"/>
              <a:t>build-and-deploy</a:t>
            </a:r>
            <a:r>
              <a:rPr lang="nl-NL" dirty="0" smtClean="0"/>
              <a:t> stappen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</a:fld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Eigenschappen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(</a:t>
            </a:r>
            <a:r>
              <a:rPr lang="nl-NL" dirty="0" err="1"/>
              <a:t>inversion</a:t>
            </a:r>
            <a:r>
              <a:rPr lang="nl-NL" dirty="0"/>
              <a:t> of control) maakt het makkelijk om </a:t>
            </a:r>
            <a:r>
              <a:rPr lang="nl-NL" dirty="0" err="1"/>
              <a:t>loosely-coupled</a:t>
            </a:r>
            <a:r>
              <a:rPr lang="nl-NL" dirty="0"/>
              <a:t> software componenten te ontwerpen, te bouwen en te testen.</a:t>
            </a:r>
            <a:endParaRPr lang="nl-NL" dirty="0"/>
          </a:p>
          <a:p>
            <a:r>
              <a:rPr lang="nl-NL" dirty="0"/>
              <a:t>Spring Boot heeft een ingebouwde applicatieserver (</a:t>
            </a:r>
            <a:r>
              <a:rPr lang="nl-NL" dirty="0" err="1"/>
              <a:t>Tomcat</a:t>
            </a:r>
            <a:r>
              <a:rPr lang="nl-NL" dirty="0"/>
              <a:t>), een CLI gebaseerd op </a:t>
            </a:r>
            <a:r>
              <a:rPr lang="nl-NL" dirty="0" err="1"/>
              <a:t>Groovy</a:t>
            </a:r>
            <a:r>
              <a:rPr lang="nl-NL" dirty="0"/>
              <a:t> en monitoring voor </a:t>
            </a:r>
            <a:r>
              <a:rPr lang="nl-NL" dirty="0" err="1"/>
              <a:t>Healthchecking</a:t>
            </a:r>
            <a:r>
              <a:rPr lang="nl-NL" dirty="0"/>
              <a:t> en </a:t>
            </a:r>
            <a:r>
              <a:rPr lang="nl-NL" dirty="0" smtClean="0"/>
              <a:t>Performancemeting.</a:t>
            </a:r>
            <a:r>
              <a:rPr lang="nl-NL" dirty="0"/>
              <a:t> 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Leuke weetjes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24000" y="2492896"/>
            <a:ext cx="6096000" cy="3987279"/>
          </a:xfrm>
        </p:spPr>
        <p:txBody>
          <a:bodyPr/>
          <a:lstStyle/>
          <a:p>
            <a:r>
              <a:rPr lang="nl-NL" dirty="0" smtClean="0"/>
              <a:t>Feature </a:t>
            </a:r>
            <a:r>
              <a:rPr lang="nl-NL" dirty="0" err="1" smtClean="0"/>
              <a:t>request</a:t>
            </a:r>
            <a:r>
              <a:rPr lang="nl-NL" dirty="0" smtClean="0"/>
              <a:t> in Spring JIRA in okt. 2012 door Mike </a:t>
            </a:r>
            <a:r>
              <a:rPr lang="nl-NL" dirty="0" err="1" smtClean="0"/>
              <a:t>Youngstrom</a:t>
            </a:r>
            <a:r>
              <a:rPr lang="nl-NL" dirty="0" smtClean="0"/>
              <a:t>:</a:t>
            </a:r>
            <a:br>
              <a:rPr lang="nl-NL" dirty="0"/>
            </a:br>
            <a:r>
              <a:rPr lang="nl-NL" dirty="0">
                <a:hlinkClick r:id="rId1"/>
              </a:rPr>
              <a:t>https://</a:t>
            </a:r>
            <a:r>
              <a:rPr lang="nl-NL" dirty="0" smtClean="0">
                <a:hlinkClick r:id="rId1"/>
              </a:rPr>
              <a:t>jira.spring.io/browse/SPR-9888</a:t>
            </a:r>
            <a:endParaRPr lang="nl-NL" dirty="0" smtClean="0"/>
          </a:p>
          <a:p>
            <a:r>
              <a:rPr lang="nl-NL" dirty="0" smtClean="0"/>
              <a:t>Dit leidde tot de ontwikkeling van het Spring Boot project begin 2013. </a:t>
            </a:r>
            <a:r>
              <a:rPr lang="nl-NL" dirty="0"/>
              <a:t>In </a:t>
            </a:r>
            <a:r>
              <a:rPr lang="nl-NL" dirty="0" smtClean="0"/>
              <a:t>april 2014 werd Spring Boot 1.0.0 vrijgegeven.</a:t>
            </a:r>
            <a:endParaRPr lang="nl-NL" dirty="0" smtClean="0"/>
          </a:p>
          <a:p>
            <a:r>
              <a:rPr lang="nl-NL" dirty="0"/>
              <a:t>Spring </a:t>
            </a:r>
            <a:r>
              <a:rPr lang="nl-NL" dirty="0" smtClean="0"/>
              <a:t>Boot </a:t>
            </a:r>
            <a:r>
              <a:rPr lang="nl-NL" dirty="0"/>
              <a:t>is </a:t>
            </a:r>
            <a:r>
              <a:rPr lang="nl-NL" dirty="0" smtClean="0"/>
              <a:t>één van de snelste manieren om op REST gebaseerde </a:t>
            </a:r>
            <a:r>
              <a:rPr lang="nl-NL" dirty="0"/>
              <a:t>microservice web </a:t>
            </a:r>
            <a:r>
              <a:rPr lang="nl-NL" dirty="0" smtClean="0"/>
              <a:t>applicaties </a:t>
            </a:r>
            <a:r>
              <a:rPr lang="nl-NL" dirty="0"/>
              <a:t>in </a:t>
            </a:r>
            <a:r>
              <a:rPr lang="nl-NL" dirty="0" err="1" smtClean="0"/>
              <a:t>java</a:t>
            </a:r>
            <a:r>
              <a:rPr lang="nl-NL" dirty="0" smtClean="0"/>
              <a:t> te </a:t>
            </a:r>
            <a:r>
              <a:rPr lang="nl-NL" dirty="0" err="1" smtClean="0"/>
              <a:t>onwikkelen</a:t>
            </a:r>
            <a:r>
              <a:rPr lang="nl-NL" dirty="0" smtClean="0"/>
              <a:t>.</a:t>
            </a:r>
            <a:endParaRPr lang="nl-NL" dirty="0" smtClean="0"/>
          </a:p>
          <a:p>
            <a:r>
              <a:rPr lang="nl-NL" dirty="0" smtClean="0"/>
              <a:t>Zeer geschikt voor Docker </a:t>
            </a:r>
            <a:r>
              <a:rPr lang="nl-NL" dirty="0"/>
              <a:t>container </a:t>
            </a:r>
            <a:r>
              <a:rPr lang="nl-NL" dirty="0" err="1"/>
              <a:t>deployments</a:t>
            </a:r>
            <a:r>
              <a:rPr lang="nl-NL" dirty="0"/>
              <a:t> </a:t>
            </a:r>
            <a:r>
              <a:rPr lang="nl-NL" dirty="0" smtClean="0"/>
              <a:t>&amp; prototyping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</a:fld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 smtClean="0"/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553" y="0"/>
            <a:ext cx="82508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Statement Mike </a:t>
            </a:r>
            <a:r>
              <a:rPr lang="nl-NL" dirty="0" err="1" smtClean="0"/>
              <a:t>Youngstrom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i="1" dirty="0" err="1"/>
              <a:t>Spring</a:t>
            </a:r>
            <a:r>
              <a:rPr lang="nl-NL" dirty="0" err="1"/>
              <a:t>’s</a:t>
            </a:r>
            <a:r>
              <a:rPr lang="nl-NL" dirty="0"/>
              <a:t> web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significantly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tools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leveraged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Spring component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model </a:t>
            </a:r>
            <a:r>
              <a:rPr lang="nl-NL" dirty="0" err="1"/>
              <a:t>from</a:t>
            </a:r>
            <a:r>
              <a:rPr lang="nl-NL" dirty="0"/>
              <a:t> top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bottom</a:t>
            </a:r>
            <a:r>
              <a:rPr lang="nl-NL" dirty="0"/>
              <a:t>. </a:t>
            </a:r>
            <a:r>
              <a:rPr lang="nl-NL" dirty="0" err="1"/>
              <a:t>Embedding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unifying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of </a:t>
            </a:r>
            <a:r>
              <a:rPr lang="nl-NL" dirty="0" err="1"/>
              <a:t>those</a:t>
            </a:r>
            <a:r>
              <a:rPr lang="nl-NL" dirty="0"/>
              <a:t> common web container services </a:t>
            </a:r>
            <a:r>
              <a:rPr lang="nl-NL" dirty="0" err="1"/>
              <a:t>within</a:t>
            </a:r>
            <a:r>
              <a:rPr lang="nl-NL" dirty="0"/>
              <a:t> a Spring Container </a:t>
            </a:r>
            <a:r>
              <a:rPr lang="nl-NL" i="1" dirty="0" err="1"/>
              <a:t>boot</a:t>
            </a:r>
            <a:r>
              <a:rPr lang="nl-NL" dirty="0" err="1"/>
              <a:t>strapped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() </a:t>
            </a:r>
            <a:r>
              <a:rPr lang="nl-NL" dirty="0" err="1"/>
              <a:t>method</a:t>
            </a:r>
            <a:r>
              <a:rPr lang="nl-NL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 smtClean="0"/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628800"/>
            <a:ext cx="5962650" cy="5191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to">
  <a:themeElements>
    <a:clrScheme name="Standaardontwerp 1">
      <a:dk1>
        <a:srgbClr val="000000"/>
      </a:dk1>
      <a:lt1>
        <a:srgbClr val="FFFFFF"/>
      </a:lt1>
      <a:dk2>
        <a:srgbClr val="A50061"/>
      </a:dk2>
      <a:lt2>
        <a:srgbClr val="7F7F7F"/>
      </a:lt2>
      <a:accent1>
        <a:srgbClr val="680F48"/>
      </a:accent1>
      <a:accent2>
        <a:srgbClr val="CCCCCC"/>
      </a:accent2>
      <a:accent3>
        <a:srgbClr val="FFFFFF"/>
      </a:accent3>
      <a:accent4>
        <a:srgbClr val="000000"/>
      </a:accent4>
      <a:accent5>
        <a:srgbClr val="B9AAB1"/>
      </a:accent5>
      <a:accent6>
        <a:srgbClr val="B9B9B9"/>
      </a:accent6>
      <a:hlink>
        <a:srgbClr val="9C6186"/>
      </a:hlink>
      <a:folHlink>
        <a:srgbClr val="B4CAD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tandaardontwerp 1">
        <a:dk1>
          <a:srgbClr val="000000"/>
        </a:dk1>
        <a:lt1>
          <a:srgbClr val="FFFFFF"/>
        </a:lt1>
        <a:dk2>
          <a:srgbClr val="A50061"/>
        </a:dk2>
        <a:lt2>
          <a:srgbClr val="7F7F7F"/>
        </a:lt2>
        <a:accent1>
          <a:srgbClr val="680F48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B9AAB1"/>
        </a:accent5>
        <a:accent6>
          <a:srgbClr val="B9B9B9"/>
        </a:accent6>
        <a:hlink>
          <a:srgbClr val="9C6186"/>
        </a:hlink>
        <a:folHlink>
          <a:srgbClr val="B4CAD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Plato</Template>
  <TotalTime>0</TotalTime>
  <Words>4287</Words>
  <Application>WPS Presentation</Application>
  <PresentationFormat>Diavoorstelling (4:3)</PresentationFormat>
  <Paragraphs>306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Microsoft YaHei</vt:lpstr>
      <vt:lpstr>Arial Unicode MS</vt:lpstr>
      <vt:lpstr>Plato</vt:lpstr>
      <vt:lpstr>Paint.Picture</vt:lpstr>
      <vt:lpstr>Spring Boot</vt:lpstr>
      <vt:lpstr>Wat is de oorsprong?</vt:lpstr>
      <vt:lpstr>Wat kun je met Spring Boot?</vt:lpstr>
      <vt:lpstr>Spring Framework</vt:lpstr>
      <vt:lpstr>Eigenschappen</vt:lpstr>
      <vt:lpstr>Leuke weetjes</vt:lpstr>
      <vt:lpstr>PowerPoint 演示文稿</vt:lpstr>
      <vt:lpstr>Statement Mike Youngstrom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de Rechtspraak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walf</dc:creator>
  <cp:lastModifiedBy>Dave Ligthart</cp:lastModifiedBy>
  <cp:revision>5</cp:revision>
  <dcterms:created xsi:type="dcterms:W3CDTF">2018-10-31T14:17:00Z</dcterms:created>
  <dcterms:modified xsi:type="dcterms:W3CDTF">2018-11-07T22:47:12Z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