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>
        <p:scale>
          <a:sx n="100" d="100"/>
          <a:sy n="100" d="100"/>
        </p:scale>
        <p:origin x="474" y="1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86572-71AE-7713-5E50-0EECC0BECE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453F84-401E-4498-48E9-BA57033E8B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E635D8-BEAF-9DB3-7C0C-224E4AE06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E4A34-F8E2-4437-8CA1-85DBBA4C1184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4773A-BEC5-EFEB-A222-A12955FF1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0CF3AE-E0B1-E1E9-3AEA-A2207BC13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65602-5E07-4769-ADF3-00CFD8BC0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679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B08FA-67AA-DCF4-50BC-11A8FE280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2D644D-3E6E-B9D6-3BAF-C63DF148FC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288039-3A94-9ED2-C675-CF449B31E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E4A34-F8E2-4437-8CA1-85DBBA4C1184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AC2D8A-BBCC-60C6-D762-A0AC86E17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A34307-6716-682A-E8CE-28E8637FC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65602-5E07-4769-ADF3-00CFD8BC0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977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ECB12F-1A11-7F64-8C55-38690D4074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3155DC-0300-5F0F-EA86-C7706EAE2C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D36E14-1FA2-B5A4-8677-1FD9BD609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E4A34-F8E2-4437-8CA1-85DBBA4C1184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0A8FEF-6E8D-2BBC-5AF7-8704AE993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E36504-1DBF-3A8F-FBF1-2B8111823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65602-5E07-4769-ADF3-00CFD8BC0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200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18DB4-BDCF-2D8B-A16B-89DC6C138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26E6A-BFB5-BB17-9F8D-6E1D76259C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CA06A8-81CD-E003-CFAE-29B054507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E4A34-F8E2-4437-8CA1-85DBBA4C1184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187E3C-3E82-883D-251F-C47E4FB67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107786-2432-B52D-10CC-570641442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65602-5E07-4769-ADF3-00CFD8BC0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485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6180F-B64C-543D-3AF1-7AC3A229D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439D5A-2CCC-3CA9-FD53-F8F1709041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4BDC66-EAEB-C288-B495-2C9F6390B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E4A34-F8E2-4437-8CA1-85DBBA4C1184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D60697-1329-C38A-F3CD-38664C107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9E708E-0971-8E76-EF61-DAF83FC39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65602-5E07-4769-ADF3-00CFD8BC0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644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049F8-3B17-7DFE-41C0-E06D4AA91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A0CA1-D321-8AAD-C226-0A4EB61D86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DABF7F-509E-D0DA-91DB-8B055DB9DB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338498-5CA7-43DB-42BF-1C73A0F16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E4A34-F8E2-4437-8CA1-85DBBA4C1184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D801A3-CDBF-4558-1F54-2838E8438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D17113-63D3-436B-41D0-D0C8E7A75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65602-5E07-4769-ADF3-00CFD8BC0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195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B24A9-967C-8425-96E6-8ABBA4EA0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8C79C7-0A5B-4CAF-DF5B-AC25DF558A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9E5EBE-1113-D01F-F8A1-AE3A8C4B97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123873-E5EF-DE01-9E08-B92A3006EF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F30122-597B-98E5-8772-283DED5F50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DEBEE9-D596-7AF9-49A5-EDD83F446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E4A34-F8E2-4437-8CA1-85DBBA4C1184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9B82DF-CAF1-6E9D-F6BE-7F2004BAF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778CFF-D324-9400-AE96-9EEA4F55D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65602-5E07-4769-ADF3-00CFD8BC0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474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D916C-E219-9387-C6C7-CFE9C4126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BC9940-CB95-F5BC-D90D-FBD84E899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E4A34-F8E2-4437-8CA1-85DBBA4C1184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C193E3-62DC-BFF9-4DAB-FEBA28905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5ACC40-05D2-3590-6B62-A0D747A82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65602-5E07-4769-ADF3-00CFD8BC0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551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2F022E-EF75-02CC-3F5A-4CA16CEA6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E4A34-F8E2-4437-8CA1-85DBBA4C1184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95D03F-A9C7-595D-AABB-A796B4F01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E078E1-700B-C068-C297-5EC3FC4D9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65602-5E07-4769-ADF3-00CFD8BC0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323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76539-AD6E-BA9B-EC04-F7A461579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68230-BA5D-0A19-EBBA-0A288985BF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2E7E36-A02C-58DE-9F96-9383DC2B2C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21FBCB-9AEE-7273-1A9E-D256716A3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E4A34-F8E2-4437-8CA1-85DBBA4C1184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E7ABBE-7B16-250A-E453-BF3A414DC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0EF99A-AB5F-B921-D218-6BC275ADC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65602-5E07-4769-ADF3-00CFD8BC0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756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84D25-27BF-1C69-6614-6FCD55B78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FD349A-0051-244E-C3D2-248840366C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465820-9E52-5F36-67EB-0789DBD05E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9610F2-A2C9-DCD0-6D8D-1CE0DDE5C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E4A34-F8E2-4437-8CA1-85DBBA4C1184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122370-ABE9-8013-0ECE-545BF0EF7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BF697C-D603-0EAB-445B-33722EFE4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65602-5E07-4769-ADF3-00CFD8BC0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273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E1EBC3-5419-9064-D5ED-1AA33BA12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69CC21-7FD2-38B2-AE3D-57163B4C52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BCD831-7C51-9186-7855-938911D961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A7E4A34-F8E2-4437-8CA1-85DBBA4C1184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7E6665-4F85-81EE-C226-C0BA145C65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3D366F-2612-FA60-6172-1A275E08F1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3E65602-5E07-4769-ADF3-00CFD8BC0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148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B856C0-D928-85C5-912A-8491F4D6C6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87F7B-72BC-115D-74A2-0DD46B7C70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90240"/>
            <a:ext cx="9144000" cy="2098040"/>
          </a:xfrm>
        </p:spPr>
        <p:txBody>
          <a:bodyPr>
            <a:normAutofit/>
          </a:bodyPr>
          <a:lstStyle/>
          <a:p>
            <a:r>
              <a:rPr lang="pl-PL" sz="4800" b="1" dirty="0"/>
              <a:t>System Detekcji Zajętości Miejsc Parkingowych Oparty o Analizę Obrazu z Kamer</a:t>
            </a:r>
            <a:endParaRPr lang="en-US" sz="4800" dirty="0"/>
          </a:p>
        </p:txBody>
      </p:sp>
      <p:pic>
        <p:nvPicPr>
          <p:cNvPr id="7" name="Grafika 7">
            <a:extLst>
              <a:ext uri="{FF2B5EF4-FFF2-40B4-BE49-F238E27FC236}">
                <a16:creationId xmlns:a16="http://schemas.microsoft.com/office/drawing/2014/main" id="{CC07E300-A313-3A79-C621-00F629EFCF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777" r="42238"/>
          <a:stretch/>
        </p:blipFill>
        <p:spPr>
          <a:xfrm>
            <a:off x="0" y="4063819"/>
            <a:ext cx="12192000" cy="3343635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6C1A677B-913F-47AC-B0C7-B9B86CE2E9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5546" y="162116"/>
            <a:ext cx="3695700" cy="105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40FE742-8DD4-60E0-A2C5-E407C6BA8EEC}"/>
              </a:ext>
            </a:extLst>
          </p:cNvPr>
          <p:cNvSpPr/>
          <p:nvPr/>
        </p:nvSpPr>
        <p:spPr>
          <a:xfrm>
            <a:off x="0" y="3698239"/>
            <a:ext cx="12192000" cy="3174268"/>
          </a:xfrm>
          <a:prstGeom prst="rect">
            <a:avLst/>
          </a:prstGeom>
          <a:solidFill>
            <a:srgbClr val="8B231D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737C304-37FC-D83E-934B-F419F25901EE}"/>
              </a:ext>
            </a:extLst>
          </p:cNvPr>
          <p:cNvGrpSpPr/>
          <p:nvPr/>
        </p:nvGrpSpPr>
        <p:grpSpPr>
          <a:xfrm>
            <a:off x="370754" y="267040"/>
            <a:ext cx="1994303" cy="881502"/>
            <a:chOff x="96434" y="98779"/>
            <a:chExt cx="1994303" cy="881502"/>
          </a:xfrm>
        </p:grpSpPr>
        <p:pic>
          <p:nvPicPr>
            <p:cNvPr id="15" name="Picture 14" descr="A black square with text&#10;&#10;AI-generated content may be incorrect.">
              <a:extLst>
                <a:ext uri="{FF2B5EF4-FFF2-40B4-BE49-F238E27FC236}">
                  <a16:creationId xmlns:a16="http://schemas.microsoft.com/office/drawing/2014/main" id="{A73DFDC5-2C8E-B5D4-99E8-3C7DA3B3C9D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434" y="98779"/>
              <a:ext cx="1994303" cy="881502"/>
            </a:xfrm>
            <a:prstGeom prst="rect">
              <a:avLst/>
            </a:prstGeom>
          </p:spPr>
        </p:pic>
        <p:pic>
          <p:nvPicPr>
            <p:cNvPr id="17" name="Picture 16" descr="A red and white logo&#10;&#10;AI-generated content may be incorrect.">
              <a:extLst>
                <a:ext uri="{FF2B5EF4-FFF2-40B4-BE49-F238E27FC236}">
                  <a16:creationId xmlns:a16="http://schemas.microsoft.com/office/drawing/2014/main" id="{D2D34E41-39DE-8643-C751-0EF9CD46397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103" y="114639"/>
              <a:ext cx="527453" cy="849782"/>
            </a:xfrm>
            <a:prstGeom prst="rect">
              <a:avLst/>
            </a:prstGeom>
          </p:spPr>
        </p:pic>
      </p:grp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ACFD661-C7D2-B422-7E8F-AD6E556827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4311019"/>
              </p:ext>
            </p:extLst>
          </p:nvPr>
        </p:nvGraphicFramePr>
        <p:xfrm>
          <a:off x="2841898" y="4320763"/>
          <a:ext cx="8127999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82865398"/>
                    </a:ext>
                  </a:extLst>
                </a:gridCol>
                <a:gridCol w="5418666">
                  <a:extLst>
                    <a:ext uri="{9D8B030D-6E8A-4147-A177-3AD203B41FA5}">
                      <a16:colId xmlns:a16="http://schemas.microsoft.com/office/drawing/2014/main" val="14447964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l-PL" dirty="0">
                          <a:solidFill>
                            <a:schemeClr val="bg1"/>
                          </a:solidFill>
                        </a:rPr>
                        <a:t>Przedmiot: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>
                          <a:solidFill>
                            <a:schemeClr val="bg1"/>
                          </a:solidFill>
                        </a:rPr>
                        <a:t>przetwarzanie sygnałów i obrazów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39452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>
                          <a:solidFill>
                            <a:schemeClr val="bg1"/>
                          </a:solidFill>
                        </a:rPr>
                        <a:t>Prowadzący: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dr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  <a:effectLst/>
                        </a:rPr>
                        <a:t>inż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. Jarosław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  <a:effectLst/>
                        </a:rPr>
                        <a:t>Gocławski</a:t>
                      </a:r>
                      <a:endParaRPr lang="en-US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905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2304006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>
                          <a:solidFill>
                            <a:schemeClr val="bg1"/>
                          </a:solidFill>
                        </a:rPr>
                        <a:t>Autorzy: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>
                          <a:solidFill>
                            <a:schemeClr val="bg1"/>
                          </a:solidFill>
                        </a:rPr>
                        <a:t>Bartłomiej Błaszczyk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6600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>
                          <a:solidFill>
                            <a:schemeClr val="bg1"/>
                          </a:solidFill>
                        </a:rPr>
                        <a:t>Alan </a:t>
                      </a:r>
                      <a:r>
                        <a:rPr lang="pl-PL" dirty="0" err="1">
                          <a:solidFill>
                            <a:schemeClr val="bg1"/>
                          </a:solidFill>
                        </a:rPr>
                        <a:t>Licata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3344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>
                          <a:solidFill>
                            <a:schemeClr val="bg1"/>
                          </a:solidFill>
                        </a:rPr>
                        <a:t>Piotr Owczarek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69032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8647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a 7">
            <a:extLst>
              <a:ext uri="{FF2B5EF4-FFF2-40B4-BE49-F238E27FC236}">
                <a16:creationId xmlns:a16="http://schemas.microsoft.com/office/drawing/2014/main" id="{37A49EEA-CC41-5F41-83D1-7F615581FC0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3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-884" r="78063"/>
          <a:stretch/>
        </p:blipFill>
        <p:spPr>
          <a:xfrm>
            <a:off x="2807985" y="1231805"/>
            <a:ext cx="10934142" cy="683094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ED7D215-9D9F-4BFE-0318-48E458E78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6852" y="452377"/>
            <a:ext cx="3794760" cy="1325563"/>
          </a:xfrm>
        </p:spPr>
        <p:txBody>
          <a:bodyPr/>
          <a:lstStyle/>
          <a:p>
            <a:pPr algn="ctr"/>
            <a:r>
              <a:rPr lang="pl-PL" dirty="0"/>
              <a:t>Wprowadzenie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EA5AB13-3A35-4377-9AA2-82A2F80FDE93}"/>
              </a:ext>
            </a:extLst>
          </p:cNvPr>
          <p:cNvGrpSpPr/>
          <p:nvPr/>
        </p:nvGrpSpPr>
        <p:grpSpPr>
          <a:xfrm>
            <a:off x="370754" y="267040"/>
            <a:ext cx="1994303" cy="881502"/>
            <a:chOff x="96434" y="98779"/>
            <a:chExt cx="1994303" cy="881502"/>
          </a:xfrm>
        </p:grpSpPr>
        <p:pic>
          <p:nvPicPr>
            <p:cNvPr id="6" name="Picture 5" descr="A black square with text&#10;&#10;AI-generated content may be incorrect.">
              <a:extLst>
                <a:ext uri="{FF2B5EF4-FFF2-40B4-BE49-F238E27FC236}">
                  <a16:creationId xmlns:a16="http://schemas.microsoft.com/office/drawing/2014/main" id="{A6814723-6922-5D1E-C905-16B5058F79F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434" y="98779"/>
              <a:ext cx="1994303" cy="881502"/>
            </a:xfrm>
            <a:prstGeom prst="rect">
              <a:avLst/>
            </a:prstGeom>
          </p:spPr>
        </p:pic>
        <p:pic>
          <p:nvPicPr>
            <p:cNvPr id="7" name="Picture 6" descr="A red and white logo&#10;&#10;AI-generated content may be incorrect.">
              <a:extLst>
                <a:ext uri="{FF2B5EF4-FFF2-40B4-BE49-F238E27FC236}">
                  <a16:creationId xmlns:a16="http://schemas.microsoft.com/office/drawing/2014/main" id="{1490701A-D9E0-2326-6A89-C80050876A5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103" y="114639"/>
              <a:ext cx="527453" cy="849782"/>
            </a:xfrm>
            <a:prstGeom prst="rect">
              <a:avLst/>
            </a:prstGeom>
          </p:spPr>
        </p:pic>
      </p:grpSp>
      <p:sp>
        <p:nvSpPr>
          <p:cNvPr id="9" name="Rectangle 1">
            <a:extLst>
              <a:ext uri="{FF2B5EF4-FFF2-40B4-BE49-F238E27FC236}">
                <a16:creationId xmlns:a16="http://schemas.microsoft.com/office/drawing/2014/main" id="{0139F411-98AD-B5B4-D14C-DFE06CB9E0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1716" y="3966522"/>
            <a:ext cx="8377646" cy="2096180"/>
          </a:xfrm>
          <a:prstGeom prst="snip2Diag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buNone/>
            </a:pPr>
            <a:r>
              <a:rPr lang="pl-PL" sz="2400" b="1" dirty="0"/>
              <a:t>Problem Badawczy:</a:t>
            </a:r>
            <a:r>
              <a:rPr lang="pl-PL" sz="2400" dirty="0"/>
              <a:t> implementacja efektywnych algorytmów rozpoznawania obrazu i uczenia maszynowego do automatycznej identyfikacji wolnych miejsc parkingowych oraz tablic rejestracyjnych w zróżnicowanych warunkach oświetleniowych i atmosferycznych</a:t>
            </a:r>
            <a:endParaRPr lang="en-US" sz="2400" dirty="0">
              <a:effectLst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6B621D1D-019D-7DD0-B9AE-2BB693BB4C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1716" y="1980743"/>
            <a:ext cx="8377646" cy="1699488"/>
          </a:xfrm>
          <a:prstGeom prst="snip2Diag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buNone/>
            </a:pPr>
            <a:r>
              <a:rPr lang="pl-PL" sz="2400" b="1" dirty="0"/>
              <a:t>Cel Projektu: </a:t>
            </a:r>
            <a:r>
              <a:rPr lang="pl-PL" sz="2400" dirty="0"/>
              <a:t>zaprojektowanie i symulacja systemu zdolnego do pracy w rzeczywistych warunkach parkingowych, z uwzględnieniem detekcji zajętości miejsc, oraz identyfikacji pojazdów.</a:t>
            </a:r>
            <a:endParaRPr lang="en-US" sz="2400" dirty="0">
              <a:effectLst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CED4DC4-A89F-401A-B787-E3FAF21997DB}"/>
              </a:ext>
            </a:extLst>
          </p:cNvPr>
          <p:cNvSpPr/>
          <p:nvPr/>
        </p:nvSpPr>
        <p:spPr>
          <a:xfrm>
            <a:off x="914876" y="2219480"/>
            <a:ext cx="262314" cy="231565"/>
          </a:xfrm>
          <a:prstGeom prst="rect">
            <a:avLst/>
          </a:prstGeom>
          <a:solidFill>
            <a:srgbClr val="8B231D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4647296-BE7E-B8D7-60DF-0B103AC919DC}"/>
              </a:ext>
            </a:extLst>
          </p:cNvPr>
          <p:cNvSpPr/>
          <p:nvPr/>
        </p:nvSpPr>
        <p:spPr>
          <a:xfrm>
            <a:off x="960559" y="4206404"/>
            <a:ext cx="262314" cy="231565"/>
          </a:xfrm>
          <a:prstGeom prst="rect">
            <a:avLst/>
          </a:prstGeom>
          <a:solidFill>
            <a:srgbClr val="8B231D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612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26A0C-A368-2D68-D5B3-9C2CCCE4A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2240" y="485760"/>
            <a:ext cx="7471954" cy="1325563"/>
          </a:xfrm>
        </p:spPr>
        <p:txBody>
          <a:bodyPr>
            <a:normAutofit/>
          </a:bodyPr>
          <a:lstStyle/>
          <a:p>
            <a:pPr algn="ctr"/>
            <a:r>
              <a:rPr lang="pl-PL" dirty="0"/>
              <a:t>Istniejące Rozwiązania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56D9E42-EE90-4404-E644-26CF4143C7D4}"/>
              </a:ext>
            </a:extLst>
          </p:cNvPr>
          <p:cNvGrpSpPr/>
          <p:nvPr/>
        </p:nvGrpSpPr>
        <p:grpSpPr>
          <a:xfrm>
            <a:off x="370754" y="267040"/>
            <a:ext cx="1994303" cy="881502"/>
            <a:chOff x="96434" y="98779"/>
            <a:chExt cx="1994303" cy="881502"/>
          </a:xfrm>
        </p:grpSpPr>
        <p:pic>
          <p:nvPicPr>
            <p:cNvPr id="6" name="Picture 5" descr="A black square with text&#10;&#10;AI-generated content may be incorrect.">
              <a:extLst>
                <a:ext uri="{FF2B5EF4-FFF2-40B4-BE49-F238E27FC236}">
                  <a16:creationId xmlns:a16="http://schemas.microsoft.com/office/drawing/2014/main" id="{E4991092-4FFE-1DE3-06A5-1396DEE32B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434" y="98779"/>
              <a:ext cx="1994303" cy="881502"/>
            </a:xfrm>
            <a:prstGeom prst="rect">
              <a:avLst/>
            </a:prstGeom>
          </p:spPr>
        </p:pic>
        <p:pic>
          <p:nvPicPr>
            <p:cNvPr id="7" name="Picture 6" descr="A red and white logo&#10;&#10;AI-generated content may be incorrect.">
              <a:extLst>
                <a:ext uri="{FF2B5EF4-FFF2-40B4-BE49-F238E27FC236}">
                  <a16:creationId xmlns:a16="http://schemas.microsoft.com/office/drawing/2014/main" id="{8DE269A7-803A-A956-13C6-B21695EB71A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103" y="114639"/>
              <a:ext cx="527453" cy="849782"/>
            </a:xfrm>
            <a:prstGeom prst="rect">
              <a:avLst/>
            </a:prstGeom>
          </p:spPr>
        </p:pic>
      </p:grpSp>
      <p:pic>
        <p:nvPicPr>
          <p:cNvPr id="8" name="Grafika 7">
            <a:extLst>
              <a:ext uri="{FF2B5EF4-FFF2-40B4-BE49-F238E27FC236}">
                <a16:creationId xmlns:a16="http://schemas.microsoft.com/office/drawing/2014/main" id="{21DB26DD-F01D-E5A8-056F-53B743CDC7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36319" r="11696"/>
          <a:stretch/>
        </p:blipFill>
        <p:spPr>
          <a:xfrm>
            <a:off x="0" y="3880102"/>
            <a:ext cx="12192000" cy="3658711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8FF8D8A4-71C9-6CE3-1D61-2E115F4F7C75}"/>
              </a:ext>
            </a:extLst>
          </p:cNvPr>
          <p:cNvSpPr/>
          <p:nvPr/>
        </p:nvSpPr>
        <p:spPr>
          <a:xfrm>
            <a:off x="0" y="3700033"/>
            <a:ext cx="12192000" cy="3157967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1D7A1B19-7689-25DB-BAB4-4FE0FEE819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090" y="1811323"/>
            <a:ext cx="5308038" cy="4524003"/>
          </a:xfrm>
          <a:solidFill>
            <a:schemeClr val="bg2"/>
          </a:solidFill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pl-PL" sz="2400" b="1" dirty="0" err="1"/>
              <a:t>Parkomedia</a:t>
            </a:r>
            <a:r>
              <a:rPr lang="pl-PL" sz="2400" b="1" dirty="0"/>
              <a:t>:</a:t>
            </a:r>
          </a:p>
          <a:p>
            <a:r>
              <a:rPr lang="pl-PL" sz="2400" dirty="0"/>
              <a:t>Wyszukiwanie dostępnych miejsc parkingowych w czasie rzeczywistym.</a:t>
            </a:r>
          </a:p>
          <a:p>
            <a:r>
              <a:rPr lang="pl-PL" sz="2400" dirty="0"/>
              <a:t>Mobilne płatności za postój, często z opcją start/stop naliczania opłat.</a:t>
            </a:r>
          </a:p>
          <a:p>
            <a:r>
              <a:rPr lang="pl-PL" sz="2400" dirty="0"/>
              <a:t>Nawigacja do miejsca parkingowego.</a:t>
            </a:r>
          </a:p>
          <a:p>
            <a:r>
              <a:rPr lang="pl-PL" sz="2400" dirty="0"/>
              <a:t>Zarządzanie rezerwacjami i abonamentami parkingowymi.</a:t>
            </a:r>
          </a:p>
          <a:p>
            <a:r>
              <a:rPr lang="pl-PL" sz="2400" dirty="0"/>
              <a:t>Lokalizowanie zaparkowanego pojazdu.</a:t>
            </a:r>
          </a:p>
          <a:p>
            <a:pPr marL="0" indent="0">
              <a:buNone/>
            </a:pPr>
            <a:endParaRPr lang="pl-PL" sz="2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91F26AC-7F4D-AA56-4CBE-9B3D62699264}"/>
              </a:ext>
            </a:extLst>
          </p:cNvPr>
          <p:cNvSpPr txBox="1"/>
          <p:nvPr/>
        </p:nvSpPr>
        <p:spPr>
          <a:xfrm>
            <a:off x="6418217" y="1811323"/>
            <a:ext cx="5308038" cy="4524315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pl-PL" sz="2400" b="1" dirty="0"/>
              <a:t>Bosch Parking Management:</a:t>
            </a:r>
            <a:r>
              <a:rPr lang="pl-PL" sz="24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400" dirty="0" err="1"/>
              <a:t>Automated</a:t>
            </a:r>
            <a:r>
              <a:rPr lang="pl-PL" sz="2400" dirty="0"/>
              <a:t> </a:t>
            </a:r>
            <a:r>
              <a:rPr lang="pl-PL" sz="2400" dirty="0" err="1"/>
              <a:t>Valet</a:t>
            </a:r>
            <a:r>
              <a:rPr lang="pl-PL" sz="2400" dirty="0"/>
              <a:t> Parking.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400" dirty="0"/>
              <a:t>Aktywny asystent parkowania.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400" dirty="0"/>
              <a:t>Zdalne parkowanie.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400" dirty="0"/>
              <a:t>Systemy detekcji zajętości miejsc.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400" dirty="0"/>
              <a:t>Inteligentne naprowadzanie na wolne miejsca.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400" dirty="0"/>
              <a:t>Zarządzanie parkingami dla pojazdów ciężarowych.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400" dirty="0"/>
              <a:t>Integracja z systemami zarządzania budynkiem i infrastrukturą miejską.</a:t>
            </a:r>
          </a:p>
          <a:p>
            <a:endParaRPr lang="pl-PL" sz="24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AAD3CF-D98A-58B4-929E-E7D1B0714CF9}"/>
              </a:ext>
            </a:extLst>
          </p:cNvPr>
          <p:cNvSpPr/>
          <p:nvPr/>
        </p:nvSpPr>
        <p:spPr>
          <a:xfrm>
            <a:off x="370698" y="1598350"/>
            <a:ext cx="510651" cy="425945"/>
          </a:xfrm>
          <a:prstGeom prst="rect">
            <a:avLst/>
          </a:prstGeom>
          <a:solidFill>
            <a:srgbClr val="8B231D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F1856BE-1919-D401-3D2A-18C89509E356}"/>
              </a:ext>
            </a:extLst>
          </p:cNvPr>
          <p:cNvSpPr/>
          <p:nvPr/>
        </p:nvSpPr>
        <p:spPr>
          <a:xfrm>
            <a:off x="6218094" y="1598350"/>
            <a:ext cx="510651" cy="425945"/>
          </a:xfrm>
          <a:prstGeom prst="rect">
            <a:avLst/>
          </a:prstGeom>
          <a:solidFill>
            <a:srgbClr val="8B231D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C7CD262-FFC0-2C81-3FC2-0C1681B0B89D}"/>
              </a:ext>
            </a:extLst>
          </p:cNvPr>
          <p:cNvSpPr/>
          <p:nvPr/>
        </p:nvSpPr>
        <p:spPr>
          <a:xfrm>
            <a:off x="11470929" y="6034185"/>
            <a:ext cx="510651" cy="425945"/>
          </a:xfrm>
          <a:prstGeom prst="rect">
            <a:avLst/>
          </a:prstGeom>
          <a:solidFill>
            <a:srgbClr val="8B231D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D223F2D-737C-1706-833D-EAD700BA0D86}"/>
              </a:ext>
            </a:extLst>
          </p:cNvPr>
          <p:cNvSpPr/>
          <p:nvPr/>
        </p:nvSpPr>
        <p:spPr>
          <a:xfrm>
            <a:off x="5503342" y="6062448"/>
            <a:ext cx="510651" cy="425945"/>
          </a:xfrm>
          <a:prstGeom prst="rect">
            <a:avLst/>
          </a:prstGeom>
          <a:solidFill>
            <a:srgbClr val="8B231D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274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14F0E-A5A8-9DA8-35FE-8E15BB377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1101" y="267040"/>
            <a:ext cx="5492061" cy="1528423"/>
          </a:xfrm>
        </p:spPr>
        <p:txBody>
          <a:bodyPr/>
          <a:lstStyle/>
          <a:p>
            <a:pPr algn="ctr"/>
            <a:r>
              <a:rPr lang="en-US" dirty="0" err="1"/>
              <a:t>Ogólna</a:t>
            </a:r>
            <a:r>
              <a:rPr lang="en-US" dirty="0"/>
              <a:t> </a:t>
            </a:r>
            <a:r>
              <a:rPr lang="en-US" dirty="0" err="1"/>
              <a:t>Architektura</a:t>
            </a:r>
            <a:r>
              <a:rPr lang="en-US" dirty="0"/>
              <a:t> </a:t>
            </a:r>
            <a:r>
              <a:rPr lang="en-US" dirty="0" err="1"/>
              <a:t>Systemu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1D874FA-B9E3-2723-DED8-A58CF80BD40B}"/>
              </a:ext>
            </a:extLst>
          </p:cNvPr>
          <p:cNvGrpSpPr/>
          <p:nvPr/>
        </p:nvGrpSpPr>
        <p:grpSpPr>
          <a:xfrm>
            <a:off x="370754" y="267040"/>
            <a:ext cx="1994303" cy="881502"/>
            <a:chOff x="96434" y="98779"/>
            <a:chExt cx="1994303" cy="881502"/>
          </a:xfrm>
        </p:grpSpPr>
        <p:pic>
          <p:nvPicPr>
            <p:cNvPr id="5" name="Picture 4" descr="A black square with text&#10;&#10;AI-generated content may be incorrect.">
              <a:extLst>
                <a:ext uri="{FF2B5EF4-FFF2-40B4-BE49-F238E27FC236}">
                  <a16:creationId xmlns:a16="http://schemas.microsoft.com/office/drawing/2014/main" id="{2CA34452-5D6D-F482-F968-611B4DEEAE6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434" y="98779"/>
              <a:ext cx="1994303" cy="881502"/>
            </a:xfrm>
            <a:prstGeom prst="rect">
              <a:avLst/>
            </a:prstGeom>
          </p:spPr>
        </p:pic>
        <p:pic>
          <p:nvPicPr>
            <p:cNvPr id="6" name="Picture 5" descr="A red and white logo&#10;&#10;AI-generated content may be incorrect.">
              <a:extLst>
                <a:ext uri="{FF2B5EF4-FFF2-40B4-BE49-F238E27FC236}">
                  <a16:creationId xmlns:a16="http://schemas.microsoft.com/office/drawing/2014/main" id="{1BFF7760-2000-0F81-DDE1-A1D993A6A81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103" y="114639"/>
              <a:ext cx="527453" cy="849782"/>
            </a:xfrm>
            <a:prstGeom prst="rect">
              <a:avLst/>
            </a:prstGeom>
          </p:spPr>
        </p:pic>
      </p:grpSp>
      <p:pic>
        <p:nvPicPr>
          <p:cNvPr id="9" name="Picture 8" descr="A diagram of a company&#10;&#10;AI-generated content may be incorrect.">
            <a:extLst>
              <a:ext uri="{FF2B5EF4-FFF2-40B4-BE49-F238E27FC236}">
                <a16:creationId xmlns:a16="http://schemas.microsoft.com/office/drawing/2014/main" id="{D4D8B1C6-A8AC-561F-BB8C-07BECCC29D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3162" y="1"/>
            <a:ext cx="4146823" cy="6858000"/>
          </a:xfrm>
          <a:prstGeom prst="rect">
            <a:avLst/>
          </a:prstGeom>
        </p:spPr>
      </p:pic>
      <p:pic>
        <p:nvPicPr>
          <p:cNvPr id="12" name="Grafika 13">
            <a:extLst>
              <a:ext uri="{FF2B5EF4-FFF2-40B4-BE49-F238E27FC236}">
                <a16:creationId xmlns:a16="http://schemas.microsoft.com/office/drawing/2014/main" id="{9E86BB57-C924-04E4-022D-D303398AE7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83236" y="1383698"/>
            <a:ext cx="9093886" cy="6493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873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591</TotalTime>
  <Words>170</Words>
  <Application>Microsoft Office PowerPoint</Application>
  <PresentationFormat>Widescreen</PresentationFormat>
  <Paragraphs>28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System Detekcji Zajętości Miejsc Parkingowych Oparty o Analizę Obrazu z Kamer</vt:lpstr>
      <vt:lpstr>Wprowadzenie</vt:lpstr>
      <vt:lpstr>Istniejące Rozwiązania</vt:lpstr>
      <vt:lpstr>Ogólna Architektura Systemu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Bartłomiej Błaszczyk</dc:creator>
  <cp:lastModifiedBy>Bartłomiej Błaszczyk</cp:lastModifiedBy>
  <cp:revision>1</cp:revision>
  <dcterms:created xsi:type="dcterms:W3CDTF">2025-05-23T12:40:25Z</dcterms:created>
  <dcterms:modified xsi:type="dcterms:W3CDTF">2025-05-23T22:31:26Z</dcterms:modified>
</cp:coreProperties>
</file>